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8" r:id="rId2"/>
    <p:sldId id="264" r:id="rId3"/>
    <p:sldId id="265" r:id="rId4"/>
    <p:sldId id="256" r:id="rId5"/>
    <p:sldId id="261" r:id="rId6"/>
    <p:sldId id="266" r:id="rId7"/>
    <p:sldId id="267" r:id="rId8"/>
    <p:sldId id="273" r:id="rId9"/>
    <p:sldId id="259" r:id="rId10"/>
    <p:sldId id="271" r:id="rId11"/>
    <p:sldId id="268" r:id="rId12"/>
    <p:sldId id="269" r:id="rId13"/>
    <p:sldId id="276" r:id="rId14"/>
    <p:sldId id="270" r:id="rId15"/>
    <p:sldId id="274" r:id="rId16"/>
    <p:sldId id="278" r:id="rId17"/>
    <p:sldId id="277" r:id="rId18"/>
    <p:sldId id="279" r:id="rId19"/>
    <p:sldId id="280" r:id="rId20"/>
    <p:sldId id="281" r:id="rId21"/>
    <p:sldId id="282" r:id="rId22"/>
    <p:sldId id="285" r:id="rId23"/>
    <p:sldId id="284" r:id="rId24"/>
    <p:sldId id="286" r:id="rId25"/>
    <p:sldId id="287" r:id="rId2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4" autoAdjust="0"/>
    <p:restoredTop sz="83813" autoAdjust="0"/>
  </p:normalViewPr>
  <p:slideViewPr>
    <p:cSldViewPr snapToGrid="0">
      <p:cViewPr varScale="1">
        <p:scale>
          <a:sx n="62" d="100"/>
          <a:sy n="62" d="100"/>
        </p:scale>
        <p:origin x="84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634C3-F953-47F3-A620-162E1ACCE7F0}" type="datetimeFigureOut">
              <a:rPr lang="zh-TW" altLang="en-US" smtClean="0"/>
              <a:t>2020/5/6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1D1AE9-8D07-4CB0-BE49-FCB61C55FB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6847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76880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65817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30841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29130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7284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67279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16701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30238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01733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9297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9849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2956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6626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3882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3834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0913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5649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1AE9-8D07-4CB0-BE49-FCB61C55FB07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1827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646" r="729" b="2951"/>
          <a:stretch/>
        </p:blipFill>
        <p:spPr>
          <a:xfrm>
            <a:off x="0" y="381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4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-3037" t="6126" r="4249" b="4139"/>
          <a:stretch/>
        </p:blipFill>
        <p:spPr>
          <a:xfrm>
            <a:off x="-381000" y="-25400"/>
            <a:ext cx="12573000" cy="688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82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7201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625" t="5469" r="312" b="5989"/>
          <a:stretch/>
        </p:blipFill>
        <p:spPr>
          <a:xfrm>
            <a:off x="76200" y="0"/>
            <a:ext cx="12077700" cy="706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42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281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6558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844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 rotWithShape="1">
          <a:blip r:embed="rId2"/>
          <a:srcRect l="-3037" t="6126" r="4249" b="4139"/>
          <a:stretch/>
        </p:blipFill>
        <p:spPr>
          <a:xfrm>
            <a:off x="-381000" y="0"/>
            <a:ext cx="12573000" cy="688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22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12192000" cy="7213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8082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 userDrawn="1"/>
        </p:nvPicPr>
        <p:blipFill rotWithShape="1">
          <a:blip r:embed="rId2"/>
          <a:srcRect l="-3037" t="6126" r="4249" b="4139"/>
          <a:stretch/>
        </p:blipFill>
        <p:spPr>
          <a:xfrm>
            <a:off x="-381000" y="0"/>
            <a:ext cx="12598400" cy="688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844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402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457EF-B57E-4724-A731-1248462E0BE9}" type="datetimeFigureOut">
              <a:rPr lang="zh-TW" altLang="en-US" smtClean="0"/>
              <a:t>2020/5/6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13"/>
          <a:srcRect t="4427" r="782" b="4427"/>
          <a:stretch/>
        </p:blipFill>
        <p:spPr>
          <a:xfrm>
            <a:off x="0" y="0"/>
            <a:ext cx="1209675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75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6" r:id="rId4"/>
    <p:sldLayoutId id="2147483653" r:id="rId5"/>
    <p:sldLayoutId id="2147483654" r:id="rId6"/>
    <p:sldLayoutId id="2147483660" r:id="rId7"/>
    <p:sldLayoutId id="2147483655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&#20315;&#22312;&#38728;&#23665;(&#21098;&#36655;).mp4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&#35498;&#27861;&#21697;(&#20116;)&#28154;&#37323;&#21098;&#36655;_20200502073347.mp4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SARS&#31048;&#38291;&#24904;&#28639;&#20154;&#25793;&#25265;&#33980;&#29983;.mp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2.&#27861;&#33775;&#32147;&#30340;&#37325;&#35201;&#24615;.mp4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03%20&#38283;&#32147;&#20552;-&#20315;&#20687;&#29256;(1'48'').wmv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801"/>
            <a:ext cx="12015989" cy="695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34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094635" y="348712"/>
            <a:ext cx="6832640" cy="6509288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r>
              <a:rPr lang="zh-TW" altLang="en-US" sz="36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我一定會堅強勇敢的～ </a:t>
            </a:r>
            <a:r>
              <a:rPr lang="en-US" altLang="zh-TW" sz="36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512 </a:t>
            </a:r>
            <a:r>
              <a:rPr lang="zh-TW" altLang="en-US" sz="36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大地震奪走了我美麗的家鄉， 破壞了我幸福的家庭， 但是它奪不走我堅強的一顆心。 在我們最失望、最無助的時候，你們來了， 我的心情無比高興、無比激動。 你們為我們提供午餐和晚餐， 為我們重建學校， 為我們擺脫心靈的陰影。 當我吃著飯盒的時候， 我感到這是世界上最好吃的飯， 我一定會堅強勇敢的。 ─ </a:t>
            </a:r>
            <a:r>
              <a:rPr lang="zh-TW" altLang="en-US" sz="3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受</a:t>
            </a:r>
            <a:r>
              <a:rPr lang="zh-TW" altLang="en-US" sz="36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助學生姜琳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24" b="3590"/>
          <a:stretch/>
        </p:blipFill>
        <p:spPr>
          <a:xfrm>
            <a:off x="0" y="1421283"/>
            <a:ext cx="4897464" cy="470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82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0448" y="690589"/>
            <a:ext cx="11453248" cy="2393573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川</a:t>
            </a:r>
            <a:r>
              <a:rPr lang="zh-TW" altLang="en-US" sz="66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震小志工長大了 </a:t>
            </a:r>
            <a:r>
              <a:rPr lang="en-US" altLang="zh-TW" sz="6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行醫</a:t>
            </a:r>
            <a:r>
              <a:rPr lang="zh-TW" altLang="en-US" sz="66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助人善種萌芽</a:t>
            </a:r>
            <a:r>
              <a:rPr lang="zh-TW" altLang="en-US" sz="6600" dirty="0"/>
              <a:t/>
            </a:r>
            <a:br>
              <a:rPr lang="zh-TW" altLang="en-US" sz="6600" dirty="0"/>
            </a:br>
            <a:r>
              <a:rPr lang="zh-TW" altLang="en-US" sz="66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66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66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0980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2008 </a:t>
            </a:r>
            <a:r>
              <a:rPr lang="zh-TW" altLang="en-US" dirty="0"/>
              <a:t>年 </a:t>
            </a:r>
            <a:r>
              <a:rPr lang="en-US" altLang="zh-TW" dirty="0"/>
              <a:t>5 </a:t>
            </a:r>
            <a:r>
              <a:rPr lang="zh-TW" altLang="en-US" dirty="0"/>
              <a:t>月 </a:t>
            </a:r>
            <a:r>
              <a:rPr lang="en-US" altLang="zh-TW" dirty="0"/>
              <a:t>12 </a:t>
            </a:r>
            <a:r>
              <a:rPr lang="zh-TW" altLang="en-US" dirty="0"/>
              <a:t>日下午二點二十八分，大陸四川省汶川</a:t>
            </a:r>
            <a:r>
              <a:rPr lang="zh-TW" altLang="en-US" dirty="0" smtClean="0"/>
              <a:t>大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272825"/>
            <a:ext cx="7919635" cy="475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4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58210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zh-TW" altLang="en-US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內外相應才能談</a:t>
            </a:r>
            <a:r>
              <a:rPr lang="en-US" altLang="zh-TW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妙法蓮華經</a:t>
            </a:r>
            <a:r>
              <a:rPr lang="en-US" altLang="zh-TW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en-US" altLang="zh-TW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(P73)</a:t>
            </a:r>
            <a:r>
              <a:rPr lang="zh-TW" altLang="en-US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5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1907664"/>
            <a:ext cx="10515600" cy="3619743"/>
          </a:xfrm>
        </p:spPr>
        <p:txBody>
          <a:bodyPr vert="horz">
            <a:norm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</a:t>
            </a:r>
            <a:r>
              <a:rPr lang="zh-TW" altLang="en-US" sz="5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修「</a:t>
            </a:r>
            <a:r>
              <a:rPr lang="zh-TW" altLang="en-US" sz="5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誠</a:t>
            </a:r>
            <a:r>
              <a:rPr lang="zh-TW" altLang="en-US" sz="5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正信</a:t>
            </a:r>
            <a:r>
              <a:rPr lang="zh-TW" altLang="en-US" sz="5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實」，能「知足、感恩、善解、包容」，心</a:t>
            </a:r>
            <a:r>
              <a:rPr lang="zh-TW" altLang="en-US" sz="5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量就</a:t>
            </a:r>
            <a:r>
              <a:rPr lang="zh-TW" altLang="en-US" sz="5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開闊，自然能持「慈悲</a:t>
            </a:r>
            <a:r>
              <a:rPr lang="zh-TW" altLang="en-US" sz="5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喜</a:t>
            </a:r>
            <a:r>
              <a:rPr lang="zh-TW" altLang="en-US" sz="5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捨」走入</a:t>
            </a:r>
            <a:r>
              <a:rPr lang="zh-TW" altLang="en-US" sz="5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人群行菩薩</a:t>
            </a:r>
            <a:r>
              <a:rPr lang="zh-TW" altLang="en-US" sz="5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道。</a:t>
            </a:r>
            <a:endParaRPr lang="zh-TW" altLang="en-US" sz="54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451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>
                    <a:lumMod val="8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非洲菩薩的心念</a:t>
            </a:r>
            <a:r>
              <a:rPr lang="en-US" altLang="zh-TW" sz="3100" dirty="0" smtClean="0">
                <a:solidFill>
                  <a:schemeClr val="bg1">
                    <a:lumMod val="8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(20200430</a:t>
            </a:r>
            <a:r>
              <a:rPr lang="zh-TW" altLang="en-US" sz="3100" dirty="0" smtClean="0">
                <a:solidFill>
                  <a:schemeClr val="bg1">
                    <a:lumMod val="8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晨語開示</a:t>
            </a:r>
            <a:r>
              <a:rPr lang="en-US" altLang="zh-TW" sz="3100" dirty="0" smtClean="0">
                <a:solidFill>
                  <a:schemeClr val="bg1">
                    <a:lumMod val="8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100" dirty="0">
              <a:solidFill>
                <a:schemeClr val="bg1">
                  <a:lumMod val="8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r>
              <a:rPr lang="zh-TW" altLang="en-US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距離不是阻礙</a:t>
            </a:r>
            <a:endParaRPr lang="en-US" altLang="zh-TW" sz="54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語言不是問題</a:t>
            </a:r>
            <a:endParaRPr lang="en-US" altLang="zh-TW" sz="54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宗教不是藩籬</a:t>
            </a:r>
            <a:endParaRPr lang="en-US" altLang="zh-TW" sz="54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真誠愛無間礙</a:t>
            </a:r>
            <a:endParaRPr lang="zh-TW" altLang="en-US" sz="5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14482" t="5209" r="12552" b="12406"/>
          <a:stretch/>
        </p:blipFill>
        <p:spPr>
          <a:xfrm>
            <a:off x="6447297" y="1587433"/>
            <a:ext cx="5315918" cy="48277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矩形 4"/>
          <p:cNvSpPr/>
          <p:nvPr/>
        </p:nvSpPr>
        <p:spPr>
          <a:xfrm>
            <a:off x="3477083" y="6311900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翻拍自人間菩提畫面</a:t>
            </a:r>
          </a:p>
        </p:txBody>
      </p:sp>
    </p:spTree>
    <p:extLst>
      <p:ext uri="{BB962C8B-B14F-4D97-AF65-F5344CB8AC3E}">
        <p14:creationId xmlns:p14="http://schemas.microsoft.com/office/powerpoint/2010/main" val="172465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5692" y="197694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8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學佛走中道</a:t>
            </a:r>
            <a:endParaRPr lang="zh-TW" altLang="en-US" sz="8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370442" y="5398598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靜思法髓妙蓮華序品</a:t>
            </a:r>
            <a:r>
              <a:rPr lang="en-US" altLang="zh-TW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》73</a:t>
            </a:r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頁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18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602441"/>
          </a:xfrm>
        </p:spPr>
        <p:txBody>
          <a:bodyPr>
            <a:normAutofit/>
          </a:bodyPr>
          <a:lstStyle/>
          <a:p>
            <a:r>
              <a:rPr lang="zh-TW" altLang="en-US" sz="6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「妙法</a:t>
            </a:r>
            <a:r>
              <a:rPr lang="zh-TW" altLang="en-US" sz="66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蓮華經，為諸經之王</a:t>
            </a:r>
            <a:r>
              <a:rPr lang="zh-TW" altLang="en-US" sz="6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6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en-US" sz="66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顯示唯一佛乘及具足無量方便</a:t>
            </a:r>
            <a:r>
              <a:rPr lang="zh-TW" altLang="en-US" sz="6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乘</a:t>
            </a:r>
            <a:r>
              <a:rPr lang="zh-TW" altLang="en-US" sz="66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故</a:t>
            </a:r>
            <a:r>
              <a:rPr lang="zh-TW" altLang="en-US" sz="6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TW" altLang="en-US" sz="66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405611" y="3782900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</a:t>
            </a:r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思法髓妙蓮華序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品</a:t>
            </a:r>
            <a:r>
              <a: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》73</a:t>
            </a:r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頁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27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8833" y="521281"/>
            <a:ext cx="9076841" cy="544610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610133" y="5782720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bg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無量義經說法品淺釋</a:t>
            </a:r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chemeClr val="bg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solidFill>
                  <a:schemeClr val="bg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剪輯</a:t>
            </a:r>
          </a:p>
        </p:txBody>
      </p:sp>
    </p:spTree>
    <p:extLst>
      <p:ext uri="{BB962C8B-B14F-4D97-AF65-F5344CB8AC3E}">
        <p14:creationId xmlns:p14="http://schemas.microsoft.com/office/powerpoint/2010/main" val="47161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192650" y="380624"/>
            <a:ext cx="7501179" cy="1060719"/>
          </a:xfrm>
        </p:spPr>
        <p:txBody>
          <a:bodyPr>
            <a:noAutofit/>
          </a:bodyPr>
          <a:lstStyle/>
          <a:p>
            <a:r>
              <a:rPr lang="zh-TW" altLang="en-US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法華經是中道的教法</a:t>
            </a:r>
            <a:endParaRPr lang="zh-TW" altLang="en-US" sz="5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39864" y="1673817"/>
            <a:ext cx="10693829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中道</a:t>
            </a:r>
            <a:r>
              <a:rPr lang="zh-TW" altLang="en-US" sz="44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是安全的</a:t>
            </a:r>
            <a:r>
              <a:rPr lang="zh-TW" altLang="en-US" sz="44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行徑，是</a:t>
            </a:r>
            <a:r>
              <a:rPr lang="zh-TW" altLang="en-US" sz="44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一條大菩提</a:t>
            </a:r>
            <a:r>
              <a:rPr lang="zh-TW" altLang="en-US" sz="44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道，是</a:t>
            </a:r>
            <a:r>
              <a:rPr lang="zh-TW" altLang="en-US" sz="44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一條康</a:t>
            </a:r>
            <a:r>
              <a:rPr lang="zh-TW" altLang="en-US" sz="44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莊直道，</a:t>
            </a:r>
            <a:r>
              <a:rPr lang="zh-TW" altLang="en-US" sz="4400" dirty="0" smtClean="0">
                <a:ln w="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若</a:t>
            </a:r>
            <a:r>
              <a:rPr lang="zh-TW" altLang="en-US" sz="4400" dirty="0">
                <a:ln w="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能</a:t>
            </a:r>
            <a:r>
              <a:rPr lang="zh-TW" altLang="en-US" sz="4400" dirty="0" smtClean="0">
                <a:ln w="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走入中道，就</a:t>
            </a:r>
            <a:r>
              <a:rPr lang="zh-TW" altLang="en-US" sz="4400" dirty="0">
                <a:ln w="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不會</a:t>
            </a:r>
            <a:r>
              <a:rPr lang="zh-TW" altLang="en-US" sz="4400" dirty="0" smtClean="0">
                <a:ln w="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走入執有而迷的纏縛，或墜入執空</a:t>
            </a:r>
            <a:r>
              <a:rPr lang="zh-TW" altLang="en-US" sz="4400" dirty="0">
                <a:ln w="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而迷的</a:t>
            </a:r>
            <a:r>
              <a:rPr lang="zh-TW" altLang="en-US" sz="4400" dirty="0" smtClean="0">
                <a:ln w="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陷阱</a:t>
            </a:r>
            <a:r>
              <a:rPr lang="zh-TW" altLang="en-US" sz="5400" dirty="0" smtClean="0">
                <a:ln w="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5400" dirty="0">
              <a:ln w="0">
                <a:solidFill>
                  <a:srgbClr val="0070C0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674456" y="6003032"/>
            <a:ext cx="36471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靜思法髓妙蓮華序品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》P77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頁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61138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05912" y="782074"/>
            <a:ext cx="1080231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4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妙法</a:t>
            </a: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蓮</a:t>
            </a:r>
            <a:r>
              <a:rPr lang="zh-TW" altLang="en-US" sz="4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華經</a:t>
            </a:r>
            <a:r>
              <a:rPr lang="en-US" altLang="zh-TW" sz="4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4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談空</a:t>
            </a: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說</a:t>
            </a:r>
            <a:r>
              <a:rPr lang="zh-TW" altLang="en-US" sz="4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有，是</a:t>
            </a: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唯一成佛之</a:t>
            </a:r>
            <a:r>
              <a:rPr lang="zh-TW" altLang="en-US" sz="4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教法，稱為</a:t>
            </a:r>
            <a:r>
              <a:rPr lang="zh-TW" altLang="en-US" sz="6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諸經之王</a:t>
            </a:r>
            <a:r>
              <a:rPr lang="zh-TW" altLang="en-US" sz="4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，顯示</a:t>
            </a: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為一佛乘及具足無量方便</a:t>
            </a:r>
            <a:r>
              <a:rPr lang="zh-TW" altLang="en-US" sz="4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勝故，只此</a:t>
            </a: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唯一佛乘的</a:t>
            </a:r>
            <a:r>
              <a:rPr lang="zh-TW" altLang="en-US" sz="4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法即足以</a:t>
            </a: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涵蓋</a:t>
            </a:r>
            <a:r>
              <a:rPr lang="zh-TW" altLang="en-US" sz="4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所有經典。</a:t>
            </a:r>
            <a:endParaRPr lang="zh-TW" altLang="en-US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674456" y="6003032"/>
            <a:ext cx="36471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靜思法髓妙蓮華序品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》P77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頁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8736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217" y="22564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足到</a:t>
            </a:r>
            <a:r>
              <a:rPr lang="zh-TW" altLang="en-US" sz="7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慈 故能勇</a:t>
            </a:r>
            <a:r>
              <a:rPr lang="en-US" altLang="zh-TW" sz="7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7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誰能擁抱蒼生</a:t>
            </a:r>
            <a:endParaRPr lang="zh-TW" altLang="en-US" sz="7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7259" y="1875294"/>
            <a:ext cx="6918701" cy="4370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807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Picture 2" descr="C:\Users\R30A\Desktop\佛像\1030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93" y="0"/>
            <a:ext cx="9934414" cy="7636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870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3183" y="96955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這段影片，你體會到甚麼</a:t>
            </a:r>
            <a:r>
              <a:rPr lang="en-US" altLang="zh-TW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5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9" t="16950" r="42089" b="54576"/>
          <a:stretch/>
        </p:blipFill>
        <p:spPr>
          <a:xfrm>
            <a:off x="7787898" y="3518115"/>
            <a:ext cx="2952427" cy="22545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2810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真空妙有</a:t>
            </a:r>
            <a:endParaRPr lang="zh-TW" altLang="en-US" sz="66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3689" y="2190448"/>
            <a:ext cx="112646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以草露風光的</a:t>
            </a:r>
            <a:r>
              <a:rPr lang="zh-TW" altLang="en-US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性命</a:t>
            </a:r>
            <a:r>
              <a:rPr lang="en-US" altLang="zh-TW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延續</a:t>
            </a:r>
            <a:r>
              <a:rPr lang="zh-TW" altLang="en-US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永恆的慧命</a:t>
            </a:r>
          </a:p>
        </p:txBody>
      </p:sp>
      <p:sp>
        <p:nvSpPr>
          <p:cNvPr id="4" name="矩形 3"/>
          <p:cNvSpPr/>
          <p:nvPr/>
        </p:nvSpPr>
        <p:spPr>
          <a:xfrm>
            <a:off x="8553600" y="3613538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無量義經德行品淺釋二</a:t>
            </a:r>
          </a:p>
        </p:txBody>
      </p:sp>
    </p:spTree>
    <p:extLst>
      <p:ext uri="{BB962C8B-B14F-4D97-AF65-F5344CB8AC3E}">
        <p14:creationId xmlns:p14="http://schemas.microsoft.com/office/powerpoint/2010/main" val="399148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法華經的重要性</a:t>
            </a:r>
            <a:endParaRPr lang="zh-TW" altLang="en-US" sz="5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1239" y="1903504"/>
            <a:ext cx="7801459" cy="468087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656802" y="6584379"/>
            <a:ext cx="36471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靜思法髓妙蓮華序品</a:t>
            </a:r>
            <a:r>
              <a:rPr lang="en-US" altLang="zh-TW" sz="2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》P82</a:t>
            </a:r>
            <a:r>
              <a:rPr lang="zh-TW" altLang="en-US" sz="2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頁</a:t>
            </a:r>
            <a:endParaRPr lang="zh-TW" altLang="en-US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27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84695" y="124852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altLang="zh-TW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法華經</a:t>
            </a:r>
            <a:r>
              <a:rPr lang="en-US" altLang="zh-TW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br>
              <a:rPr lang="en-US" altLang="zh-TW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正是應世的靈方妙藥</a:t>
            </a:r>
            <a:r>
              <a:rPr lang="en-US" altLang="zh-TW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﹗</a:t>
            </a:r>
            <a:endParaRPr lang="zh-TW" altLang="en-US" sz="5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8321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11600" y="622103"/>
            <a:ext cx="757130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7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人生沒有</a:t>
            </a:r>
            <a:r>
              <a:rPr lang="zh-TW" altLang="en-US" sz="7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所有權</a:t>
            </a:r>
            <a:endParaRPr lang="en-US" altLang="zh-TW" sz="7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7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只有</a:t>
            </a:r>
            <a:r>
              <a:rPr lang="zh-TW" altLang="en-US" sz="7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生命的使用權</a:t>
            </a:r>
          </a:p>
        </p:txBody>
      </p:sp>
      <p:sp>
        <p:nvSpPr>
          <p:cNvPr id="6" name="矩形 5"/>
          <p:cNvSpPr/>
          <p:nvPr/>
        </p:nvSpPr>
        <p:spPr>
          <a:xfrm>
            <a:off x="6441044" y="3430314"/>
            <a:ext cx="49039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靜思語</a:t>
            </a:r>
            <a:r>
              <a:rPr lang="en-US" altLang="zh-TW" sz="3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恭錄證嚴法師講述</a:t>
            </a:r>
          </a:p>
        </p:txBody>
      </p:sp>
    </p:spTree>
    <p:extLst>
      <p:ext uri="{BB962C8B-B14F-4D97-AF65-F5344CB8AC3E}">
        <p14:creationId xmlns:p14="http://schemas.microsoft.com/office/powerpoint/2010/main" val="381508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7201"/>
            <a:ext cx="12192000" cy="7508929"/>
          </a:xfrm>
          <a:prstGeom prst="rect">
            <a:avLst/>
          </a:prstGeom>
        </p:spPr>
      </p:pic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9419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684" y="596944"/>
            <a:ext cx="7154862" cy="637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2186801" y="1253320"/>
            <a:ext cx="1538883" cy="4070350"/>
          </a:xfrm>
          <a:prstGeom prst="rect">
            <a:avLst/>
          </a:prstGeom>
        </p:spPr>
        <p:txBody>
          <a:bodyPr vert="eaVert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88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開經偈</a:t>
            </a:r>
          </a:p>
        </p:txBody>
      </p:sp>
    </p:spTree>
    <p:extLst>
      <p:ext uri="{BB962C8B-B14F-4D97-AF65-F5344CB8AC3E}">
        <p14:creationId xmlns:p14="http://schemas.microsoft.com/office/powerpoint/2010/main" val="138473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1876111"/>
            <a:ext cx="9144000" cy="1655762"/>
          </a:xfrm>
        </p:spPr>
        <p:txBody>
          <a:bodyPr/>
          <a:lstStyle/>
          <a:p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讀書會 </a:t>
            </a:r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導讀</a:t>
            </a:r>
            <a:r>
              <a:rPr lang="en-US" altLang="zh-TW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5" name="標題 1"/>
          <p:cNvSpPr>
            <a:spLocks noGrp="1"/>
          </p:cNvSpPr>
          <p:nvPr>
            <p:ph type="ctrTitle"/>
          </p:nvPr>
        </p:nvSpPr>
        <p:spPr>
          <a:xfrm>
            <a:off x="1524000" y="-384465"/>
            <a:ext cx="9144000" cy="200720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靜思法髓妙蓮華序品</a:t>
            </a:r>
            <a:endParaRPr lang="zh-TW" altLang="en-US" sz="36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03256" y="4210250"/>
            <a:ext cx="31854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頁數  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P85~P95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043473" y="5210176"/>
            <a:ext cx="44935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導讀人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郭淑雲師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姊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法號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慈僎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244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法華經是應世妙藥</a:t>
            </a:r>
            <a:endParaRPr lang="zh-TW" altLang="en-US" sz="60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55363" y="1825625"/>
            <a:ext cx="9859106" cy="2978195"/>
          </a:xfrm>
        </p:spPr>
        <p:txBody>
          <a:bodyPr vert="horz">
            <a:normAutofit/>
          </a:bodyPr>
          <a:lstStyle/>
          <a:p>
            <a:pPr marL="0" indent="0">
              <a:buNone/>
            </a:pPr>
            <a:r>
              <a:rPr lang="zh-TW" altLang="en-US" sz="40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近代</a:t>
            </a:r>
            <a:r>
              <a:rPr lang="zh-TW" altLang="en-US" sz="40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世</a:t>
            </a:r>
            <a:r>
              <a:rPr lang="zh-TW" altLang="en-US" sz="40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en-US" sz="40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生活環境</a:t>
            </a:r>
            <a:r>
              <a:rPr lang="zh-TW" altLang="en-US" sz="40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複雜化，一</a:t>
            </a:r>
            <a:r>
              <a:rPr lang="zh-TW" altLang="en-US" sz="40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念無明染</a:t>
            </a:r>
            <a:r>
              <a:rPr lang="zh-TW" altLang="en-US" sz="40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污，心靈起行</a:t>
            </a:r>
            <a:r>
              <a:rPr lang="zh-TW" altLang="en-US" sz="40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造</a:t>
            </a:r>
            <a:r>
              <a:rPr lang="zh-TW" altLang="en-US" sz="40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業，難以量計數，起</a:t>
            </a:r>
            <a:r>
              <a:rPr lang="zh-TW" altLang="en-US" sz="40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心</a:t>
            </a:r>
            <a:r>
              <a:rPr lang="zh-TW" altLang="en-US" sz="40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貪婪、瞋癡無度，迅速吞噬倫理、道德，人性</a:t>
            </a:r>
            <a:r>
              <a:rPr lang="zh-TW" altLang="en-US" sz="40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本善也都被</a:t>
            </a:r>
            <a:r>
              <a:rPr lang="zh-TW" altLang="en-US" sz="40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蒙蔽，故</a:t>
            </a:r>
            <a:r>
              <a:rPr lang="zh-TW" altLang="en-US" sz="40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en-US" sz="40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眾生設教，開啟見聞。</a:t>
            </a:r>
            <a:r>
              <a:rPr lang="en-US" altLang="zh-TW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(P70)</a:t>
            </a:r>
            <a:endParaRPr lang="zh-TW" altLang="en-US" dirty="0">
              <a:solidFill>
                <a:schemeClr val="bg1">
                  <a:lumMod val="9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9188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0447" y="751492"/>
            <a:ext cx="11236272" cy="4644757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如一</a:t>
            </a:r>
            <a:r>
              <a:rPr lang="zh-TW" altLang="en-US" sz="5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支</a:t>
            </a:r>
            <a:r>
              <a:rPr lang="zh-TW" altLang="en-US" sz="5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很好的木材，若長了白蟻，受到蛀蝕，就會腐朽</a:t>
            </a:r>
            <a:r>
              <a:rPr lang="en-US" altLang="zh-TW" sz="5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;</a:t>
            </a:r>
            <a:r>
              <a:rPr lang="zh-TW" altLang="en-US" sz="5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倫理道德、人性之善也一樣，一但受貪瞋癡吞噬，佛性就會被無明蒙蔽。</a:t>
            </a:r>
            <a:r>
              <a:rPr lang="en-US" altLang="zh-TW" sz="31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(P71)</a:t>
            </a:r>
            <a:br>
              <a:rPr lang="en-US" altLang="zh-TW" sz="31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5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99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28352" y="1052893"/>
            <a:ext cx="10515600" cy="946388"/>
          </a:xfrm>
        </p:spPr>
        <p:txBody>
          <a:bodyPr vert="horz">
            <a:noAutofit/>
          </a:bodyPr>
          <a:lstStyle/>
          <a:p>
            <a:pPr marL="0" indent="0" algn="ctr">
              <a:buNone/>
            </a:pPr>
            <a:r>
              <a:rPr lang="zh-TW" altLang="en-US" sz="7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不論哪個時代</a:t>
            </a:r>
            <a:endParaRPr lang="en-US" altLang="zh-TW" sz="7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7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佛的覺性都存</a:t>
            </a:r>
            <a:r>
              <a:rPr lang="zh-TW" altLang="en-US" sz="7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</a:p>
        </p:txBody>
      </p:sp>
      <p:sp>
        <p:nvSpPr>
          <p:cNvPr id="4" name="矩形 3"/>
          <p:cNvSpPr/>
          <p:nvPr/>
        </p:nvSpPr>
        <p:spPr>
          <a:xfrm>
            <a:off x="9631380" y="2438422"/>
            <a:ext cx="10823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(P71)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5661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055177" y="895727"/>
            <a:ext cx="10515600" cy="4351338"/>
          </a:xfrm>
        </p:spPr>
        <p:txBody>
          <a:bodyPr vert="horz"/>
          <a:lstStyle/>
          <a:p>
            <a:pPr marL="0" indent="0">
              <a:buNone/>
            </a:pPr>
            <a:r>
              <a:rPr lang="zh-TW" altLang="en-US" sz="54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眾生</a:t>
            </a:r>
            <a:r>
              <a:rPr lang="zh-TW" altLang="en-US" sz="54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常</a:t>
            </a:r>
            <a:r>
              <a:rPr lang="zh-TW" altLang="en-US" sz="54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苦惱</a:t>
            </a:r>
            <a:r>
              <a:rPr lang="en-US" altLang="zh-TW" sz="54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54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盲</a:t>
            </a:r>
            <a:r>
              <a:rPr lang="zh-TW" altLang="en-US" sz="54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冥無</a:t>
            </a:r>
            <a:r>
              <a:rPr lang="zh-TW" altLang="en-US" sz="54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導師，不</a:t>
            </a:r>
            <a:r>
              <a:rPr lang="zh-TW" altLang="en-US" sz="54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識苦盡</a:t>
            </a:r>
            <a:r>
              <a:rPr lang="zh-TW" altLang="en-US" sz="54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道，不知</a:t>
            </a:r>
            <a:r>
              <a:rPr lang="zh-TW" altLang="en-US" sz="54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求</a:t>
            </a:r>
            <a:r>
              <a:rPr lang="zh-TW" altLang="en-US" sz="54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解脫，長夜</a:t>
            </a:r>
            <a:r>
              <a:rPr lang="zh-TW" altLang="en-US" sz="54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增惡</a:t>
            </a:r>
            <a:r>
              <a:rPr lang="zh-TW" altLang="en-US" sz="54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趣，減</a:t>
            </a:r>
            <a:r>
              <a:rPr lang="zh-TW" altLang="en-US" sz="54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損諸天</a:t>
            </a:r>
            <a:r>
              <a:rPr lang="zh-TW" altLang="en-US" sz="54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衆。</a:t>
            </a:r>
            <a:r>
              <a:rPr lang="en-US" altLang="zh-TW" sz="36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化</a:t>
            </a:r>
            <a:r>
              <a:rPr lang="zh-TW" altLang="en-US" sz="36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城喻</a:t>
            </a:r>
            <a:r>
              <a:rPr lang="zh-TW" altLang="en-US" sz="36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品</a:t>
            </a:r>
            <a:r>
              <a:rPr lang="en-US" altLang="zh-TW" sz="3600" dirty="0" smtClean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600" dirty="0">
              <a:solidFill>
                <a:schemeClr val="bg1">
                  <a:lumMod val="9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111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10347" y="659593"/>
            <a:ext cx="9593450" cy="3029004"/>
          </a:xfrm>
        </p:spPr>
        <p:txBody>
          <a:bodyPr>
            <a:noAutofit/>
          </a:bodyPr>
          <a:lstStyle/>
          <a:p>
            <a:r>
              <a:rPr lang="zh-TW" altLang="en-US" sz="6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要讓眾生有機會聽到佛法，就要</a:t>
            </a:r>
            <a:r>
              <a:rPr lang="zh-TW" altLang="en-US" sz="7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普遍設教</a:t>
            </a:r>
            <a:r>
              <a:rPr lang="zh-TW" altLang="en-US" sz="6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(P71)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6221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</TotalTime>
  <Words>696</Words>
  <Application>Microsoft Office PowerPoint</Application>
  <PresentationFormat>寬螢幕</PresentationFormat>
  <Paragraphs>63</Paragraphs>
  <Slides>25</Slides>
  <Notes>18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1" baseType="lpstr">
      <vt:lpstr>新細明體</vt:lpstr>
      <vt:lpstr>標楷體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靜思法髓妙蓮華序品</vt:lpstr>
      <vt:lpstr>法華經是應世妙藥</vt:lpstr>
      <vt:lpstr>如一支很好的木材，若長了白蟻，受到蛀蝕，就會腐朽;倫理道德、人性之善也一樣，一但受貪瞋癡吞噬，佛性就會被無明蒙蔽。(P71)  </vt:lpstr>
      <vt:lpstr>PowerPoint 簡報</vt:lpstr>
      <vt:lpstr>PowerPoint 簡報</vt:lpstr>
      <vt:lpstr>要讓眾生有機會聽到佛法，就要普遍設教。(P71)</vt:lpstr>
      <vt:lpstr>PowerPoint 簡報</vt:lpstr>
      <vt:lpstr>川震小志工長大了  行醫助人善種萌芽  </vt:lpstr>
      <vt:lpstr>內外相應才能談《妙法蓮華經》(P73) </vt:lpstr>
      <vt:lpstr>非洲菩薩的心念(20200430晨語開示)</vt:lpstr>
      <vt:lpstr>學佛走中道</vt:lpstr>
      <vt:lpstr>「妙法蓮華經，為諸經之王， 以顯示唯一佛乘及具足無量方便乘故」</vt:lpstr>
      <vt:lpstr>PowerPoint 簡報</vt:lpstr>
      <vt:lpstr>法華經是中道的教法</vt:lpstr>
      <vt:lpstr>PowerPoint 簡報</vt:lpstr>
      <vt:lpstr>足到慈 故能勇~誰能擁抱蒼生</vt:lpstr>
      <vt:lpstr>在這段影片，你體會到甚麼?</vt:lpstr>
      <vt:lpstr>真空妙有</vt:lpstr>
      <vt:lpstr>法華經的重要性</vt:lpstr>
      <vt:lpstr>《法華經》 正是應世的靈方妙藥﹗</vt:lpstr>
      <vt:lpstr>PowerPoint 簡報</vt:lpstr>
      <vt:lpstr>PowerPoint 簡報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R30A</dc:creator>
  <cp:lastModifiedBy>R30A</cp:lastModifiedBy>
  <cp:revision>128</cp:revision>
  <dcterms:created xsi:type="dcterms:W3CDTF">2019-09-28T21:39:50Z</dcterms:created>
  <dcterms:modified xsi:type="dcterms:W3CDTF">2020-05-06T07:02:13Z</dcterms:modified>
</cp:coreProperties>
</file>