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4.jpg" ContentType="image/jpg"/>
  <Override PartName="/ppt/notesSlides/notesSlide4.xml" ContentType="application/vnd.openxmlformats-officedocument.presentationml.notesSlide+xml"/>
  <Override PartName="/ppt/media/image5.jpg" ContentType="image/jpg"/>
  <Override PartName="/ppt/notesSlides/notesSlide5.xml" ContentType="application/vnd.openxmlformats-officedocument.presentationml.notesSlide+xml"/>
  <Override PartName="/ppt/media/image6.jpg" ContentType="image/jpg"/>
  <Override PartName="/ppt/notesSlides/notesSlide6.xml" ContentType="application/vnd.openxmlformats-officedocument.presentationml.notesSlide+xml"/>
  <Override PartName="/ppt/media/image7.jpg" ContentType="image/jpg"/>
  <Override PartName="/ppt/notesSlides/notesSlide7.xml" ContentType="application/vnd.openxmlformats-officedocument.presentationml.notesSlide+xml"/>
  <Override PartName="/ppt/media/image8.jpg" ContentType="image/jpg"/>
  <Override PartName="/ppt/notesSlides/notesSlide8.xml" ContentType="application/vnd.openxmlformats-officedocument.presentationml.notesSlide+xml"/>
  <Override PartName="/ppt/media/image9.jpg" ContentType="image/jpg"/>
  <Override PartName="/ppt/notesSlides/notesSlide9.xml" ContentType="application/vnd.openxmlformats-officedocument.presentationml.notesSlide+xml"/>
  <Override PartName="/ppt/media/image10.jpg" ContentType="image/jpg"/>
  <Override PartName="/ppt/notesSlides/notesSlide10.xml" ContentType="application/vnd.openxmlformats-officedocument.presentationml.notesSlide+xml"/>
  <Override PartName="/ppt/media/image11.jpg" ContentType="image/jpg"/>
  <Override PartName="/ppt/notesSlides/notesSlide11.xml" ContentType="application/vnd.openxmlformats-officedocument.presentationml.notesSlide+xml"/>
  <Override PartName="/ppt/media/image12.jpg" ContentType="image/jpg"/>
  <Override PartName="/ppt/notesSlides/notesSlide12.xml" ContentType="application/vnd.openxmlformats-officedocument.presentationml.notesSlide+xml"/>
  <Override PartName="/ppt/media/image13.jpg" ContentType="image/jpg"/>
  <Override PartName="/ppt/notesSlides/notesSlide13.xml" ContentType="application/vnd.openxmlformats-officedocument.presentationml.notesSlide+xml"/>
  <Override PartName="/ppt/media/image14.jpg" ContentType="image/jpg"/>
  <Override PartName="/ppt/notesSlides/notesSlide14.xml" ContentType="application/vnd.openxmlformats-officedocument.presentationml.notesSlide+xml"/>
  <Override PartName="/ppt/media/image15.jpg" ContentType="image/jpg"/>
  <Override PartName="/ppt/notesSlides/notesSlide15.xml" ContentType="application/vnd.openxmlformats-officedocument.presentationml.notesSlide+xml"/>
  <Override PartName="/ppt/media/image16.jpg" ContentType="image/jpg"/>
  <Override PartName="/ppt/notesSlides/notesSlide16.xml" ContentType="application/vnd.openxmlformats-officedocument.presentationml.notesSlide+xml"/>
  <Override PartName="/ppt/media/image17.jpg" ContentType="image/jpg"/>
  <Override PartName="/ppt/notesSlides/notesSlide17.xml" ContentType="application/vnd.openxmlformats-officedocument.presentationml.notesSlide+xml"/>
  <Override PartName="/ppt/media/image18.jpg" ContentType="image/jpg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media/image19.jpg" ContentType="image/jpg"/>
  <Override PartName="/ppt/notesSlides/notesSlide20.xml" ContentType="application/vnd.openxmlformats-officedocument.presentationml.notesSlide+xml"/>
  <Override PartName="/ppt/media/image20.jpg" ContentType="image/jpg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media/image21.jpg" ContentType="image/jpg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media/image22.jpg" ContentType="image/jpg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media/image23.jpg" ContentType="image/jpg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media/image24.jpg" ContentType="image/jpg"/>
  <Override PartName="/ppt/notesSlides/notesSlide29.xml" ContentType="application/vnd.openxmlformats-officedocument.presentationml.notesSlide+xml"/>
  <Override PartName="/ppt/media/image25.jpg" ContentType="image/jpg"/>
  <Override PartName="/ppt/notesSlides/notesSlide30.xml" ContentType="application/vnd.openxmlformats-officedocument.presentationml.notesSlide+xml"/>
  <Override PartName="/ppt/media/image26.jpg" ContentType="image/jpg"/>
  <Override PartName="/ppt/notesSlides/notesSlide31.xml" ContentType="application/vnd.openxmlformats-officedocument.presentationml.notesSlide+xml"/>
  <Override PartName="/ppt/media/image27.jpg" ContentType="image/jpg"/>
  <Override PartName="/ppt/notesSlides/notesSlide32.xml" ContentType="application/vnd.openxmlformats-officedocument.presentationml.notesSlide+xml"/>
  <Override PartName="/ppt/media/image28.jpg" ContentType="image/jpg"/>
  <Override PartName="/ppt/notesSlides/notesSlide33.xml" ContentType="application/vnd.openxmlformats-officedocument.presentationml.notesSlide+xml"/>
  <Override PartName="/ppt/media/image29.jpg" ContentType="image/jpg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media/image30.jpg" ContentType="image/jpg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media/image31.jpg" ContentType="image/jpg"/>
  <Override PartName="/ppt/notesSlides/notesSlide38.xml" ContentType="application/vnd.openxmlformats-officedocument.presentationml.notesSlide+xml"/>
  <Override PartName="/ppt/media/image32.jpg" ContentType="image/jpg"/>
  <Override PartName="/ppt/notesSlides/notesSlide39.xml" ContentType="application/vnd.openxmlformats-officedocument.presentationml.notesSlide+xml"/>
  <Override PartName="/ppt/media/image33.jpg" ContentType="image/jpg"/>
  <Override PartName="/ppt/notesSlides/notesSlide40.xml" ContentType="application/vnd.openxmlformats-officedocument.presentationml.notesSlide+xml"/>
  <Override PartName="/ppt/media/image34.jpg" ContentType="image/jpg"/>
  <Override PartName="/ppt/notesSlides/notesSlide41.xml" ContentType="application/vnd.openxmlformats-officedocument.presentationml.notesSlide+xml"/>
  <Override PartName="/ppt/media/image35.jpg" ContentType="image/jpg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media/image36.jpg" ContentType="image/jpg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media/image37.jpg" ContentType="image/jpg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media/image38.jpg" ContentType="image/jpg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media/image39.jpg" ContentType="image/jpg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media/image40.jpg" ContentType="image/jpg"/>
  <Override PartName="/ppt/notesSlides/notesSlide53.xml" ContentType="application/vnd.openxmlformats-officedocument.presentationml.notesSlide+xml"/>
  <Override PartName="/ppt/media/image41.jpg" ContentType="image/jpg"/>
  <Override PartName="/ppt/notesSlides/notesSlide54.xml" ContentType="application/vnd.openxmlformats-officedocument.presentationml.notesSlide+xml"/>
  <Override PartName="/ppt/media/image42.jpg" ContentType="image/jp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7"/>
  </p:notesMasterIdLst>
  <p:sldIdLst>
    <p:sldId id="311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</p:sldIdLst>
  <p:sldSz cx="9144000" cy="6858000" type="screen4x3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516" y="-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909B85-BBCE-4BED-939F-B58D052A7856}" type="datetimeFigureOut">
              <a:rPr lang="zh-TW" altLang="en-US" smtClean="0"/>
              <a:t>2014/8/29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3CE079-C3F9-45C0-87E8-BDE29D9ADB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05052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799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8/29/2014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chemeClr val="bg1"/>
                </a:solidFill>
                <a:latin typeface="標楷體"/>
                <a:cs typeface="標楷體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標楷體"/>
                <a:cs typeface="標楷體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8/29/2014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chemeClr val="bg1"/>
                </a:solidFill>
                <a:latin typeface="標楷體"/>
                <a:cs typeface="標楷體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59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8/29/2014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0" i="0">
                <a:solidFill>
                  <a:schemeClr val="bg1"/>
                </a:solidFill>
                <a:latin typeface="標楷體"/>
                <a:cs typeface="標楷體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8/29/2014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8/29/2014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0" y="6858000"/>
                </a:moveTo>
                <a:lnTo>
                  <a:pt x="9144000" y="6858000"/>
                </a:lnTo>
                <a:lnTo>
                  <a:pt x="9144000" y="0"/>
                </a:lnTo>
                <a:lnTo>
                  <a:pt x="0" y="0"/>
                </a:lnTo>
                <a:lnTo>
                  <a:pt x="0" y="6858000"/>
                </a:lnTo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6734" y="510335"/>
            <a:ext cx="7650530" cy="7626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chemeClr val="bg1"/>
                </a:solidFill>
                <a:latin typeface="標楷體"/>
                <a:cs typeface="標楷體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3054" y="1737556"/>
            <a:ext cx="8517890" cy="44208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標楷體"/>
                <a:cs typeface="標楷體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79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8/29/2014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" y="0"/>
            <a:ext cx="91380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66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神通力破</a:t>
            </a:r>
            <a:r>
              <a:rPr spc="-5" dirty="0"/>
              <a:t> </a:t>
            </a:r>
            <a:r>
              <a:rPr dirty="0"/>
              <a:t>蓮花色女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心眼大開</a:t>
            </a:r>
            <a:r>
              <a:rPr spc="-5" dirty="0"/>
              <a:t> </a:t>
            </a:r>
            <a:r>
              <a:rPr dirty="0"/>
              <a:t>大乘根機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三千威儀</a:t>
            </a:r>
            <a:r>
              <a:rPr spc="-5" dirty="0"/>
              <a:t> </a:t>
            </a:r>
            <a:r>
              <a:rPr dirty="0"/>
              <a:t>佛之親兒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精通吠典</a:t>
            </a:r>
            <a:r>
              <a:rPr spc="-5" dirty="0"/>
              <a:t> </a:t>
            </a:r>
            <a:r>
              <a:rPr dirty="0"/>
              <a:t>說理透機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廣播法雨</a:t>
            </a:r>
            <a:r>
              <a:rPr spc="-5" dirty="0"/>
              <a:t> </a:t>
            </a:r>
            <a:r>
              <a:rPr dirty="0"/>
              <a:t>救拔頑愚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志在空寂</a:t>
            </a:r>
            <a:r>
              <a:rPr spc="-5" dirty="0"/>
              <a:t> </a:t>
            </a:r>
            <a:r>
              <a:rPr dirty="0"/>
              <a:t>善解空義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制戒護規</a:t>
            </a:r>
            <a:r>
              <a:rPr spc="-5" dirty="0"/>
              <a:t> </a:t>
            </a:r>
            <a:r>
              <a:rPr dirty="0"/>
              <a:t>未犯毫釐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侍奉佛陀</a:t>
            </a:r>
            <a:r>
              <a:rPr spc="-5" dirty="0"/>
              <a:t> </a:t>
            </a:r>
            <a:r>
              <a:rPr dirty="0"/>
              <a:t>形影不離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spc="-5" dirty="0"/>
              <a:t>佛</a:t>
            </a:r>
            <a:r>
              <a:rPr dirty="0"/>
              <a:t>法流傳</a:t>
            </a:r>
            <a:r>
              <a:rPr spc="-5" dirty="0"/>
              <a:t> </a:t>
            </a:r>
            <a:r>
              <a:rPr dirty="0"/>
              <a:t>口頌入疏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ts val="7195"/>
              </a:lnSpc>
            </a:pPr>
            <a:r>
              <a:rPr dirty="0"/>
              <a:t>阿難有七種夢問佛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727600"/>
            <a:ext cx="7647940" cy="4897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一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者陂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池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火炎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滔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天。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二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者夢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日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月沒</a:t>
            </a:r>
            <a:r>
              <a:rPr sz="4000" spc="-20" dirty="0">
                <a:solidFill>
                  <a:srgbClr val="FFFFFF"/>
                </a:solidFill>
                <a:latin typeface="標楷體"/>
                <a:cs typeface="標楷體"/>
              </a:rPr>
              <a:t> </a:t>
            </a:r>
            <a:r>
              <a:rPr sz="4000" spc="-30" dirty="0">
                <a:solidFill>
                  <a:srgbClr val="FFFFFF"/>
                </a:solidFill>
                <a:latin typeface="標楷體"/>
                <a:cs typeface="標楷體"/>
              </a:rPr>
              <a:t>星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宿亦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沒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。三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者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夢出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家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比丘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。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轉在</a:t>
            </a:r>
            <a:r>
              <a:rPr sz="4000" spc="-20" dirty="0">
                <a:solidFill>
                  <a:srgbClr val="FFFFFF"/>
                </a:solidFill>
                <a:latin typeface="標楷體"/>
                <a:cs typeface="標楷體"/>
              </a:rPr>
              <a:t> 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於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不淨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坑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塹之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中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。在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家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白衣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。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登頭</a:t>
            </a:r>
            <a:r>
              <a:rPr sz="4000" spc="-20" dirty="0">
                <a:solidFill>
                  <a:srgbClr val="FFFFFF"/>
                </a:solidFill>
                <a:latin typeface="標楷體"/>
                <a:cs typeface="標楷體"/>
              </a:rPr>
              <a:t> </a:t>
            </a:r>
            <a:r>
              <a:rPr sz="4000" spc="-30" dirty="0">
                <a:solidFill>
                  <a:srgbClr val="FFFFFF"/>
                </a:solidFill>
                <a:latin typeface="標楷體"/>
                <a:cs typeface="標楷體"/>
              </a:rPr>
              <a:t>而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出。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四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者夢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群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豬挖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栴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檀樹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根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。</a:t>
            </a:r>
            <a:endParaRPr sz="4000">
              <a:latin typeface="標楷體"/>
              <a:cs typeface="標楷體"/>
            </a:endParaRPr>
          </a:p>
          <a:p>
            <a:pPr marL="12700" marR="5080" algn="just">
              <a:lnSpc>
                <a:spcPct val="100000"/>
              </a:lnSpc>
              <a:spcBef>
                <a:spcPts val="960"/>
              </a:spcBef>
            </a:pP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五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者夢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頭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戴須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彌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山。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不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以為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重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。六</a:t>
            </a:r>
            <a:r>
              <a:rPr sz="4000" spc="-20" dirty="0">
                <a:solidFill>
                  <a:srgbClr val="FFFFFF"/>
                </a:solidFill>
                <a:latin typeface="標楷體"/>
                <a:cs typeface="標楷體"/>
              </a:rPr>
              <a:t> </a:t>
            </a:r>
            <a:r>
              <a:rPr sz="4000" spc="-30" dirty="0">
                <a:solidFill>
                  <a:srgbClr val="FFFFFF"/>
                </a:solidFill>
                <a:latin typeface="標楷體"/>
                <a:cs typeface="標楷體"/>
              </a:rPr>
              <a:t>者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夢大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象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棄小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象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。七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者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夢師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子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王名</a:t>
            </a:r>
            <a:r>
              <a:rPr sz="4000" spc="-20" dirty="0">
                <a:solidFill>
                  <a:srgbClr val="FFFFFF"/>
                </a:solidFill>
                <a:latin typeface="標楷體"/>
                <a:cs typeface="標楷體"/>
              </a:rPr>
              <a:t> 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華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撒頭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上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。有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七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毫毛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。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在地</a:t>
            </a:r>
            <a:r>
              <a:rPr sz="4000" spc="-35" dirty="0">
                <a:solidFill>
                  <a:srgbClr val="FFFFFF"/>
                </a:solidFill>
                <a:latin typeface="標楷體"/>
                <a:cs typeface="標楷體"/>
              </a:rPr>
              <a:t>而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死。</a:t>
            </a:r>
            <a:r>
              <a:rPr sz="4000" spc="-20" dirty="0">
                <a:solidFill>
                  <a:srgbClr val="FFFFFF"/>
                </a:solidFill>
                <a:latin typeface="標楷體"/>
                <a:cs typeface="標楷體"/>
              </a:rPr>
              <a:t> </a:t>
            </a:r>
            <a:r>
              <a:rPr sz="4000" spc="-30" dirty="0">
                <a:solidFill>
                  <a:srgbClr val="FFFFFF"/>
                </a:solidFill>
                <a:latin typeface="標楷體"/>
                <a:cs typeface="標楷體"/>
              </a:rPr>
              <a:t>一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切禽</a:t>
            </a:r>
            <a:r>
              <a:rPr sz="4000" spc="-25" dirty="0">
                <a:solidFill>
                  <a:srgbClr val="FFFFFF"/>
                </a:solidFill>
                <a:latin typeface="標楷體"/>
                <a:cs typeface="標楷體"/>
              </a:rPr>
              <a:t>獸</a:t>
            </a:r>
            <a:r>
              <a:rPr sz="4000" spc="-40" dirty="0">
                <a:solidFill>
                  <a:srgbClr val="FFFFFF"/>
                </a:solidFill>
                <a:latin typeface="標楷體"/>
                <a:cs typeface="標楷體"/>
              </a:rPr>
              <a:t>。</a:t>
            </a:r>
            <a:endParaRPr sz="4000">
              <a:latin typeface="標楷體"/>
              <a:cs typeface="標楷體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圖片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7605">
              <a:lnSpc>
                <a:spcPct val="100000"/>
              </a:lnSpc>
            </a:pPr>
            <a:r>
              <a:rPr dirty="0"/>
              <a:t>一夢獨舉須彌山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須彌山下</a:t>
            </a:r>
            <a:r>
              <a:rPr spc="-5" dirty="0"/>
              <a:t> </a:t>
            </a:r>
            <a:r>
              <a:rPr dirty="0"/>
              <a:t>火焰滔天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7605">
              <a:lnSpc>
                <a:spcPts val="7195"/>
              </a:lnSpc>
            </a:pPr>
            <a:r>
              <a:rPr dirty="0" err="1" smtClean="0"/>
              <a:t>在家眾踐踏僧尼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535940" y="1737556"/>
            <a:ext cx="7687945" cy="4566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僧團惡生、行為乏善，致使</a:t>
            </a:r>
            <a:endParaRPr sz="4800" dirty="0">
              <a:latin typeface="標楷體"/>
              <a:cs typeface="標楷體"/>
            </a:endParaRPr>
          </a:p>
          <a:p>
            <a:pPr marL="355600">
              <a:lnSpc>
                <a:spcPct val="100000"/>
              </a:lnSpc>
            </a:pP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波海火焰滔天。</a:t>
            </a:r>
            <a:endParaRPr sz="4800" dirty="0">
              <a:latin typeface="標楷體"/>
              <a:cs typeface="標楷體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在</a:t>
            </a:r>
            <a:r>
              <a:rPr sz="4800" spc="-5" dirty="0">
                <a:solidFill>
                  <a:srgbClr val="FFFFFF"/>
                </a:solidFill>
                <a:latin typeface="標楷體"/>
                <a:cs typeface="標楷體"/>
              </a:rPr>
              <a:t>家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白衣，登頭出面，彼此</a:t>
            </a:r>
            <a:endParaRPr sz="4800" dirty="0">
              <a:latin typeface="標楷體"/>
              <a:cs typeface="標楷體"/>
            </a:endParaRPr>
          </a:p>
          <a:p>
            <a:pPr marL="355600">
              <a:lnSpc>
                <a:spcPct val="100000"/>
              </a:lnSpc>
            </a:pP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爭鬥連綿。</a:t>
            </a:r>
            <a:endParaRPr sz="4800" dirty="0">
              <a:latin typeface="標楷體"/>
              <a:cs typeface="標楷體"/>
            </a:endParaRPr>
          </a:p>
          <a:p>
            <a:pPr marL="355600" marR="5715" indent="-343535">
              <a:lnSpc>
                <a:spcPct val="100000"/>
              </a:lnSpc>
              <a:spcBef>
                <a:spcPts val="1150"/>
              </a:spcBef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未來比丘互</a:t>
            </a:r>
            <a:r>
              <a:rPr sz="4800" spc="-10" dirty="0">
                <a:solidFill>
                  <a:srgbClr val="FFFFFF"/>
                </a:solidFill>
                <a:latin typeface="標楷體"/>
                <a:cs typeface="標楷體"/>
              </a:rPr>
              <a:t>相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嫉妒、毀謗、 不畏因果。</a:t>
            </a:r>
            <a:endParaRPr sz="4800" dirty="0">
              <a:latin typeface="標楷體"/>
              <a:cs typeface="標楷體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ct val="100000"/>
              </a:lnSpc>
            </a:pPr>
            <a:r>
              <a:rPr dirty="0"/>
              <a:t>山豬挖旃檀的樹根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ts val="7195"/>
              </a:lnSpc>
            </a:pPr>
            <a:r>
              <a:rPr dirty="0">
                <a:solidFill>
                  <a:srgbClr val="FFFF00"/>
                </a:solidFill>
              </a:rPr>
              <a:t>未來比丘私心難改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585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夢中群諸祇園作怪，掘挖大</a:t>
            </a:r>
          </a:p>
          <a:p>
            <a:pPr marL="578485">
              <a:lnSpc>
                <a:spcPct val="100000"/>
              </a:lnSpc>
            </a:pPr>
            <a:r>
              <a:rPr dirty="0"/>
              <a:t>樹旃檀根開。</a:t>
            </a:r>
          </a:p>
          <a:p>
            <a:pPr marL="235585">
              <a:lnSpc>
                <a:spcPct val="100000"/>
              </a:lnSpc>
              <a:spcBef>
                <a:spcPts val="1155"/>
              </a:spcBef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未</a:t>
            </a:r>
            <a:r>
              <a:rPr spc="-5" dirty="0"/>
              <a:t>來</a:t>
            </a:r>
            <a:r>
              <a:rPr dirty="0"/>
              <a:t>比丘私心難改，賣經為</a:t>
            </a:r>
          </a:p>
          <a:p>
            <a:pPr marL="578485">
              <a:lnSpc>
                <a:spcPts val="5755"/>
              </a:lnSpc>
            </a:pPr>
            <a:r>
              <a:rPr dirty="0"/>
              <a:t>生，販賣如來。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夢中大象棄小象避山中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ts val="7195"/>
              </a:lnSpc>
            </a:pPr>
            <a:r>
              <a:rPr dirty="0">
                <a:solidFill>
                  <a:srgbClr val="FFFF00"/>
                </a:solidFill>
              </a:rPr>
              <a:t>未來邪見敗壞吾佛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585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逼得有德之人，退隱無蹤。</a:t>
            </a:r>
          </a:p>
          <a:p>
            <a:pPr marL="235585">
              <a:lnSpc>
                <a:spcPts val="5755"/>
              </a:lnSpc>
              <a:spcBef>
                <a:spcPts val="1150"/>
              </a:spcBef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大</a:t>
            </a:r>
            <a:r>
              <a:rPr spc="-5" dirty="0"/>
              <a:t>象</a:t>
            </a:r>
            <a:r>
              <a:rPr dirty="0"/>
              <a:t>棄小象乃是夢中意喻。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18540" y="497635"/>
            <a:ext cx="7778750" cy="28467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29539">
              <a:lnSpc>
                <a:spcPct val="126600"/>
              </a:lnSpc>
            </a:pPr>
            <a:r>
              <a:rPr sz="6000" dirty="0">
                <a:solidFill>
                  <a:srgbClr val="FFFFFF"/>
                </a:solidFill>
                <a:latin typeface="標楷體"/>
                <a:cs typeface="標楷體"/>
              </a:rPr>
              <a:t>往生獸王屍身萬蟲生養 </a:t>
            </a:r>
            <a:r>
              <a:rPr sz="6000" spc="-5" dirty="0">
                <a:solidFill>
                  <a:srgbClr val="FFFF00"/>
                </a:solidFill>
                <a:latin typeface="標楷體"/>
                <a:cs typeface="標楷體"/>
              </a:rPr>
              <a:t>自生惡蟲自毀相</a:t>
            </a:r>
            <a:endParaRPr sz="6000">
              <a:latin typeface="標楷體"/>
              <a:cs typeface="標楷體"/>
            </a:endParaRPr>
          </a:p>
          <a:p>
            <a:pPr marL="12700">
              <a:lnSpc>
                <a:spcPts val="7095"/>
              </a:lnSpc>
            </a:pPr>
            <a:r>
              <a:rPr sz="6000" dirty="0">
                <a:solidFill>
                  <a:srgbClr val="FFFF00"/>
                </a:solidFill>
                <a:latin typeface="標楷體"/>
                <a:cs typeface="標楷體"/>
              </a:rPr>
              <a:t>自壞佛法自蛀空</a:t>
            </a:r>
            <a:endParaRPr sz="6000">
              <a:latin typeface="標楷體"/>
              <a:cs typeface="標楷體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5343" y="602079"/>
            <a:ext cx="8255000" cy="685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6475"/>
              </a:lnSpc>
            </a:pPr>
            <a:r>
              <a:rPr sz="5400" dirty="0">
                <a:solidFill>
                  <a:srgbClr val="FFFF00"/>
                </a:solidFill>
                <a:latin typeface="標楷體"/>
                <a:cs typeface="標楷體"/>
              </a:rPr>
              <a:t>修行者知法犯法是自求毀滅</a:t>
            </a:r>
            <a:endParaRPr sz="5400">
              <a:latin typeface="標楷體"/>
              <a:cs typeface="標楷體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737556"/>
            <a:ext cx="7687945" cy="36887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3535" algn="just">
              <a:lnSpc>
                <a:spcPct val="100000"/>
              </a:lnSpc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人人畏懼肉食的禽獸王。意 喻外道難對正法毀謗，正法 正覺非外道可摧殘。</a:t>
            </a:r>
            <a:endParaRPr sz="4800">
              <a:latin typeface="標楷體"/>
              <a:cs typeface="標楷體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僧團眾弟子，若能人人無為</a:t>
            </a:r>
            <a:endParaRPr sz="4800">
              <a:latin typeface="標楷體"/>
              <a:cs typeface="標楷體"/>
            </a:endParaRPr>
          </a:p>
          <a:p>
            <a:pPr marL="355600">
              <a:lnSpc>
                <a:spcPts val="5755"/>
              </a:lnSpc>
            </a:pP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無欲，僧團就無瓦解之憂。</a:t>
            </a:r>
            <a:endParaRPr sz="4800">
              <a:latin typeface="標楷體"/>
              <a:cs typeface="標楷體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妄言綺語</a:t>
            </a:r>
            <a:r>
              <a:rPr spc="-5" dirty="0"/>
              <a:t> </a:t>
            </a:r>
            <a:r>
              <a:rPr dirty="0"/>
              <a:t>小兒貪戲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天地宇宙</a:t>
            </a:r>
            <a:r>
              <a:rPr spc="-5" dirty="0"/>
              <a:t> </a:t>
            </a:r>
            <a:r>
              <a:rPr dirty="0"/>
              <a:t>三理四相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阿那律</a:t>
            </a:r>
            <a:r>
              <a:rPr spc="-5" dirty="0"/>
              <a:t> </a:t>
            </a:r>
            <a:r>
              <a:rPr dirty="0"/>
              <a:t>縫補百衲衣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7605">
              <a:lnSpc>
                <a:spcPct val="100000"/>
              </a:lnSpc>
            </a:pPr>
            <a:r>
              <a:rPr dirty="0"/>
              <a:t>行願傳法永流長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>
                <a:solidFill>
                  <a:srgbClr val="FFFF00"/>
                </a:solidFill>
              </a:rPr>
              <a:t>以戒為師</a:t>
            </a:r>
            <a:r>
              <a:rPr spc="-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戒律功德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>
                <a:solidFill>
                  <a:srgbClr val="FFFF00"/>
                </a:solidFill>
              </a:rPr>
              <a:t>佛住世</a:t>
            </a:r>
            <a:r>
              <a:rPr spc="-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識以佛為住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585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看</a:t>
            </a:r>
            <a:r>
              <a:rPr spc="-10" dirty="0"/>
              <a:t>破</a:t>
            </a:r>
            <a:r>
              <a:rPr dirty="0"/>
              <a:t>吾執，放</a:t>
            </a:r>
            <a:r>
              <a:rPr spc="-10" dirty="0"/>
              <a:t>下</a:t>
            </a:r>
            <a:r>
              <a:rPr dirty="0"/>
              <a:t>塵</a:t>
            </a:r>
            <a:r>
              <a:rPr spc="-5" dirty="0"/>
              <a:t>緣</a:t>
            </a:r>
            <a:r>
              <a:rPr dirty="0"/>
              <a:t>俗慮。</a:t>
            </a:r>
          </a:p>
          <a:p>
            <a:pPr marL="235585">
              <a:lnSpc>
                <a:spcPct val="100000"/>
              </a:lnSpc>
              <a:spcBef>
                <a:spcPts val="1150"/>
              </a:spcBef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身受心法，</a:t>
            </a:r>
            <a:r>
              <a:rPr spc="-10" dirty="0"/>
              <a:t>嚴</a:t>
            </a:r>
            <a:r>
              <a:rPr dirty="0"/>
              <a:t>住而居。</a:t>
            </a:r>
          </a:p>
          <a:p>
            <a:pPr marL="235585">
              <a:lnSpc>
                <a:spcPct val="100000"/>
              </a:lnSpc>
              <a:spcBef>
                <a:spcPts val="1150"/>
              </a:spcBef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常觀己念，</a:t>
            </a:r>
            <a:r>
              <a:rPr spc="-10" dirty="0"/>
              <a:t>自</a:t>
            </a:r>
            <a:r>
              <a:rPr dirty="0"/>
              <a:t>性啟修，</a:t>
            </a:r>
            <a:r>
              <a:rPr spc="-5" dirty="0"/>
              <a:t>是</a:t>
            </a:r>
            <a:r>
              <a:rPr dirty="0"/>
              <a:t>修</a:t>
            </a:r>
          </a:p>
          <a:p>
            <a:pPr marL="578485">
              <a:lnSpc>
                <a:spcPts val="5755"/>
              </a:lnSpc>
            </a:pPr>
            <a:r>
              <a:rPr dirty="0"/>
              <a:t>行唯一解</a:t>
            </a:r>
            <a:r>
              <a:rPr spc="-10" dirty="0"/>
              <a:t>脫</a:t>
            </a:r>
            <a:r>
              <a:rPr dirty="0"/>
              <a:t>之道。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ts val="7195"/>
              </a:lnSpc>
            </a:pPr>
            <a:r>
              <a:rPr dirty="0">
                <a:solidFill>
                  <a:srgbClr val="FFFF00"/>
                </a:solidFill>
              </a:rPr>
              <a:t>佛入滅</a:t>
            </a:r>
            <a:r>
              <a:rPr spc="-5" dirty="0">
                <a:solidFill>
                  <a:srgbClr val="FFFF00"/>
                </a:solidFill>
              </a:rPr>
              <a:t> </a:t>
            </a:r>
            <a:r>
              <a:rPr dirty="0">
                <a:solidFill>
                  <a:srgbClr val="FFFF00"/>
                </a:solidFill>
              </a:rPr>
              <a:t>住於四念處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5605">
              <a:lnSpc>
                <a:spcPct val="100000"/>
              </a:lnSpc>
            </a:pPr>
            <a:r>
              <a:rPr dirty="0"/>
              <a:t>若遇不守戒規的比丘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ts val="7195"/>
              </a:lnSpc>
            </a:pPr>
            <a:r>
              <a:rPr dirty="0"/>
              <a:t>調伏不守戒規比丘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737556"/>
            <a:ext cx="7687309" cy="4420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佛門制戒，</a:t>
            </a:r>
            <a:r>
              <a:rPr sz="4800" spc="-10" dirty="0">
                <a:solidFill>
                  <a:srgbClr val="FFFFFF"/>
                </a:solidFill>
                <a:latin typeface="標楷體"/>
                <a:cs typeface="標楷體"/>
              </a:rPr>
              <a:t>多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緣六群惡性比</a:t>
            </a:r>
            <a:endParaRPr sz="4800">
              <a:latin typeface="標楷體"/>
              <a:cs typeface="標楷體"/>
            </a:endParaRPr>
          </a:p>
          <a:p>
            <a:pPr marL="355600">
              <a:lnSpc>
                <a:spcPct val="100000"/>
              </a:lnSpc>
            </a:pPr>
            <a:r>
              <a:rPr sz="4800" spc="-5" dirty="0">
                <a:solidFill>
                  <a:srgbClr val="FFFFFF"/>
                </a:solidFill>
                <a:latin typeface="標楷體"/>
                <a:cs typeface="標楷體"/>
              </a:rPr>
              <a:t>丘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而起。</a:t>
            </a:r>
            <a:endParaRPr sz="4800">
              <a:latin typeface="標楷體"/>
              <a:cs typeface="標楷體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1155"/>
              </a:spcBef>
            </a:pPr>
            <a:r>
              <a:rPr sz="4800" dirty="0">
                <a:solidFill>
                  <a:srgbClr val="FFFF00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00"/>
                </a:solidFill>
                <a:latin typeface="標楷體"/>
                <a:cs typeface="標楷體"/>
              </a:rPr>
              <a:t>啟發大慈悲</a:t>
            </a:r>
            <a:r>
              <a:rPr sz="4800" spc="-10" dirty="0">
                <a:solidFill>
                  <a:srgbClr val="FFFF00"/>
                </a:solidFill>
                <a:latin typeface="標楷體"/>
                <a:cs typeface="標楷體"/>
              </a:rPr>
              <a:t>心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，</a:t>
            </a:r>
            <a:r>
              <a:rPr sz="4800" dirty="0">
                <a:solidFill>
                  <a:srgbClr val="FFC000"/>
                </a:solidFill>
                <a:latin typeface="標楷體"/>
                <a:cs typeface="標楷體"/>
              </a:rPr>
              <a:t>勤加勸導， 引正威</a:t>
            </a:r>
            <a:r>
              <a:rPr sz="4800" spc="-10" dirty="0">
                <a:solidFill>
                  <a:srgbClr val="FFC000"/>
                </a:solidFill>
                <a:latin typeface="標楷體"/>
                <a:cs typeface="標楷體"/>
              </a:rPr>
              <a:t>儀</a:t>
            </a:r>
            <a:r>
              <a:rPr sz="4800" spc="-5" dirty="0">
                <a:solidFill>
                  <a:srgbClr val="FFFFFF"/>
                </a:solidFill>
                <a:latin typeface="標楷體"/>
                <a:cs typeface="標楷體"/>
              </a:rPr>
              <a:t>；</a:t>
            </a:r>
            <a:r>
              <a:rPr sz="4800" dirty="0">
                <a:solidFill>
                  <a:srgbClr val="FFC000"/>
                </a:solidFill>
                <a:latin typeface="標楷體"/>
                <a:cs typeface="標楷體"/>
              </a:rPr>
              <a:t>善用智慧，息惡 非</a:t>
            </a:r>
            <a:r>
              <a:rPr sz="4800" spc="-5" dirty="0">
                <a:solidFill>
                  <a:srgbClr val="FFC000"/>
                </a:solidFill>
                <a:latin typeface="標楷體"/>
                <a:cs typeface="標楷體"/>
              </a:rPr>
              <a:t>止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；</a:t>
            </a:r>
            <a:r>
              <a:rPr sz="4800" dirty="0">
                <a:solidFill>
                  <a:srgbClr val="FFC000"/>
                </a:solidFill>
                <a:latin typeface="標楷體"/>
                <a:cs typeface="標楷體"/>
              </a:rPr>
              <a:t>慈愍感化，莫輕言放 </a:t>
            </a:r>
            <a:r>
              <a:rPr sz="4800" spc="-5" dirty="0">
                <a:solidFill>
                  <a:srgbClr val="FFC000"/>
                </a:solidFill>
                <a:latin typeface="標楷體"/>
                <a:cs typeface="標楷體"/>
              </a:rPr>
              <a:t>棄</a:t>
            </a:r>
            <a:r>
              <a:rPr sz="4800" spc="-5" dirty="0">
                <a:solidFill>
                  <a:srgbClr val="FFFFFF"/>
                </a:solidFill>
                <a:latin typeface="標楷體"/>
                <a:cs typeface="標楷體"/>
              </a:rPr>
              <a:t>。</a:t>
            </a:r>
            <a:r>
              <a:rPr sz="4800" dirty="0">
                <a:solidFill>
                  <a:srgbClr val="FFFF00"/>
                </a:solidFill>
                <a:latin typeface="標楷體"/>
                <a:cs typeface="標楷體"/>
              </a:rPr>
              <a:t>若難調伏，則</a:t>
            </a:r>
            <a:r>
              <a:rPr sz="4800" spc="-10" dirty="0">
                <a:solidFill>
                  <a:srgbClr val="FFFF00"/>
                </a:solidFill>
                <a:latin typeface="標楷體"/>
                <a:cs typeface="標楷體"/>
              </a:rPr>
              <a:t>默</a:t>
            </a:r>
            <a:r>
              <a:rPr sz="4800" dirty="0">
                <a:solidFill>
                  <a:srgbClr val="FFFF00"/>
                </a:solidFill>
                <a:latin typeface="標楷體"/>
                <a:cs typeface="標楷體"/>
              </a:rPr>
              <a:t>擯</a:t>
            </a:r>
            <a:r>
              <a:rPr sz="4800" spc="-5" dirty="0">
                <a:solidFill>
                  <a:srgbClr val="FFFF00"/>
                </a:solidFill>
                <a:latin typeface="標楷體"/>
                <a:cs typeface="標楷體"/>
              </a:rPr>
              <a:t>之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。</a:t>
            </a:r>
            <a:endParaRPr sz="4800">
              <a:latin typeface="標楷體"/>
              <a:cs typeface="標楷體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法脈恆持住世恆時說法</a:t>
            </a:r>
          </a:p>
        </p:txBody>
      </p:sp>
      <p:sp>
        <p:nvSpPr>
          <p:cNvPr id="3" name="object 3"/>
          <p:cNvSpPr/>
          <p:nvPr/>
        </p:nvSpPr>
        <p:spPr>
          <a:xfrm>
            <a:off x="548297" y="1601381"/>
            <a:ext cx="8047355" cy="452361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阿難覆頌佛法結集經文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7605">
              <a:lnSpc>
                <a:spcPct val="100000"/>
              </a:lnSpc>
            </a:pPr>
            <a:r>
              <a:rPr dirty="0"/>
              <a:t>出生聖地藍毗尼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7605">
              <a:lnSpc>
                <a:spcPct val="100000"/>
              </a:lnSpc>
            </a:pPr>
            <a:r>
              <a:rPr dirty="0"/>
              <a:t>齊心合匯經律論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11555" y="1700771"/>
            <a:ext cx="7913497" cy="44491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/>
              <a:t>一百二十歲的須跋陀羅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57605">
              <a:lnSpc>
                <a:spcPct val="100000"/>
              </a:lnSpc>
            </a:pPr>
            <a:r>
              <a:rPr dirty="0"/>
              <a:t>修行不解三法印</a:t>
            </a:r>
          </a:p>
        </p:txBody>
      </p:sp>
      <p:sp>
        <p:nvSpPr>
          <p:cNvPr id="3" name="object 3"/>
          <p:cNvSpPr/>
          <p:nvPr/>
        </p:nvSpPr>
        <p:spPr>
          <a:xfrm>
            <a:off x="467537" y="1556854"/>
            <a:ext cx="8196960" cy="46084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7195"/>
              </a:lnSpc>
            </a:pPr>
            <a:r>
              <a:rPr dirty="0"/>
              <a:t>一百二十歲的須跋陀羅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737556"/>
            <a:ext cx="7687945" cy="4566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須跋陀羅是佛陀住世的最後</a:t>
            </a:r>
            <a:endParaRPr sz="4800">
              <a:latin typeface="標楷體"/>
              <a:cs typeface="標楷體"/>
            </a:endParaRPr>
          </a:p>
          <a:p>
            <a:pPr marL="355600">
              <a:lnSpc>
                <a:spcPct val="100000"/>
              </a:lnSpc>
            </a:pP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一名的弟子。</a:t>
            </a:r>
            <a:endParaRPr sz="4800">
              <a:latin typeface="標楷體"/>
              <a:cs typeface="標楷體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三法印：諸行無常、諸法無</a:t>
            </a:r>
            <a:endParaRPr sz="4800">
              <a:latin typeface="標楷體"/>
              <a:cs typeface="標楷體"/>
            </a:endParaRPr>
          </a:p>
          <a:p>
            <a:pPr marL="355600">
              <a:lnSpc>
                <a:spcPct val="100000"/>
              </a:lnSpc>
            </a:pP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我、涅槃寂靜。</a:t>
            </a:r>
            <a:endParaRPr sz="4800">
              <a:latin typeface="標楷體"/>
              <a:cs typeface="標楷體"/>
            </a:endParaRPr>
          </a:p>
          <a:p>
            <a:pPr marL="355600" marR="5080" indent="-343535">
              <a:lnSpc>
                <a:spcPct val="100000"/>
              </a:lnSpc>
              <a:spcBef>
                <a:spcPts val="1150"/>
              </a:spcBef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信受定能得解脫，奉行就能 面如來。</a:t>
            </a:r>
            <a:endParaRPr sz="4800">
              <a:latin typeface="標楷體"/>
              <a:cs typeface="標楷體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ct val="100000"/>
              </a:lnSpc>
            </a:pPr>
            <a:r>
              <a:rPr dirty="0">
                <a:solidFill>
                  <a:srgbClr val="FFFF00"/>
                </a:solidFill>
              </a:rPr>
              <a:t>八聖道要如何行法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ts val="7195"/>
              </a:lnSpc>
            </a:pPr>
            <a:r>
              <a:rPr dirty="0">
                <a:solidFill>
                  <a:srgbClr val="FFFF00"/>
                </a:solidFill>
              </a:rPr>
              <a:t>八聖道要如何行法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585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正見、正思惟、正語、正業、</a:t>
            </a:r>
          </a:p>
          <a:p>
            <a:pPr marL="578485">
              <a:lnSpc>
                <a:spcPct val="100000"/>
              </a:lnSpc>
            </a:pPr>
            <a:r>
              <a:rPr dirty="0"/>
              <a:t>正命、正精進、正念、正定。</a:t>
            </a:r>
          </a:p>
          <a:p>
            <a:pPr marL="235585">
              <a:lnSpc>
                <a:spcPct val="100000"/>
              </a:lnSpc>
              <a:spcBef>
                <a:spcPts val="1155"/>
              </a:spcBef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三無漏學是八聖道行法的總</a:t>
            </a:r>
          </a:p>
          <a:p>
            <a:pPr marL="578485">
              <a:lnSpc>
                <a:spcPts val="5755"/>
              </a:lnSpc>
            </a:pPr>
            <a:r>
              <a:rPr dirty="0"/>
              <a:t>結。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5605">
              <a:lnSpc>
                <a:spcPct val="100000"/>
              </a:lnSpc>
            </a:pPr>
            <a:r>
              <a:rPr dirty="0">
                <a:solidFill>
                  <a:srgbClr val="FFFF00"/>
                </a:solidFill>
              </a:rPr>
              <a:t>八聖道又要如何行道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95605">
              <a:lnSpc>
                <a:spcPts val="7195"/>
              </a:lnSpc>
            </a:pPr>
            <a:r>
              <a:rPr dirty="0">
                <a:solidFill>
                  <a:srgbClr val="FFFF00"/>
                </a:solidFill>
              </a:rPr>
              <a:t>八聖道又要如何行道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585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正語、正業、正命為戒學。</a:t>
            </a:r>
          </a:p>
          <a:p>
            <a:pPr marL="235585">
              <a:lnSpc>
                <a:spcPct val="100000"/>
              </a:lnSpc>
              <a:spcBef>
                <a:spcPts val="1150"/>
              </a:spcBef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正精進、正念、正定為定學。</a:t>
            </a:r>
          </a:p>
          <a:p>
            <a:pPr marL="235585">
              <a:lnSpc>
                <a:spcPts val="5755"/>
              </a:lnSpc>
              <a:spcBef>
                <a:spcPts val="1150"/>
              </a:spcBef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正見、正思惟為慧學。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ts val="7195"/>
              </a:lnSpc>
            </a:pPr>
            <a:r>
              <a:rPr dirty="0">
                <a:solidFill>
                  <a:srgbClr val="FFFF00"/>
                </a:solidFill>
              </a:rPr>
              <a:t>敬戒</a:t>
            </a:r>
            <a:r>
              <a:rPr spc="-5" dirty="0">
                <a:solidFill>
                  <a:srgbClr val="FFFF00"/>
                </a:solidFill>
              </a:rPr>
              <a:t>為</a:t>
            </a:r>
            <a:r>
              <a:rPr dirty="0">
                <a:solidFill>
                  <a:srgbClr val="FFFF00"/>
                </a:solidFill>
              </a:rPr>
              <a:t>師</a:t>
            </a:r>
            <a:r>
              <a:rPr spc="-5" dirty="0">
                <a:solidFill>
                  <a:srgbClr val="FFFF00"/>
                </a:solidFill>
              </a:rPr>
              <a:t> 善</a:t>
            </a:r>
            <a:r>
              <a:rPr dirty="0">
                <a:solidFill>
                  <a:srgbClr val="FFFF00"/>
                </a:solidFill>
              </a:rPr>
              <a:t>為受持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5585">
              <a:lnSpc>
                <a:spcPct val="100000"/>
              </a:lnSpc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善哉善哉，眾弟子，吾入滅</a:t>
            </a:r>
          </a:p>
          <a:p>
            <a:pPr marL="578485" marR="5080">
              <a:lnSpc>
                <a:spcPct val="100000"/>
              </a:lnSpc>
            </a:pPr>
            <a:r>
              <a:rPr dirty="0"/>
              <a:t>以後</a:t>
            </a:r>
            <a:r>
              <a:rPr spc="-5" dirty="0"/>
              <a:t>，</a:t>
            </a:r>
            <a:r>
              <a:rPr dirty="0">
                <a:solidFill>
                  <a:srgbClr val="FFFF00"/>
                </a:solidFill>
              </a:rPr>
              <a:t>敬戒為師、善為受</a:t>
            </a:r>
            <a:r>
              <a:rPr spc="-15" dirty="0">
                <a:solidFill>
                  <a:srgbClr val="FFFF00"/>
                </a:solidFill>
              </a:rPr>
              <a:t>持</a:t>
            </a:r>
            <a:r>
              <a:rPr dirty="0"/>
              <a:t>， 則如暗遇明如貧得寶，與吾 住世無異</a:t>
            </a:r>
            <a:r>
              <a:rPr spc="-10" dirty="0"/>
              <a:t>啊</a:t>
            </a:r>
            <a:r>
              <a:rPr dirty="0"/>
              <a:t>。</a:t>
            </a:r>
          </a:p>
          <a:p>
            <a:pPr marL="235585">
              <a:lnSpc>
                <a:spcPct val="100000"/>
              </a:lnSpc>
              <a:spcBef>
                <a:spcPts val="1150"/>
              </a:spcBef>
            </a:pPr>
            <a:r>
              <a:rPr dirty="0">
                <a:latin typeface="Arial"/>
                <a:cs typeface="Arial"/>
              </a:rPr>
              <a:t>•</a:t>
            </a:r>
            <a:r>
              <a:rPr spc="-315" dirty="0">
                <a:latin typeface="Arial"/>
                <a:cs typeface="Arial"/>
              </a:rPr>
              <a:t> </a:t>
            </a:r>
            <a:r>
              <a:rPr dirty="0"/>
              <a:t>五毒去除，煩惱不生；恆持</a:t>
            </a:r>
          </a:p>
          <a:p>
            <a:pPr marL="578485">
              <a:lnSpc>
                <a:spcPts val="5755"/>
              </a:lnSpc>
            </a:pPr>
            <a:r>
              <a:rPr dirty="0"/>
              <a:t>善念，增長慧命；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5104">
              <a:lnSpc>
                <a:spcPct val="100000"/>
              </a:lnSpc>
            </a:pPr>
            <a:r>
              <a:rPr dirty="0"/>
              <a:t>精進淨佛法</a:t>
            </a:r>
            <a:r>
              <a:rPr spc="-10" dirty="0"/>
              <a:t> </a:t>
            </a:r>
            <a:r>
              <a:rPr dirty="0"/>
              <a:t>折伏其心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ct val="100000"/>
              </a:lnSpc>
            </a:pPr>
            <a:r>
              <a:rPr dirty="0"/>
              <a:t>迦毗羅衛城大出離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737556"/>
            <a:ext cx="8297545" cy="3835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行法及時，來不及了。</a:t>
            </a:r>
            <a:endParaRPr sz="4800">
              <a:latin typeface="標楷體"/>
              <a:cs typeface="標楷體"/>
            </a:endParaRPr>
          </a:p>
          <a:p>
            <a:pPr marL="355600" marR="5080" indent="-343535">
              <a:lnSpc>
                <a:spcPct val="100000"/>
              </a:lnSpc>
              <a:spcBef>
                <a:spcPts val="1150"/>
              </a:spcBef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spc="-5" dirty="0">
                <a:solidFill>
                  <a:srgbClr val="FFFFFF"/>
                </a:solidFill>
                <a:latin typeface="標楷體"/>
                <a:cs typeface="標楷體"/>
              </a:rPr>
              <a:t>莫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讓六根逐六塵，心為其主， 當好好制心，殃及累世，不 得不慎。</a:t>
            </a:r>
            <a:endParaRPr sz="4800">
              <a:latin typeface="標楷體"/>
              <a:cs typeface="標楷體"/>
            </a:endParaRPr>
          </a:p>
          <a:p>
            <a:pPr marL="12700">
              <a:lnSpc>
                <a:spcPts val="5755"/>
              </a:lnSpc>
              <a:spcBef>
                <a:spcPts val="1150"/>
              </a:spcBef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spc="-5" dirty="0">
                <a:solidFill>
                  <a:srgbClr val="FFFFFF"/>
                </a:solidFill>
                <a:latin typeface="標楷體"/>
                <a:cs typeface="標楷體"/>
              </a:rPr>
              <a:t>精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進淨佛法，攝伏其心。</a:t>
            </a:r>
            <a:endParaRPr sz="4800">
              <a:latin typeface="標楷體"/>
              <a:cs typeface="標楷體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5104">
              <a:lnSpc>
                <a:spcPts val="7195"/>
              </a:lnSpc>
            </a:pPr>
            <a:r>
              <a:rPr dirty="0"/>
              <a:t>精進淨佛法</a:t>
            </a:r>
            <a:r>
              <a:rPr spc="-10" dirty="0"/>
              <a:t> </a:t>
            </a:r>
            <a:r>
              <a:rPr dirty="0"/>
              <a:t>折伏其心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38605">
              <a:lnSpc>
                <a:spcPct val="100000"/>
              </a:lnSpc>
            </a:pPr>
            <a:r>
              <a:rPr dirty="0"/>
              <a:t>宇宙人生真理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437" y="745171"/>
            <a:ext cx="8903970" cy="54705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800" dirty="0">
                <a:solidFill>
                  <a:srgbClr val="FFFF00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00"/>
                </a:solidFill>
                <a:latin typeface="標楷體"/>
                <a:cs typeface="標楷體"/>
              </a:rPr>
              <a:t>「苦」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諦真實是苦，不可令樂</a:t>
            </a:r>
            <a:endParaRPr sz="4800">
              <a:latin typeface="標楷體"/>
              <a:cs typeface="標楷體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4800" dirty="0">
                <a:solidFill>
                  <a:srgbClr val="FFFF00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00"/>
                </a:solidFill>
                <a:latin typeface="標楷體"/>
                <a:cs typeface="標楷體"/>
              </a:rPr>
              <a:t>「集」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真是因，更無異因，眾</a:t>
            </a:r>
            <a:endParaRPr sz="4800">
              <a:latin typeface="標楷體"/>
              <a:cs typeface="標楷體"/>
            </a:endParaRPr>
          </a:p>
          <a:p>
            <a:pPr marL="355600">
              <a:lnSpc>
                <a:spcPct val="100000"/>
              </a:lnSpc>
            </a:pPr>
            <a:r>
              <a:rPr sz="4800" spc="-5" dirty="0">
                <a:solidFill>
                  <a:srgbClr val="FFFFFF"/>
                </a:solidFill>
                <a:latin typeface="標楷體"/>
                <a:cs typeface="標楷體"/>
              </a:rPr>
              <a:t>苦在心，心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中</a:t>
            </a:r>
            <a:r>
              <a:rPr sz="4800" spc="-5" dirty="0">
                <a:solidFill>
                  <a:srgbClr val="FFFFFF"/>
                </a:solidFill>
                <a:latin typeface="標楷體"/>
                <a:cs typeface="標楷體"/>
              </a:rPr>
              <a:t>盡苦</a:t>
            </a:r>
            <a:endParaRPr sz="4800">
              <a:latin typeface="標楷體"/>
              <a:cs typeface="標楷體"/>
            </a:endParaRPr>
          </a:p>
          <a:p>
            <a:pPr marL="355600" marR="614045" indent="-342900">
              <a:lnSpc>
                <a:spcPct val="100000"/>
              </a:lnSpc>
              <a:spcBef>
                <a:spcPts val="1150"/>
              </a:spcBef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苦若</a:t>
            </a:r>
            <a:r>
              <a:rPr sz="4800" dirty="0">
                <a:solidFill>
                  <a:srgbClr val="FFFF00"/>
                </a:solidFill>
                <a:latin typeface="標楷體"/>
                <a:cs typeface="標楷體"/>
              </a:rPr>
              <a:t>「滅」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者即是因滅，因滅 則果滅，煩惱盡無</a:t>
            </a:r>
            <a:endParaRPr sz="4800">
              <a:latin typeface="標楷體"/>
              <a:cs typeface="標楷體"/>
            </a:endParaRPr>
          </a:p>
          <a:p>
            <a:pPr marL="12700">
              <a:lnSpc>
                <a:spcPct val="100000"/>
              </a:lnSpc>
              <a:spcBef>
                <a:spcPts val="1150"/>
              </a:spcBef>
            </a:pPr>
            <a:r>
              <a:rPr sz="4800" dirty="0">
                <a:solidFill>
                  <a:srgbClr val="FFFFFF"/>
                </a:solidFill>
                <a:latin typeface="Arial"/>
                <a:cs typeface="Arial"/>
              </a:rPr>
              <a:t>•</a:t>
            </a:r>
            <a:r>
              <a:rPr sz="4800"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4800" spc="-5" dirty="0">
                <a:solidFill>
                  <a:srgbClr val="FFFF00"/>
                </a:solidFill>
                <a:latin typeface="標楷體"/>
                <a:cs typeface="標楷體"/>
              </a:rPr>
              <a:t>「道」</a:t>
            </a:r>
            <a:r>
              <a:rPr sz="4800" spc="-5" dirty="0">
                <a:solidFill>
                  <a:srgbClr val="FFFFFF"/>
                </a:solidFill>
                <a:latin typeface="標楷體"/>
                <a:cs typeface="標楷體"/>
              </a:rPr>
              <a:t>是離苦得樂</a:t>
            </a: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之</a:t>
            </a:r>
            <a:r>
              <a:rPr sz="4800" spc="-5" dirty="0">
                <a:solidFill>
                  <a:srgbClr val="FFFFFF"/>
                </a:solidFill>
                <a:latin typeface="標楷體"/>
                <a:cs typeface="標楷體"/>
              </a:rPr>
              <a:t>因，滅道，</a:t>
            </a:r>
            <a:endParaRPr sz="4800">
              <a:latin typeface="標楷體"/>
              <a:cs typeface="標楷體"/>
            </a:endParaRPr>
          </a:p>
          <a:p>
            <a:pPr marL="355600">
              <a:lnSpc>
                <a:spcPct val="100000"/>
              </a:lnSpc>
            </a:pPr>
            <a:r>
              <a:rPr sz="4800" dirty="0">
                <a:solidFill>
                  <a:srgbClr val="FFFFFF"/>
                </a:solidFill>
                <a:latin typeface="標楷體"/>
                <a:cs typeface="標楷體"/>
              </a:rPr>
              <a:t>已達明心，無苦無樂之境</a:t>
            </a:r>
            <a:endParaRPr sz="4800">
              <a:latin typeface="標楷體"/>
              <a:cs typeface="標楷體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佛</a:t>
            </a:r>
            <a:r>
              <a:rPr spc="-5" dirty="0"/>
              <a:t>初</a:t>
            </a:r>
            <a:r>
              <a:rPr dirty="0"/>
              <a:t>轉法輪</a:t>
            </a:r>
            <a:r>
              <a:rPr spc="-10" dirty="0"/>
              <a:t> </a:t>
            </a:r>
            <a:r>
              <a:rPr dirty="0"/>
              <a:t>四聖諦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939190" y="497635"/>
            <a:ext cx="7266940" cy="788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441700" algn="l"/>
              </a:tabLst>
            </a:pPr>
            <a:r>
              <a:rPr sz="6000" dirty="0">
                <a:solidFill>
                  <a:srgbClr val="FFFFFF"/>
                </a:solidFill>
                <a:latin typeface="標楷體"/>
                <a:cs typeface="標楷體"/>
              </a:rPr>
              <a:t>佛</a:t>
            </a:r>
            <a:r>
              <a:rPr sz="6000" spc="-5" dirty="0">
                <a:solidFill>
                  <a:srgbClr val="FFFFFF"/>
                </a:solidFill>
                <a:latin typeface="標楷體"/>
                <a:cs typeface="標楷體"/>
              </a:rPr>
              <a:t>將</a:t>
            </a:r>
            <a:r>
              <a:rPr sz="6000" dirty="0">
                <a:solidFill>
                  <a:srgbClr val="FFFFFF"/>
                </a:solidFill>
                <a:latin typeface="標楷體"/>
                <a:cs typeface="標楷體"/>
              </a:rPr>
              <a:t>入滅	猶轉四聖諦</a:t>
            </a:r>
            <a:endParaRPr sz="6000">
              <a:latin typeface="標楷體"/>
              <a:cs typeface="標楷體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靜寂</a:t>
            </a:r>
            <a:r>
              <a:rPr spc="-5" dirty="0"/>
              <a:t>清</a:t>
            </a:r>
            <a:r>
              <a:rPr dirty="0"/>
              <a:t>澄</a:t>
            </a:r>
            <a:r>
              <a:rPr spc="-5" dirty="0"/>
              <a:t> </a:t>
            </a:r>
            <a:r>
              <a:rPr dirty="0"/>
              <a:t>恩</a:t>
            </a:r>
            <a:r>
              <a:rPr spc="-5" dirty="0"/>
              <a:t>澤</a:t>
            </a:r>
            <a:r>
              <a:rPr dirty="0"/>
              <a:t>如海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ct val="100000"/>
              </a:lnSpc>
            </a:pPr>
            <a:r>
              <a:rPr dirty="0"/>
              <a:t>初轉法輪鹿野苑居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605">
              <a:lnSpc>
                <a:spcPct val="100000"/>
              </a:lnSpc>
            </a:pPr>
            <a:r>
              <a:rPr dirty="0"/>
              <a:t>菩提迦耶證悟開圓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少欲知足</a:t>
            </a:r>
            <a:r>
              <a:rPr spc="-5" dirty="0"/>
              <a:t> </a:t>
            </a:r>
            <a:r>
              <a:rPr dirty="0"/>
              <a:t>苦修奉持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86105">
              <a:lnSpc>
                <a:spcPct val="100000"/>
              </a:lnSpc>
            </a:pPr>
            <a:r>
              <a:rPr dirty="0"/>
              <a:t>輔翼聖化</a:t>
            </a:r>
            <a:r>
              <a:rPr spc="-5" dirty="0"/>
              <a:t> </a:t>
            </a:r>
            <a:r>
              <a:rPr dirty="0"/>
              <a:t>決了諸疑</a:t>
            </a:r>
          </a:p>
        </p:txBody>
      </p:sp>
      <p:sp>
        <p:nvSpPr>
          <p:cNvPr id="3" name="object 3"/>
          <p:cNvSpPr/>
          <p:nvPr/>
        </p:nvSpPr>
        <p:spPr>
          <a:xfrm>
            <a:off x="546950" y="1600263"/>
            <a:ext cx="8050022" cy="45258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366</Words>
  <Application>Microsoft Office PowerPoint</Application>
  <PresentationFormat>如螢幕大小 (4:3)</PresentationFormat>
  <Paragraphs>100</Paragraphs>
  <Slides>55</Slides>
  <Notes>54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55</vt:i4>
      </vt:variant>
    </vt:vector>
  </HeadingPairs>
  <TitlesOfParts>
    <vt:vector size="56" baseType="lpstr">
      <vt:lpstr>Office Theme</vt:lpstr>
      <vt:lpstr>PowerPoint 簡報</vt:lpstr>
      <vt:lpstr>PowerPoint 簡報</vt:lpstr>
      <vt:lpstr>PowerPoint 簡報</vt:lpstr>
      <vt:lpstr>出生聖地藍毗尼</vt:lpstr>
      <vt:lpstr>迦毗羅衛城大出離</vt:lpstr>
      <vt:lpstr>初轉法輪鹿野苑居</vt:lpstr>
      <vt:lpstr>菩提迦耶證悟開圓</vt:lpstr>
      <vt:lpstr>少欲知足 苦修奉持</vt:lpstr>
      <vt:lpstr>輔翼聖化 決了諸疑</vt:lpstr>
      <vt:lpstr>神通力破 蓮花色女</vt:lpstr>
      <vt:lpstr>心眼大開 大乘根機</vt:lpstr>
      <vt:lpstr>三千威儀 佛之親兒</vt:lpstr>
      <vt:lpstr>精通吠典 說理透機</vt:lpstr>
      <vt:lpstr>廣播法雨 救拔頑愚</vt:lpstr>
      <vt:lpstr>志在空寂 善解空義</vt:lpstr>
      <vt:lpstr>制戒護規 未犯毫釐</vt:lpstr>
      <vt:lpstr>侍奉佛陀 形影不離</vt:lpstr>
      <vt:lpstr>佛法流傳 口頌入疏</vt:lpstr>
      <vt:lpstr>阿難有七種夢問佛</vt:lpstr>
      <vt:lpstr>一夢獨舉須彌山</vt:lpstr>
      <vt:lpstr>須彌山下 火焰滔天</vt:lpstr>
      <vt:lpstr>在家眾踐踏僧尼</vt:lpstr>
      <vt:lpstr>山豬挖旃檀的樹根</vt:lpstr>
      <vt:lpstr>未來比丘私心難改</vt:lpstr>
      <vt:lpstr>夢中大象棄小象避山中</vt:lpstr>
      <vt:lpstr>未來邪見敗壞吾佛</vt:lpstr>
      <vt:lpstr>PowerPoint 簡報</vt:lpstr>
      <vt:lpstr>PowerPoint 簡報</vt:lpstr>
      <vt:lpstr>妄言綺語 小兒貪戲</vt:lpstr>
      <vt:lpstr>天地宇宙 三理四相</vt:lpstr>
      <vt:lpstr>阿那律 縫補百衲衣</vt:lpstr>
      <vt:lpstr>行願傳法永流長</vt:lpstr>
      <vt:lpstr>以戒為師 戒律功德</vt:lpstr>
      <vt:lpstr>佛住世 識以佛為住</vt:lpstr>
      <vt:lpstr>佛入滅 住於四念處</vt:lpstr>
      <vt:lpstr>若遇不守戒規的比丘</vt:lpstr>
      <vt:lpstr>調伏不守戒規比丘</vt:lpstr>
      <vt:lpstr>法脈恆持住世恆時說法</vt:lpstr>
      <vt:lpstr>阿難覆頌佛法結集經文</vt:lpstr>
      <vt:lpstr>齊心合匯經律論</vt:lpstr>
      <vt:lpstr>一百二十歲的須跋陀羅</vt:lpstr>
      <vt:lpstr>修行不解三法印</vt:lpstr>
      <vt:lpstr>一百二十歲的須跋陀羅</vt:lpstr>
      <vt:lpstr>八聖道要如何行法</vt:lpstr>
      <vt:lpstr>八聖道要如何行法</vt:lpstr>
      <vt:lpstr>八聖道又要如何行道</vt:lpstr>
      <vt:lpstr>八聖道又要如何行道</vt:lpstr>
      <vt:lpstr>敬戒為師 善為受持</vt:lpstr>
      <vt:lpstr>精進淨佛法 折伏其心</vt:lpstr>
      <vt:lpstr>精進淨佛法 折伏其心</vt:lpstr>
      <vt:lpstr>宇宙人生真理</vt:lpstr>
      <vt:lpstr>PowerPoint 簡報</vt:lpstr>
      <vt:lpstr>佛初轉法輪 四聖諦</vt:lpstr>
      <vt:lpstr>PowerPoint 簡報</vt:lpstr>
      <vt:lpstr>靜寂清澄 恩澤如海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ASUS</dc:creator>
  <cp:lastModifiedBy>user</cp:lastModifiedBy>
  <cp:revision>1</cp:revision>
  <dcterms:created xsi:type="dcterms:W3CDTF">2014-08-29T08:42:16Z</dcterms:created>
  <dcterms:modified xsi:type="dcterms:W3CDTF">2014-08-29T00:44:23Z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2014-08-27T00:00:00Z</vt:filetime>
  </property>
  <property fmtid="{D5CDD505-2E9C-101B-9397-08002B2CF9AE}" pid="3" name="LastSaved">
    <vt:filetime>2014-08-29T00:00:00Z</vt:filetime>
  </property>
</Properties>
</file>