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3" r:id="rId2"/>
  </p:sldMasterIdLst>
  <p:sldIdLst>
    <p:sldId id="330" r:id="rId3"/>
    <p:sldId id="339" r:id="rId4"/>
    <p:sldId id="332" r:id="rId5"/>
    <p:sldId id="334" r:id="rId6"/>
    <p:sldId id="335" r:id="rId7"/>
    <p:sldId id="336" r:id="rId8"/>
    <p:sldId id="323" r:id="rId9"/>
    <p:sldId id="324" r:id="rId10"/>
    <p:sldId id="326" r:id="rId11"/>
    <p:sldId id="333" r:id="rId12"/>
    <p:sldId id="337" r:id="rId13"/>
    <p:sldId id="296" r:id="rId14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9933"/>
    <a:srgbClr val="0000FF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73" autoAdjust="0"/>
    <p:restoredTop sz="69287" autoAdjust="0"/>
  </p:normalViewPr>
  <p:slideViewPr>
    <p:cSldViewPr>
      <p:cViewPr varScale="1">
        <p:scale>
          <a:sx n="94" d="100"/>
          <a:sy n="94" d="100"/>
        </p:scale>
        <p:origin x="1022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EF87D64-4876-42D6-AF1A-4C3CFDEC7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A60EA-28D7-4C77-802A-3FFB658F71EB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43D9424-E9CE-9439-8F6C-952FB0080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44A578C-D376-717B-5D52-F180F9660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5C244-D58E-4834-AD48-6DB28FC5ECD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815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B98F77-8F5E-CEC3-0965-AE990FCA5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6A8AB-8E6D-4F6F-8158-AD71E1F520F8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9254588-C6C4-E93B-3E20-1EE58578E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50B3736-7606-CFB7-E92B-B999139F1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4CC668-E992-46B5-BB43-49DD60D4B6E2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8325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B90B30-13A0-80F0-94E2-50BE9C67D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79D51-43D9-4215-8B31-52D576FBF3CB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C76882-B9A4-9059-F0B1-5369632E8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1816A1D-97F7-D237-0181-6F676BCB3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031FE-BBA4-49D5-95B7-2B553CDF8B70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861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B3CCC5-FC08-8128-5BDC-8760D980C6C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B187AF-F09E-FAA8-4B68-D2B40749ACC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86B259-FCF7-E087-858C-A53D448174E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A7CBC3-92F3-4A1E-BC2E-2F9ACB44280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9371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0F1F6E-B9DA-7B65-9781-418AD9D844B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56A62A-B6BA-3033-D8E5-DCA76DB6C40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5E1D29-0B5F-958B-F294-B35489B9E8A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CAE755-51A4-463B-830E-488BA8A84C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4138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7746C9-7221-7B74-39CD-FAC66790D70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285E55-AFDF-7476-5B44-EE53FD4CB69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21532-F816-EA00-512D-8800B822B7B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9824DA-4188-48FC-A2A2-22AB1178442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91530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0F89F83-724F-FE5E-C7E8-8A85135DD77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7697AB2-F6C4-AD9F-82DF-037084028DF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FBD8748-8894-C06C-4965-7E069F556AC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ED8CE7-B4D0-4E24-AF36-3279D44DA3C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1339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0451CF0-74D0-4D22-ACD9-E2BC4AF85A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90B1734-F0B1-B96E-E32E-A71C273A4B3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175854EA-974D-40C3-6FB9-C69BCC4EC51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76015-B8D3-4E30-A3D1-F78E3D0BC24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63556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99BE65A-EAB7-6C11-F9F5-3DC95A71FA1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12B1F8-21FD-7E54-8E70-F199F71380A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3E00C96-D523-0924-B315-80CEE3EA312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2845E7-631B-49AE-9AF1-AF332A3C969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650119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D02DF85A-043D-8566-03BB-C303C1463F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41BD2ED-8202-C975-2BC9-67EB9C3669C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63F3FD6-6468-DCD2-082D-62784BAC7A8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46362E-F173-4E8B-ACA5-4B79367FE18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477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4B5E761-A840-DA77-1CB7-F901FAC2831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9C4CA5E-B0C5-723A-B45F-0F3ACFDB052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77F3713-666D-5FC4-2E33-0D169CD22DF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108876-A07C-4EF6-B9A1-411E373B6CB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4494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762A632-9038-BBE1-AD1D-308504D8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4940-3652-44AD-AF19-70B40413FC80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7DCB073-A3B6-D21C-B3C7-31FA6C444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C8AF0B7-90ED-49B3-1E17-035547A73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DF2DC0-1377-4305-874E-7AF0BFB90BFA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27360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A477942-0DBB-6D5B-D0CE-0AA9E828A71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9446E9E-331E-A076-7543-69C436BF6E4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345C584-E70F-C433-F7DB-A03C050881E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5BB7EC-3CEB-4B5A-BB98-05FF74D8C9B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19071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6CD5C4-7E03-5C0F-BB40-2ECCA7380D5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6139F1-BACF-2035-B385-4AF7BADE570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765063-E44D-3A93-1A78-8A31C765E4E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1DC665-3807-4AA8-BC0B-9EA58D48006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00957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7813" y="128588"/>
            <a:ext cx="2055812" cy="5994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8213" cy="59944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C9779B-5A60-533B-1728-E278BAFE9A0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C6ED8A-1446-4A27-40EB-9A3B912C8AE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0C2A71-1A26-B0B9-6079-7D76214FF0D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215A4-5D0A-48D8-BA5A-6810CC21CFD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2618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128588"/>
            <a:ext cx="8226425" cy="59944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2B4E901-E7D6-C396-94B0-96C8AE7ADE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10924B-BF7E-25D4-E875-0B457D3E239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1CCA46-BE1F-376D-7340-85A3C76A574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650DA4-79B8-4B41-87FC-285B7F02940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4251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6F35979-04DD-CAB7-361B-61C7402D1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C21AA-159E-44CE-AEB5-9C3C51411C6D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F418C60-51F4-D157-4F5C-7344A45F6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F601538-003B-AF3F-3BED-181BEB86D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F737E-DB64-496D-A108-5089A477A8E3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911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B64C5FEA-EA21-0C5C-87FE-4AD841C5C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4145F-E759-4963-BA89-787B29F5F213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5E01A28A-37F2-2825-98E9-F686E43C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98D33C5D-C52E-A243-E08B-DD84C2EEE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ED2D76-7FB2-47C9-89D4-686B24076640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175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E659FFA5-9A2C-893A-3B2F-F32C1483A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DEBEF-5A8F-46D7-85FF-B3A58A1A7248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2A008550-0356-1D7E-358E-13FB5932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DC068B78-C2DE-1F39-CB47-47808E1FF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96CDF-22D7-49DC-9B5A-96F1800EA4E2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72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id="{7125932C-D2A4-F166-EDAD-34F31329E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B30D4-E04D-4B66-9346-481ACBD88C53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560E2467-0DE1-CD62-7F29-6A944C1E6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FC6E4347-03F9-6449-3A32-7E01040B1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9A74B1-E637-419C-9D8D-177D76093935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5993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>
              <a:ext uri="{FF2B5EF4-FFF2-40B4-BE49-F238E27FC236}">
                <a16:creationId xmlns:a16="http://schemas.microsoft.com/office/drawing/2014/main" id="{CE141ECA-9039-851B-3F78-4A73047EE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4FAB9-D2B3-43B4-8E8B-A72836B326D1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62EBCF58-3ADB-F870-6FC3-227C3896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45CE4361-4979-E98C-8FD9-AB9994054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EB9080-5018-4824-AD3A-2D0AFCB94C7C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7045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942251A0-00D1-E39F-7FD3-F3808B983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5F36D-9ACA-4ED2-8178-666398C2EF1E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9DB675AA-F67A-6628-ECD4-EC59F4A8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67372410-F058-592B-4F66-FB2B321D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61683-F742-4709-8158-304054B14A0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5912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3D92D631-0452-25BA-8552-7AC0022F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B62A7-6AF9-4680-A6A6-0F4A057B10A7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127A98FD-A88A-26F0-603A-FB4E663EB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4AA13EA7-CD57-B4AA-AA72-ED3DFFFEB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635AE8-027D-42BD-9382-19C98739D40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513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>
            <a:extLst>
              <a:ext uri="{FF2B5EF4-FFF2-40B4-BE49-F238E27FC236}">
                <a16:creationId xmlns:a16="http://schemas.microsoft.com/office/drawing/2014/main" id="{3D757C6D-70C2-23CC-8B99-5B1E19517A4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>
            <a:extLst>
              <a:ext uri="{FF2B5EF4-FFF2-40B4-BE49-F238E27FC236}">
                <a16:creationId xmlns:a16="http://schemas.microsoft.com/office/drawing/2014/main" id="{942F57EC-A9D2-FEDD-A911-710DB7FE48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C64DE5A-F52F-FC5E-1AC9-098E6B4DB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標楷體" pitchFamily="65" charset="-120"/>
              </a:defRPr>
            </a:lvl1pPr>
          </a:lstStyle>
          <a:p>
            <a:pPr>
              <a:defRPr/>
            </a:pPr>
            <a:fld id="{3D908D8C-9BCA-4697-AC9D-08FB18EAB28C}" type="datetimeFigureOut">
              <a:rPr lang="zh-TW" altLang="en-US"/>
              <a:pPr>
                <a:defRPr/>
              </a:pPr>
              <a:t>2025/5/20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8641B64-17DF-5D0A-F9A7-B9C19539A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標楷體" pitchFamily="65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6652306-3BCE-25BD-0B16-D7E865F87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latin typeface="Calibri" panose="020F0502020204030204" pitchFamily="34" charset="0"/>
                <a:ea typeface="標楷體" panose="03000509000000000000" pitchFamily="65" charset="-120"/>
              </a:defRPr>
            </a:lvl1pPr>
          </a:lstStyle>
          <a:p>
            <a:fld id="{52139D16-401F-4647-86BF-248475335D9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0099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alibri" pitchFamily="34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alibri" pitchFamily="34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alibri" pitchFamily="34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Calibri" pitchFamily="34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標楷體" pitchFamily="65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標楷體" pitchFamily="65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標楷體" pitchFamily="65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標楷體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1E4294FF-4431-8635-8085-50EC38E1DE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6425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/>
              <a:t>請按一下滑鼠，編輯標題文的格式。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ADD7ACEF-1CB5-B0AE-DDE1-9B9DA4E99F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/>
              <a:t>請按滑鼠，編輯大綱文字格式。</a:t>
            </a:r>
          </a:p>
          <a:p>
            <a:pPr lvl="1"/>
            <a:r>
              <a:rPr lang="zh-TW" altLang="en-GB"/>
              <a:t>第二個大綱級</a:t>
            </a:r>
          </a:p>
          <a:p>
            <a:pPr lvl="2"/>
            <a:r>
              <a:rPr lang="zh-TW" altLang="en-GB"/>
              <a:t>第三個大綱級</a:t>
            </a:r>
          </a:p>
          <a:p>
            <a:pPr lvl="3"/>
            <a:r>
              <a:rPr lang="zh-TW" altLang="en-GB"/>
              <a:t>第四個大綱級</a:t>
            </a:r>
          </a:p>
          <a:p>
            <a:pPr lvl="4"/>
            <a:r>
              <a:rPr lang="zh-TW" altLang="en-GB"/>
              <a:t>第五個大綱級</a:t>
            </a:r>
          </a:p>
          <a:p>
            <a:pPr lvl="4"/>
            <a:r>
              <a:rPr lang="zh-TW" altLang="en-GB"/>
              <a:t>第六個大綱級</a:t>
            </a:r>
          </a:p>
          <a:p>
            <a:pPr lvl="4"/>
            <a:r>
              <a:rPr lang="zh-TW" altLang="en-GB"/>
              <a:t>第七個大綱級</a:t>
            </a:r>
          </a:p>
          <a:p>
            <a:pPr lvl="4"/>
            <a:r>
              <a:rPr lang="zh-TW" altLang="en-GB"/>
              <a:t>第八個大綱級</a:t>
            </a:r>
          </a:p>
          <a:p>
            <a:pPr lvl="4"/>
            <a:r>
              <a:rPr lang="zh-TW" altLang="en-GB"/>
              <a:t>第九個大綱級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BFB860A-AB67-CC2C-A9F1-22450CBC745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C00F5B0-B964-FD1C-3792-51FA271D5CED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A7002C3-5273-7ABD-5BF7-65A9B0A6EEB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6DD11E3A-4559-4F38-AB95-3F47CAFFED0E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itchFamily="34" charset="0"/>
          <a:ea typeface="標楷體" pitchFamily="65" charset="-12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itchFamily="34" charset="0"/>
          <a:ea typeface="標楷體" pitchFamily="65" charset="-12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itchFamily="34" charset="0"/>
          <a:ea typeface="標楷體" pitchFamily="65" charset="-12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itchFamily="34" charset="0"/>
          <a:ea typeface="標楷體" pitchFamily="65" charset="-12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標楷體" pitchFamily="65" charset="-12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標楷體" pitchFamily="65" charset="-12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標楷體" pitchFamily="65" charset="-12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標楷體" pitchFamily="65" charset="-12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解脫自在的故事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2551906" y="1476375"/>
            <a:ext cx="6134894" cy="639762"/>
          </a:xfrm>
        </p:spPr>
        <p:txBody>
          <a:bodyPr/>
          <a:lstStyle/>
          <a:p>
            <a:r>
              <a:rPr lang="zh-TW" altLang="en-US" sz="4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TW" sz="2800" dirty="0" smtClean="0">
                <a:solidFill>
                  <a:schemeClr val="accent6">
                    <a:lumMod val="75000"/>
                  </a:schemeClr>
                </a:solidFill>
              </a:rPr>
              <a:t>1.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</a:rPr>
              <a:t>事件</a:t>
            </a:r>
            <a:endParaRPr lang="zh-TW" alt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55" y="2263598"/>
            <a:ext cx="1829425" cy="3181626"/>
          </a:xfrm>
        </p:spPr>
      </p:pic>
      <p:sp>
        <p:nvSpPr>
          <p:cNvPr id="6" name="文字版面配置區 5"/>
          <p:cNvSpPr>
            <a:spLocks noGrp="1"/>
          </p:cNvSpPr>
          <p:nvPr>
            <p:ph type="body" sz="quarter" idx="3"/>
          </p:nvPr>
        </p:nvSpPr>
        <p:spPr>
          <a:xfrm flipH="1">
            <a:off x="1006848" y="1535113"/>
            <a:ext cx="1260895" cy="639762"/>
          </a:xfrm>
        </p:spPr>
        <p:txBody>
          <a:bodyPr/>
          <a:lstStyle/>
          <a:p>
            <a:r>
              <a:rPr lang="zh-TW" altLang="en-US" sz="4800" dirty="0" smtClean="0"/>
              <a:t> </a:t>
            </a:r>
            <a:endParaRPr lang="zh-TW" altLang="en-US" sz="4800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4"/>
          </p:nvPr>
        </p:nvSpPr>
        <p:spPr>
          <a:xfrm>
            <a:off x="2729017" y="2263598"/>
            <a:ext cx="5371375" cy="3181626"/>
          </a:xfr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</p:spPr>
        <p:txBody>
          <a:bodyPr/>
          <a:lstStyle/>
          <a:p>
            <a:endParaRPr lang="en-US" altLang="zh-TW" dirty="0" smtClean="0"/>
          </a:p>
          <a:p>
            <a:r>
              <a:rPr lang="zh-TW" altLang="en-US" dirty="0"/>
              <a:t>直銷</a:t>
            </a:r>
            <a:r>
              <a:rPr lang="zh-TW" altLang="en-US" dirty="0" smtClean="0"/>
              <a:t>產品</a:t>
            </a:r>
            <a:r>
              <a:rPr lang="en-US" altLang="zh-TW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:</a:t>
            </a:r>
            <a:r>
              <a:rPr lang="zh-TW" altLang="en-US" dirty="0" smtClean="0">
                <a:solidFill>
                  <a:srgbClr val="00B050"/>
                </a:solidFill>
                <a:latin typeface="標楷體" panose="03000509000000000000" pitchFamily="65" charset="-120"/>
              </a:rPr>
              <a:t>朋友推薦 移民南非</a:t>
            </a:r>
            <a:endParaRPr lang="en-US" altLang="zh-TW" dirty="0" smtClean="0">
              <a:solidFill>
                <a:srgbClr val="00B050"/>
              </a:solidFill>
              <a:latin typeface="標楷體" panose="03000509000000000000" pitchFamily="65" charset="-120"/>
            </a:endParaRPr>
          </a:p>
          <a:p>
            <a:r>
              <a:rPr lang="zh-TW" altLang="en-US" dirty="0" smtClean="0"/>
              <a:t>直銷事業</a:t>
            </a:r>
            <a:r>
              <a:rPr lang="en-US" altLang="zh-TW" dirty="0" smtClean="0"/>
              <a:t>:</a:t>
            </a:r>
            <a:r>
              <a:rPr lang="zh-TW" altLang="en-US" dirty="0" smtClean="0">
                <a:solidFill>
                  <a:srgbClr val="00B050"/>
                </a:solidFill>
              </a:rPr>
              <a:t>佳音教會長老是上線</a:t>
            </a:r>
            <a:endParaRPr lang="en-US" altLang="zh-TW" dirty="0" smtClean="0">
              <a:solidFill>
                <a:srgbClr val="00B050"/>
              </a:solidFill>
            </a:endParaRPr>
          </a:p>
          <a:p>
            <a:r>
              <a:rPr lang="zh-TW" altLang="en-US" dirty="0" smtClean="0"/>
              <a:t>心靈成長</a:t>
            </a:r>
            <a:r>
              <a:rPr lang="en-US" altLang="zh-TW" dirty="0" smtClean="0"/>
              <a:t>. </a:t>
            </a:r>
            <a:r>
              <a:rPr lang="zh-TW" altLang="en-US" dirty="0" smtClean="0"/>
              <a:t>家庭聚會</a:t>
            </a:r>
            <a:r>
              <a:rPr lang="en-US" altLang="zh-TW" dirty="0" smtClean="0"/>
              <a:t>. </a:t>
            </a:r>
          </a:p>
          <a:p>
            <a:r>
              <a:rPr lang="zh-TW" altLang="en-US" dirty="0" smtClean="0"/>
              <a:t>熱心</a:t>
            </a:r>
            <a:r>
              <a:rPr lang="zh-TW" altLang="en-US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、</a:t>
            </a:r>
            <a:r>
              <a:rPr lang="zh-TW" altLang="en-US" dirty="0" smtClean="0"/>
              <a:t>熱情要用對地方</a:t>
            </a:r>
            <a:endParaRPr lang="en-US" altLang="zh-TW" dirty="0" smtClean="0"/>
          </a:p>
          <a:p>
            <a:r>
              <a:rPr lang="zh-TW" altLang="en-US" dirty="0"/>
              <a:t>理念不同行事</a:t>
            </a:r>
            <a:r>
              <a:rPr lang="zh-TW" altLang="en-US" dirty="0" smtClean="0"/>
              <a:t>風格 迥異價值觀懸殊</a:t>
            </a:r>
            <a:endParaRPr lang="en-US" altLang="zh-TW" dirty="0" smtClean="0"/>
          </a:p>
          <a:p>
            <a:r>
              <a:rPr lang="zh-TW" altLang="en-US" dirty="0" smtClean="0"/>
              <a:t>大學</a:t>
            </a:r>
            <a:r>
              <a:rPr lang="zh-TW" altLang="en-US" dirty="0"/>
              <a:t>四年才能畢業</a:t>
            </a:r>
          </a:p>
        </p:txBody>
      </p:sp>
      <p:sp>
        <p:nvSpPr>
          <p:cNvPr id="9" name="矩形 8"/>
          <p:cNvSpPr/>
          <p:nvPr/>
        </p:nvSpPr>
        <p:spPr>
          <a:xfrm>
            <a:off x="773199" y="1611590"/>
            <a:ext cx="1494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緣起</a:t>
            </a:r>
          </a:p>
        </p:txBody>
      </p:sp>
    </p:spTree>
    <p:extLst>
      <p:ext uri="{BB962C8B-B14F-4D97-AF65-F5344CB8AC3E}">
        <p14:creationId xmlns:p14="http://schemas.microsoft.com/office/powerpoint/2010/main" val="404915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dirty="0" smtClean="0"/>
              <a:t>心得總結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2831630" cy="3273227"/>
          </a:xfrm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347864" y="1600200"/>
            <a:ext cx="5338936" cy="4525963"/>
          </a:xfrm>
        </p:spPr>
        <p:txBody>
          <a:bodyPr/>
          <a:lstStyle/>
          <a:p>
            <a:r>
              <a:rPr lang="zh-TW" altLang="en-US" dirty="0"/>
              <a:t>遇見慈濟 遇見更好的自己</a:t>
            </a:r>
            <a:endParaRPr lang="en-US" altLang="zh-TW" dirty="0"/>
          </a:p>
          <a:p>
            <a:r>
              <a:rPr lang="zh-TW" altLang="en-US" dirty="0"/>
              <a:t>回歸清淨</a:t>
            </a:r>
            <a:r>
              <a:rPr lang="zh-TW" altLang="en-US" dirty="0" smtClean="0"/>
              <a:t>本性</a:t>
            </a:r>
            <a:endParaRPr lang="en-US" altLang="zh-TW" dirty="0" smtClean="0"/>
          </a:p>
          <a:p>
            <a:r>
              <a:rPr lang="zh-TW" altLang="en-US" dirty="0" smtClean="0"/>
              <a:t>簡樸</a:t>
            </a:r>
            <a:r>
              <a:rPr lang="zh-TW" altLang="en-US" dirty="0"/>
              <a:t>過</a:t>
            </a:r>
            <a:r>
              <a:rPr lang="zh-TW" altLang="en-US" dirty="0" smtClean="0"/>
              <a:t>生活</a:t>
            </a:r>
            <a:endParaRPr lang="en-US" altLang="zh-TW" dirty="0" smtClean="0"/>
          </a:p>
          <a:p>
            <a:r>
              <a:rPr lang="zh-TW" altLang="en-US" b="1" dirty="0">
                <a:solidFill>
                  <a:srgbClr val="00B050"/>
                </a:solidFill>
              </a:rPr>
              <a:t>今生不向此身</a:t>
            </a:r>
            <a:r>
              <a:rPr lang="zh-TW" altLang="en-US" b="1" dirty="0" smtClean="0">
                <a:solidFill>
                  <a:srgbClr val="00B050"/>
                </a:solidFill>
              </a:rPr>
              <a:t>度</a:t>
            </a:r>
            <a:endParaRPr lang="en-US" altLang="zh-TW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B050"/>
                </a:solidFill>
              </a:rPr>
              <a:t> </a:t>
            </a:r>
            <a:r>
              <a:rPr lang="zh-TW" altLang="en-US" b="1" dirty="0" smtClean="0">
                <a:solidFill>
                  <a:srgbClr val="00B050"/>
                </a:solidFill>
              </a:rPr>
              <a:t>   更待何生度此身</a:t>
            </a:r>
            <a:endParaRPr lang="en-US" altLang="zh-TW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251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1187624" y="274638"/>
            <a:ext cx="6192688" cy="1143000"/>
          </a:xfrm>
        </p:spPr>
        <p:txBody>
          <a:bodyPr/>
          <a:lstStyle/>
          <a:p>
            <a:r>
              <a:rPr lang="zh-TW" altLang="en-US" dirty="0" smtClean="0"/>
              <a:t>靜思語</a:t>
            </a:r>
            <a:r>
              <a:rPr lang="zh-TW" altLang="en-US" dirty="0"/>
              <a:t>是動詞</a:t>
            </a: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85951"/>
            <a:ext cx="6192688" cy="4191322"/>
          </a:xfrm>
        </p:spPr>
      </p:pic>
    </p:spTree>
    <p:extLst>
      <p:ext uri="{BB962C8B-B14F-4D97-AF65-F5344CB8AC3E}">
        <p14:creationId xmlns:p14="http://schemas.microsoft.com/office/powerpoint/2010/main" val="3884616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Text Box 2">
            <a:extLst>
              <a:ext uri="{FF2B5EF4-FFF2-40B4-BE49-F238E27FC236}">
                <a16:creationId xmlns:a16="http://schemas.microsoft.com/office/drawing/2014/main" id="{2280F11B-CD8D-CF8A-0ACC-C862D411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836712"/>
            <a:ext cx="5760640" cy="385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defRPr/>
            </a:pPr>
            <a:endParaRPr lang="en-US" altLang="zh-TW" sz="72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  <a:p>
            <a:pPr>
              <a:lnSpc>
                <a:spcPct val="85000"/>
              </a:lnSpc>
              <a:defRPr/>
            </a:pPr>
            <a:r>
              <a:rPr lang="zh-TW" altLang="en-US" sz="7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感恩聆聽</a:t>
            </a:r>
            <a:endParaRPr lang="en-US" altLang="zh-TW" sz="72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  <a:p>
            <a:pPr>
              <a:lnSpc>
                <a:spcPct val="85000"/>
              </a:lnSpc>
              <a:defRPr/>
            </a:pPr>
            <a:r>
              <a:rPr lang="en-US" altLang="zh-TW" sz="7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   </a:t>
            </a:r>
            <a:r>
              <a:rPr lang="en-US" altLang="zh-TW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&amp;</a:t>
            </a:r>
            <a:endParaRPr lang="zh-TW" altLang="en-US" sz="7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  <a:p>
            <a:pPr>
              <a:lnSpc>
                <a:spcPct val="85000"/>
              </a:lnSpc>
              <a:defRPr/>
            </a:pPr>
            <a:r>
              <a:rPr lang="zh-TW" altLang="en-US" sz="7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</a:t>
            </a:r>
            <a:r>
              <a:rPr lang="zh-TW" altLang="en-US" sz="7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祝福吉祥</a:t>
            </a:r>
            <a:r>
              <a:rPr lang="zh-TW" altLang="en-US" sz="7200" b="1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endParaRPr lang="zh-TW" altLang="en-US" sz="7200" b="1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pic>
        <p:nvPicPr>
          <p:cNvPr id="18435" name="Picture 32" descr="13">
            <a:extLst>
              <a:ext uri="{FF2B5EF4-FFF2-40B4-BE49-F238E27FC236}">
                <a16:creationId xmlns:a16="http://schemas.microsoft.com/office/drawing/2014/main" id="{E2BC33D0-6EEC-FA1F-1C6B-8D68607B5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608875"/>
            <a:ext cx="1512168" cy="124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48847" cy="1143000"/>
          </a:xfrm>
        </p:spPr>
        <p:txBody>
          <a:bodyPr/>
          <a:lstStyle/>
          <a:p>
            <a:r>
              <a:rPr lang="en-US" altLang="zh-TW" sz="32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帶來的困擾與身心變化</a:t>
            </a:r>
            <a:endParaRPr lang="zh-TW" altLang="en-US" sz="32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106688" cy="452596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</a:rPr>
              <a:t>沒人相信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r>
              <a:rPr lang="zh-TW" altLang="en-US" dirty="0" smtClean="0">
                <a:solidFill>
                  <a:srgbClr val="002060"/>
                </a:solidFill>
              </a:rPr>
              <a:t>無人傾訴  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r>
              <a:rPr lang="zh-TW" altLang="en-US" dirty="0">
                <a:solidFill>
                  <a:srgbClr val="002060"/>
                </a:solidFill>
              </a:rPr>
              <a:t>無法離婚</a:t>
            </a:r>
            <a:r>
              <a:rPr lang="zh-TW" altLang="en-US" dirty="0" smtClean="0">
                <a:solidFill>
                  <a:srgbClr val="002060"/>
                </a:solidFill>
              </a:rPr>
              <a:t>  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r>
              <a:rPr lang="zh-TW" altLang="en-US" dirty="0">
                <a:solidFill>
                  <a:srgbClr val="002060"/>
                </a:solidFill>
              </a:rPr>
              <a:t>持續</a:t>
            </a:r>
            <a:r>
              <a:rPr lang="zh-TW" altLang="en-US" dirty="0" smtClean="0">
                <a:solidFill>
                  <a:srgbClr val="002060"/>
                </a:solidFill>
              </a:rPr>
              <a:t>多年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2060"/>
                </a:solidFill>
              </a:rPr>
              <a:t>                                                                              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sz="half" idx="2"/>
          </p:nvPr>
        </p:nvSpPr>
        <p:spPr>
          <a:xfrm>
            <a:off x="3203848" y="1417638"/>
            <a:ext cx="5040560" cy="4708525"/>
          </a:xfrm>
        </p:spPr>
        <p:txBody>
          <a:bodyPr/>
          <a:lstStyle/>
          <a:p>
            <a:r>
              <a:rPr lang="zh-TW" altLang="en-US" dirty="0" smtClean="0"/>
              <a:t>最大的影響是動了手術</a:t>
            </a:r>
            <a:endParaRPr lang="en-US" altLang="zh-TW" dirty="0" smtClean="0"/>
          </a:p>
          <a:p>
            <a:r>
              <a:rPr lang="zh-TW" altLang="en-US" dirty="0" smtClean="0"/>
              <a:t>冷處理</a:t>
            </a:r>
            <a:r>
              <a:rPr lang="en-US" altLang="zh-TW" dirty="0" smtClean="0"/>
              <a:t>-</a:t>
            </a:r>
            <a:r>
              <a:rPr lang="zh-TW" altLang="en-US" dirty="0" smtClean="0"/>
              <a:t>家聚外各過各的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54" y="3764140"/>
            <a:ext cx="2880320" cy="213803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710642"/>
            <a:ext cx="3708412" cy="223224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64140"/>
            <a:ext cx="2880320" cy="213803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89" y="3764140"/>
            <a:ext cx="3055395" cy="2138032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42" y="3764140"/>
            <a:ext cx="2804914" cy="232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8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6552728" cy="1143000"/>
          </a:xfrm>
        </p:spPr>
        <p:txBody>
          <a:bodyPr/>
          <a:lstStyle/>
          <a:p>
            <a:r>
              <a:rPr lang="en-US" altLang="zh-TW" sz="3200" dirty="0" smtClean="0">
                <a:solidFill>
                  <a:srgbClr val="FFC000"/>
                </a:solidFill>
              </a:rPr>
              <a:t>3.</a:t>
            </a:r>
            <a:r>
              <a:rPr lang="zh-TW" altLang="en-US" sz="6000" dirty="0" smtClean="0">
                <a:solidFill>
                  <a:srgbClr val="002060"/>
                </a:solidFill>
              </a:rPr>
              <a:t>解藥</a:t>
            </a:r>
            <a:endParaRPr lang="zh-TW" altLang="en-US" sz="6000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42792" cy="4525963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zh-TW" altLang="en-US" sz="2400" dirty="0" smtClean="0">
                <a:solidFill>
                  <a:srgbClr val="00B050"/>
                </a:solidFill>
              </a:rPr>
              <a:t>緣深不怕緣來的遲</a:t>
            </a:r>
            <a:endParaRPr lang="en-US" altLang="zh-TW" sz="2400" dirty="0" smtClean="0">
              <a:solidFill>
                <a:srgbClr val="00B050"/>
              </a:solidFill>
            </a:endParaRPr>
          </a:p>
          <a:p>
            <a:r>
              <a:rPr lang="en-US" altLang="zh-TW" sz="2400" dirty="0" smtClean="0">
                <a:solidFill>
                  <a:srgbClr val="7030A0"/>
                </a:solidFill>
              </a:rPr>
              <a:t>80</a:t>
            </a:r>
            <a:r>
              <a:rPr lang="zh-TW" altLang="en-US" sz="2400" dirty="0" smtClean="0">
                <a:solidFill>
                  <a:srgbClr val="7030A0"/>
                </a:solidFill>
              </a:rPr>
              <a:t>年開始繳善款終於</a:t>
            </a:r>
            <a:r>
              <a:rPr lang="en-US" altLang="zh-TW" sz="2400" dirty="0" smtClean="0">
                <a:solidFill>
                  <a:srgbClr val="7030A0"/>
                </a:solidFill>
              </a:rPr>
              <a:t>100</a:t>
            </a:r>
            <a:r>
              <a:rPr lang="zh-TW" altLang="en-US" sz="2400" dirty="0" smtClean="0">
                <a:solidFill>
                  <a:srgbClr val="7030A0"/>
                </a:solidFill>
              </a:rPr>
              <a:t>年因緣成熟種子萌芽參加水懺演藝開始 </a:t>
            </a:r>
            <a:r>
              <a:rPr lang="zh-TW" altLang="en-US" sz="2400" dirty="0">
                <a:solidFill>
                  <a:srgbClr val="7030A0"/>
                </a:solidFill>
              </a:rPr>
              <a:t>茹素</a:t>
            </a:r>
            <a:endParaRPr lang="en-US" altLang="zh-TW" sz="2400" dirty="0" smtClean="0">
              <a:solidFill>
                <a:srgbClr val="7030A0"/>
              </a:solidFill>
            </a:endParaRPr>
          </a:p>
          <a:p>
            <a:r>
              <a:rPr lang="zh-TW" altLang="en-US" sz="2400" b="1" dirty="0">
                <a:solidFill>
                  <a:srgbClr val="00B050"/>
                </a:solidFill>
              </a:rPr>
              <a:t>資深引導開始做慈</a:t>
            </a:r>
            <a:r>
              <a:rPr lang="zh-TW" altLang="en-US" sz="2400" b="1" dirty="0" smtClean="0">
                <a:solidFill>
                  <a:srgbClr val="00B050"/>
                </a:solidFill>
              </a:rPr>
              <a:t>濟</a:t>
            </a:r>
            <a:endParaRPr lang="en-US" altLang="zh-TW" sz="2400" b="1" dirty="0" smtClean="0">
              <a:solidFill>
                <a:srgbClr val="00B050"/>
              </a:solidFill>
            </a:endParaRPr>
          </a:p>
          <a:p>
            <a:r>
              <a:rPr lang="zh-TW" altLang="en-US" sz="2400" dirty="0">
                <a:solidFill>
                  <a:srgbClr val="7030A0"/>
                </a:solidFill>
              </a:rPr>
              <a:t>見習</a:t>
            </a:r>
            <a:r>
              <a:rPr lang="zh-TW" altLang="en-US" sz="2400" dirty="0" smtClean="0">
                <a:solidFill>
                  <a:srgbClr val="7030A0"/>
                </a:solidFill>
              </a:rPr>
              <a:t>培訓時不懂功能組選擇只承擔大愛媽媽 </a:t>
            </a:r>
            <a:endParaRPr lang="en-US" altLang="zh-TW" sz="2400" dirty="0" smtClean="0">
              <a:solidFill>
                <a:srgbClr val="7030A0"/>
              </a:solidFill>
            </a:endParaRPr>
          </a:p>
          <a:p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</a:rPr>
              <a:t>受證後接協力</a:t>
            </a:r>
            <a:r>
              <a:rPr lang="zh-TW" altLang="en-US" sz="2400" dirty="0" smtClean="0">
                <a:solidFill>
                  <a:srgbClr val="00B05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→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</a:rPr>
              <a:t>互愛</a:t>
            </a:r>
            <a:r>
              <a:rPr lang="zh-TW" altLang="en-US" sz="2400" dirty="0" smtClean="0">
                <a:solidFill>
                  <a:srgbClr val="00B05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→</a:t>
            </a:r>
            <a:endParaRPr lang="en-US" altLang="zh-TW" sz="2400" dirty="0" smtClean="0">
              <a:solidFill>
                <a:srgbClr val="00B05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indent="0">
              <a:buNone/>
            </a:pPr>
            <a:r>
              <a:rPr lang="zh-TW" altLang="en-US" sz="2400" dirty="0" smtClean="0">
                <a:solidFill>
                  <a:srgbClr val="00B05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 </a:t>
            </a:r>
            <a:r>
              <a:rPr lang="zh-TW" altLang="zh-TW" sz="2400" dirty="0" smtClean="0">
                <a:solidFill>
                  <a:srgbClr val="00B05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→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</a:rPr>
              <a:t>精</a:t>
            </a:r>
            <a:r>
              <a:rPr lang="zh-TW" altLang="en-US" sz="2400" dirty="0">
                <a:solidFill>
                  <a:srgbClr val="00B050"/>
                </a:solidFill>
                <a:latin typeface="標楷體" panose="03000509000000000000" pitchFamily="65" charset="-120"/>
              </a:rPr>
              <a:t>進幹事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</a:rPr>
              <a:t> </a:t>
            </a:r>
            <a:endParaRPr lang="en-US" altLang="zh-TW" sz="2400" dirty="0" smtClean="0">
              <a:solidFill>
                <a:srgbClr val="00B050"/>
              </a:solidFill>
              <a:latin typeface="標楷體" panose="03000509000000000000" pitchFamily="65" charset="-120"/>
            </a:endParaRPr>
          </a:p>
          <a:p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16016" y="1600200"/>
            <a:ext cx="3970784" cy="4525963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</a:rPr>
              <a:t>因為喜歡學習參加探索課程，再忙也要上課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</a:rPr>
              <a:t>聞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</a:rPr>
              <a:t>法探索自我 體驗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</a:rPr>
              <a:t>助我組隊運作毫無畏懼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</a:rPr>
              <a:t> 更得心應手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</a:endParaRPr>
          </a:p>
          <a:p>
            <a:r>
              <a:rPr lang="zh-TW" altLang="en-US" sz="2400" b="1" dirty="0" smtClean="0">
                <a:solidFill>
                  <a:srgbClr val="00B050"/>
                </a:solidFill>
                <a:latin typeface="標楷體" panose="03000509000000000000" pitchFamily="65" charset="-120"/>
              </a:rPr>
              <a:t>靜思語、師徒之間、</a:t>
            </a:r>
            <a:endParaRPr lang="en-US" altLang="zh-TW" sz="2400" b="1" dirty="0" smtClean="0">
              <a:solidFill>
                <a:srgbClr val="00B050"/>
              </a:solidFill>
              <a:latin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00B050"/>
                </a:solidFill>
                <a:latin typeface="標楷體" panose="03000509000000000000" pitchFamily="65" charset="-120"/>
              </a:rPr>
              <a:t> 高僧傳→學佛前的前方便</a:t>
            </a:r>
            <a:endParaRPr lang="en-US" altLang="zh-TW" sz="2400" b="1" dirty="0" smtClean="0">
              <a:solidFill>
                <a:srgbClr val="00B050"/>
              </a:solidFill>
              <a:latin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solidFill>
                  <a:srgbClr val="00B050"/>
                </a:solidFill>
                <a:latin typeface="標楷體" panose="03000509000000000000" pitchFamily="65" charset="-120"/>
              </a:rPr>
              <a:t> →自修自得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</a:rPr>
              <a:t>，從此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</a:rPr>
              <a:t> 堅定信念，勇往直前。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688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3168352" cy="1143000"/>
          </a:xfrm>
        </p:spPr>
        <p:txBody>
          <a:bodyPr/>
          <a:lstStyle/>
          <a:p>
            <a:r>
              <a:rPr lang="zh-TW" altLang="en-US" sz="6600" dirty="0">
                <a:solidFill>
                  <a:srgbClr val="002060"/>
                </a:solidFill>
              </a:rPr>
              <a:t>解藥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05682"/>
            <a:ext cx="3466728" cy="1984963"/>
          </a:xfrm>
        </p:spPr>
      </p:pic>
      <p:pic>
        <p:nvPicPr>
          <p:cNvPr id="6" name="內容版面配置區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2" y="1873472"/>
            <a:ext cx="3384376" cy="1944216"/>
          </a:xfr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1873472"/>
            <a:ext cx="2952328" cy="413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925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座右銘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10744" cy="4525963"/>
          </a:xfrm>
        </p:spPr>
        <p:txBody>
          <a:bodyPr/>
          <a:lstStyle/>
          <a:p>
            <a:r>
              <a:rPr lang="zh-TW" altLang="en-US" sz="2000" dirty="0" smtClean="0"/>
              <a:t>竹</a:t>
            </a:r>
            <a:r>
              <a:rPr lang="zh-TW" altLang="en-US" sz="2000" dirty="0"/>
              <a:t>密不妨流水過，</a:t>
            </a:r>
          </a:p>
          <a:p>
            <a:r>
              <a:rPr lang="zh-TW" altLang="en-US" sz="2000" dirty="0"/>
              <a:t>山高豈礙白雲飛</a:t>
            </a:r>
            <a:r>
              <a:rPr lang="zh-TW" altLang="en-US" sz="2000" dirty="0" smtClean="0"/>
              <a:t>。 </a:t>
            </a:r>
            <a:endParaRPr lang="zh-TW" altLang="en-US" sz="2000" dirty="0"/>
          </a:p>
          <a:p>
            <a:r>
              <a:rPr lang="zh-TW" altLang="en-US" sz="2000" dirty="0"/>
              <a:t>──唐．永安善靜禪師</a:t>
            </a:r>
          </a:p>
          <a:p>
            <a:r>
              <a:rPr lang="zh-TW" altLang="en-US" sz="2000" dirty="0"/>
              <a:t> （附出處考證）</a:t>
            </a:r>
          </a:p>
          <a:p>
            <a:r>
              <a:rPr lang="zh-TW" altLang="en-US" sz="2000" dirty="0"/>
              <a:t> </a:t>
            </a:r>
          </a:p>
          <a:p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068961"/>
            <a:ext cx="2448272" cy="3456384"/>
          </a:xfr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76264"/>
            <a:ext cx="3744416" cy="221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55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座右銘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half" idx="1"/>
          </p:nvPr>
        </p:nvSpPr>
        <p:spPr>
          <a:xfrm>
            <a:off x="5076056" y="2204864"/>
            <a:ext cx="3960440" cy="1800200"/>
          </a:xfrm>
        </p:spPr>
        <p:txBody>
          <a:bodyPr/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kumimoji="1" lang="zh-TW" altLang="en-US" sz="18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聖嚴法師說：</a:t>
            </a:r>
            <a:endParaRPr kumimoji="1" lang="en-US" altLang="zh-TW" sz="1800" dirty="0">
              <a:solidFill>
                <a:prstClr val="black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kumimoji="1" lang="zh-TW" altLang="en-US" sz="18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「面對煩惱時，要清楚辨知煩惱的緣起，然後面對它、接受它、處理它、放下它，這就是佛的智慧。」</a:t>
            </a: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4542656" cy="4028244"/>
          </a:xfrm>
        </p:spPr>
      </p:pic>
    </p:spTree>
    <p:extLst>
      <p:ext uri="{BB962C8B-B14F-4D97-AF65-F5344CB8AC3E}">
        <p14:creationId xmlns:p14="http://schemas.microsoft.com/office/powerpoint/2010/main" val="891343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hoto.xuefo.com/user/editor5/asp/upload/20131110/13840643717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13690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12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474345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252525"/>
                </a:solidFill>
                <a:latin typeface="Lora"/>
              </a:rPr>
              <a:t>道諦</a:t>
            </a:r>
            <a:r>
              <a:rPr lang="zh-TW" altLang="en-US" b="1" dirty="0" smtClean="0">
                <a:solidFill>
                  <a:srgbClr val="252525"/>
                </a:solidFill>
                <a:latin typeface="Lora"/>
              </a:rPr>
              <a:t>：</a:t>
            </a:r>
            <a:endParaRPr lang="en-US" altLang="zh-TW" b="1" dirty="0" smtClean="0">
              <a:solidFill>
                <a:srgbClr val="252525"/>
              </a:solidFill>
              <a:latin typeface="Lora"/>
            </a:endParaRPr>
          </a:p>
          <a:p>
            <a:r>
              <a:rPr lang="zh-TW" altLang="en-US" b="1" dirty="0">
                <a:solidFill>
                  <a:srgbClr val="252525"/>
                </a:solidFill>
                <a:latin typeface="Lora"/>
              </a:rPr>
              <a:t/>
            </a:r>
            <a:br>
              <a:rPr lang="zh-TW" altLang="en-US" b="1" dirty="0">
                <a:solidFill>
                  <a:srgbClr val="252525"/>
                </a:solidFill>
                <a:latin typeface="Lora"/>
              </a:rPr>
            </a:br>
            <a:r>
              <a:rPr lang="zh-TW" altLang="en-US" b="1" dirty="0">
                <a:solidFill>
                  <a:srgbClr val="252525"/>
                </a:solidFill>
                <a:latin typeface="Lora"/>
              </a:rPr>
              <a:t>　　</a:t>
            </a:r>
            <a:r>
              <a:rPr lang="zh-TW" altLang="en-US" b="1" dirty="0">
                <a:solidFill>
                  <a:srgbClr val="FF0000"/>
                </a:solidFill>
                <a:latin typeface="Lora"/>
              </a:rPr>
              <a:t>解除痛苦的道，就是「八正道」</a:t>
            </a:r>
            <a:r>
              <a:rPr lang="zh-TW" altLang="en-US" dirty="0">
                <a:solidFill>
                  <a:srgbClr val="252525"/>
                </a:solidFill>
                <a:latin typeface="Lora"/>
              </a:rPr>
              <a:t>，才能斷</a:t>
            </a:r>
            <a:r>
              <a:rPr lang="zh-TW" altLang="en-US" b="1" dirty="0">
                <a:solidFill>
                  <a:srgbClr val="FF0000"/>
                </a:solidFill>
                <a:latin typeface="Lora"/>
              </a:rPr>
              <a:t>滅一切苦</a:t>
            </a:r>
            <a:r>
              <a:rPr lang="zh-TW" altLang="en-US" dirty="0">
                <a:solidFill>
                  <a:srgbClr val="252525"/>
                </a:solidFill>
                <a:latin typeface="Lora"/>
              </a:rPr>
              <a:t>，而入於寂靜常樂土</a:t>
            </a:r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。</a:t>
            </a:r>
            <a:endParaRPr lang="en-US" altLang="zh-TW" dirty="0" smtClean="0">
              <a:solidFill>
                <a:srgbClr val="252525"/>
              </a:solidFill>
              <a:latin typeface="Lora"/>
            </a:endParaRPr>
          </a:p>
          <a:p>
            <a:endParaRPr lang="en-US" altLang="zh-TW" dirty="0" smtClean="0">
              <a:solidFill>
                <a:srgbClr val="252525"/>
              </a:solidFill>
              <a:latin typeface="Lora"/>
            </a:endParaRPr>
          </a:p>
          <a:p>
            <a:r>
              <a:rPr lang="zh-TW" altLang="en-US" b="1" dirty="0" smtClean="0">
                <a:solidFill>
                  <a:srgbClr val="00B050"/>
                </a:solidFill>
                <a:latin typeface="Lora"/>
              </a:rPr>
              <a:t>最</a:t>
            </a:r>
            <a:r>
              <a:rPr lang="zh-TW" altLang="en-US" b="1" dirty="0">
                <a:solidFill>
                  <a:srgbClr val="00B050"/>
                </a:solidFill>
                <a:latin typeface="Lora"/>
              </a:rPr>
              <a:t>重要的，是「正見」</a:t>
            </a:r>
            <a:r>
              <a:rPr lang="zh-TW" altLang="en-US" dirty="0">
                <a:solidFill>
                  <a:srgbClr val="252525"/>
                </a:solidFill>
                <a:latin typeface="Lora"/>
              </a:rPr>
              <a:t>；對於世間的一切，知道有善也有惡，有業也有報，有前生也有後世，有凡夫也有聖人，這樣的世間，更要知道是變化無常的、苦的，凡是無常與苦的，就是空的、無我的，這樣的認識成為堅定的見解，叫做</a:t>
            </a:r>
            <a:r>
              <a:rPr lang="zh-TW" altLang="en-US" dirty="0">
                <a:solidFill>
                  <a:srgbClr val="FF0000"/>
                </a:solidFill>
                <a:latin typeface="Lora"/>
              </a:rPr>
              <a:t>「正見」</a:t>
            </a:r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。</a:t>
            </a:r>
            <a:endParaRPr lang="en-US" altLang="zh-TW" dirty="0" smtClean="0">
              <a:solidFill>
                <a:srgbClr val="252525"/>
              </a:solidFill>
              <a:latin typeface="Lora"/>
            </a:endParaRPr>
          </a:p>
          <a:p>
            <a:endParaRPr lang="en-US" altLang="zh-TW" dirty="0" smtClean="0">
              <a:solidFill>
                <a:srgbClr val="252525"/>
              </a:solidFill>
              <a:latin typeface="Lora"/>
            </a:endParaRPr>
          </a:p>
          <a:p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更加</a:t>
            </a:r>
            <a:r>
              <a:rPr lang="zh-TW" altLang="en-US" dirty="0">
                <a:solidFill>
                  <a:srgbClr val="252525"/>
                </a:solidFill>
                <a:latin typeface="Lora"/>
              </a:rPr>
              <a:t>深刻的思想，內心要求他實現，叫做</a:t>
            </a:r>
            <a:r>
              <a:rPr lang="zh-TW" altLang="en-US" b="1" dirty="0">
                <a:solidFill>
                  <a:srgbClr val="252525"/>
                </a:solidFill>
                <a:latin typeface="Lora"/>
              </a:rPr>
              <a:t>「</a:t>
            </a:r>
            <a:r>
              <a:rPr lang="zh-TW" altLang="en-US" b="1" dirty="0">
                <a:solidFill>
                  <a:srgbClr val="FF0000"/>
                </a:solidFill>
                <a:latin typeface="Lora"/>
              </a:rPr>
              <a:t>正思惟</a:t>
            </a:r>
            <a:r>
              <a:rPr lang="zh-TW" altLang="en-US" b="1" dirty="0">
                <a:solidFill>
                  <a:srgbClr val="252525"/>
                </a:solidFill>
                <a:latin typeface="Lora"/>
              </a:rPr>
              <a:t>」</a:t>
            </a:r>
            <a:r>
              <a:rPr lang="zh-TW" altLang="en-US" dirty="0">
                <a:solidFill>
                  <a:srgbClr val="252525"/>
                </a:solidFill>
                <a:latin typeface="Lora"/>
              </a:rPr>
              <a:t>，</a:t>
            </a:r>
            <a:r>
              <a:rPr lang="zh-TW" altLang="en-US" u="sng" dirty="0">
                <a:solidFill>
                  <a:srgbClr val="252525"/>
                </a:solidFill>
                <a:latin typeface="Lora"/>
              </a:rPr>
              <a:t>內心既有堅定的見解，要求實現的思想，那就在身體的行為上，語言文字的說明上，經濟生活上，一定會成為正確的，這叫做</a:t>
            </a:r>
            <a:r>
              <a:rPr lang="zh-TW" altLang="en-US" b="1" dirty="0">
                <a:solidFill>
                  <a:srgbClr val="FF0000"/>
                </a:solidFill>
                <a:latin typeface="Lora"/>
              </a:rPr>
              <a:t>「正業」、「正語」、「正命」</a:t>
            </a:r>
            <a:r>
              <a:rPr lang="zh-TW" altLang="en-US" dirty="0">
                <a:solidFill>
                  <a:srgbClr val="252525"/>
                </a:solidFill>
                <a:latin typeface="Lora"/>
              </a:rPr>
              <a:t>了</a:t>
            </a:r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。</a:t>
            </a:r>
            <a:endParaRPr lang="en-US" altLang="zh-TW" dirty="0" smtClean="0">
              <a:solidFill>
                <a:srgbClr val="252525"/>
              </a:solidFill>
              <a:latin typeface="Lora"/>
            </a:endParaRPr>
          </a:p>
          <a:p>
            <a:endParaRPr lang="en-US" altLang="zh-TW" dirty="0">
              <a:solidFill>
                <a:srgbClr val="252525"/>
              </a:solidFill>
              <a:latin typeface="Lora"/>
            </a:endParaRPr>
          </a:p>
          <a:p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有了</a:t>
            </a:r>
            <a:r>
              <a:rPr lang="zh-TW" altLang="en-US" dirty="0">
                <a:solidFill>
                  <a:srgbClr val="252525"/>
                </a:solidFill>
                <a:latin typeface="Lora"/>
              </a:rPr>
              <a:t>正確的內心，正確的外行，努力去學習，叫做</a:t>
            </a:r>
            <a:r>
              <a:rPr lang="zh-TW" altLang="en-US" b="1" dirty="0">
                <a:solidFill>
                  <a:srgbClr val="252525"/>
                </a:solidFill>
                <a:latin typeface="Lora"/>
              </a:rPr>
              <a:t>「</a:t>
            </a:r>
            <a:r>
              <a:rPr lang="zh-TW" altLang="en-US" b="1" dirty="0">
                <a:solidFill>
                  <a:srgbClr val="FF0000"/>
                </a:solidFill>
                <a:latin typeface="Lora"/>
              </a:rPr>
              <a:t>正精進」</a:t>
            </a:r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。</a:t>
            </a:r>
            <a:endParaRPr lang="en-US" altLang="zh-TW" dirty="0" smtClean="0">
              <a:solidFill>
                <a:srgbClr val="252525"/>
              </a:solidFill>
              <a:latin typeface="Lora"/>
            </a:endParaRPr>
          </a:p>
          <a:p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對於</a:t>
            </a:r>
            <a:r>
              <a:rPr lang="zh-TW" altLang="en-US" dirty="0">
                <a:solidFill>
                  <a:srgbClr val="252525"/>
                </a:solidFill>
                <a:latin typeface="Lora"/>
              </a:rPr>
              <a:t>正見，念念不忘，叫</a:t>
            </a:r>
            <a:r>
              <a:rPr lang="zh-TW" altLang="en-US" b="1" dirty="0">
                <a:solidFill>
                  <a:srgbClr val="FF0000"/>
                </a:solidFill>
                <a:latin typeface="Lora"/>
              </a:rPr>
              <a:t>「正念」</a:t>
            </a:r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。</a:t>
            </a:r>
            <a:endParaRPr lang="en-US" altLang="zh-TW" dirty="0" smtClean="0">
              <a:solidFill>
                <a:srgbClr val="252525"/>
              </a:solidFill>
              <a:latin typeface="Lora"/>
            </a:endParaRPr>
          </a:p>
          <a:p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念念不忘</a:t>
            </a:r>
            <a:r>
              <a:rPr lang="zh-TW" altLang="en-US" dirty="0">
                <a:solidFill>
                  <a:srgbClr val="252525"/>
                </a:solidFill>
                <a:latin typeface="Lora"/>
              </a:rPr>
              <a:t>，到達心意的集中，叫</a:t>
            </a:r>
            <a:r>
              <a:rPr lang="zh-TW" altLang="en-US" b="1" dirty="0">
                <a:solidFill>
                  <a:srgbClr val="FF0000"/>
                </a:solidFill>
                <a:latin typeface="Lora"/>
              </a:rPr>
              <a:t>「正定」</a:t>
            </a:r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。</a:t>
            </a:r>
            <a:endParaRPr lang="en-US" altLang="zh-TW" dirty="0" smtClean="0">
              <a:solidFill>
                <a:srgbClr val="252525"/>
              </a:solidFill>
              <a:latin typeface="Lora"/>
            </a:endParaRPr>
          </a:p>
          <a:p>
            <a:r>
              <a:rPr lang="zh-TW" altLang="en-US" dirty="0" smtClean="0">
                <a:solidFill>
                  <a:srgbClr val="252525"/>
                </a:solidFill>
                <a:latin typeface="Lora"/>
              </a:rPr>
              <a:t>在</a:t>
            </a:r>
            <a:r>
              <a:rPr lang="zh-TW" altLang="en-US" dirty="0">
                <a:solidFill>
                  <a:srgbClr val="252525"/>
                </a:solidFill>
                <a:latin typeface="Lora"/>
              </a:rPr>
              <a:t>正定中，正見就成為清淨的智慧，能覺悟空、無我的真理，能斷除我見、貪愛等煩惱，這樣就能得到解脫眾苦的涅槃寂滅了。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>
                <a:solidFill>
                  <a:srgbClr val="252525"/>
                </a:solidFill>
                <a:latin typeface="Lora"/>
              </a:rPr>
              <a:t> 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07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692696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八正道</a:t>
            </a:r>
            <a:r>
              <a:rPr lang="zh-TW" altLang="en-US" sz="2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就是要解決人類的這兩種困擾</a:t>
            </a:r>
            <a:r>
              <a:rPr lang="zh-TW" altLang="en-US" sz="2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8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思想的、觀念的</a:t>
            </a:r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8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另一個</a:t>
            </a:r>
            <a:r>
              <a:rPr lang="zh-TW" altLang="en-US" sz="2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則是心理的、情緒的</a:t>
            </a:r>
            <a:r>
              <a:rPr lang="zh-TW" altLang="en-US" sz="2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</a:t>
            </a:r>
            <a:r>
              <a:rPr lang="zh-TW" altLang="en-US" sz="2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正道的前兩項</a:t>
            </a:r>
            <a:r>
              <a:rPr lang="zh-TW" altLang="en-US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「正見」及「正思惟」主要是處理和解決觀念及思想上的顛倒，從困擾中獲得解脫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至於</a:t>
            </a:r>
            <a:r>
              <a:rPr lang="zh-TW" altLang="en-US" sz="2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其餘六項是處理心理上、生活上的一切煩惱，能夠從這兩類的煩惱得到解脫，就是出離三界，證得阿羅漢果了。</a:t>
            </a:r>
            <a:br>
              <a:rPr lang="zh-TW" altLang="en-US" sz="2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28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318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</TotalTime>
  <Words>413</Words>
  <Application>Microsoft Office PowerPoint</Application>
  <PresentationFormat>如螢幕大小 (4:3)</PresentationFormat>
  <Paragraphs>75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12</vt:i4>
      </vt:variant>
    </vt:vector>
  </HeadingPairs>
  <TitlesOfParts>
    <vt:vector size="23" baseType="lpstr">
      <vt:lpstr>Lora</vt:lpstr>
      <vt:lpstr>SimSun</vt:lpstr>
      <vt:lpstr>微軟正黑體</vt:lpstr>
      <vt:lpstr>新細明體</vt:lpstr>
      <vt:lpstr>新細明體</vt:lpstr>
      <vt:lpstr>標楷體</vt:lpstr>
      <vt:lpstr>Arial</vt:lpstr>
      <vt:lpstr>Calibri</vt:lpstr>
      <vt:lpstr>Times New Roman</vt:lpstr>
      <vt:lpstr>Office 佈景主題</vt:lpstr>
      <vt:lpstr>預設簡報設計</vt:lpstr>
      <vt:lpstr>解脫自在的故事</vt:lpstr>
      <vt:lpstr>2.帶來的困擾與身心變化</vt:lpstr>
      <vt:lpstr>3.解藥</vt:lpstr>
      <vt:lpstr>解藥</vt:lpstr>
      <vt:lpstr>座右銘</vt:lpstr>
      <vt:lpstr>座右銘</vt:lpstr>
      <vt:lpstr>PowerPoint 簡報</vt:lpstr>
      <vt:lpstr>PowerPoint 簡報</vt:lpstr>
      <vt:lpstr>PowerPoint 簡報</vt:lpstr>
      <vt:lpstr>4.心得總結</vt:lpstr>
      <vt:lpstr>靜思語是動詞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99學年度「菩提種子編輯委員會」教材教案的檢討與建議</dc:title>
  <dc:creator>User</dc:creator>
  <cp:lastModifiedBy>88693</cp:lastModifiedBy>
  <cp:revision>242</cp:revision>
  <dcterms:created xsi:type="dcterms:W3CDTF">2010-10-04T03:46:57Z</dcterms:created>
  <dcterms:modified xsi:type="dcterms:W3CDTF">2025-05-20T11:27:53Z</dcterms:modified>
</cp:coreProperties>
</file>