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7" r:id="rId2"/>
    <p:sldId id="261" r:id="rId3"/>
    <p:sldId id="260" r:id="rId4"/>
    <p:sldId id="262" r:id="rId5"/>
    <p:sldId id="259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5/18/2025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5/18/2025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5/18/2025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5/18/2025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zh-TW" dirty="0" smtClean="0">
                <a:solidFill>
                  <a:srgbClr val="C0000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真心</a:t>
            </a:r>
            <a:r>
              <a:rPr lang="en-US" altLang="zh-TW" dirty="0" smtClean="0">
                <a:solidFill>
                  <a:srgbClr val="C0000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/>
            </a:r>
            <a:br>
              <a:rPr lang="en-US" altLang="zh-TW" dirty="0" smtClean="0">
                <a:solidFill>
                  <a:srgbClr val="C0000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</a:br>
            <a:r>
              <a:rPr lang="zh-TW" altLang="zh-TW" dirty="0" smtClean="0">
                <a:solidFill>
                  <a:srgbClr val="C0000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大冒險</a:t>
            </a:r>
            <a:r>
              <a:rPr lang="en-US" altLang="zh-TW" dirty="0" smtClean="0">
                <a:solidFill>
                  <a:srgbClr val="C0000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/>
            </a:r>
            <a:br>
              <a:rPr lang="en-US" altLang="zh-TW" dirty="0" smtClean="0">
                <a:solidFill>
                  <a:srgbClr val="C0000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</a:br>
            <a:r>
              <a:rPr lang="zh-TW" altLang="zh-TW" dirty="0" smtClean="0">
                <a:solidFill>
                  <a:srgbClr val="C0000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的</a:t>
            </a:r>
            <a:r>
              <a:rPr lang="zh-TW" altLang="zh-TW" dirty="0">
                <a:solidFill>
                  <a:srgbClr val="C0000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分享</a:t>
            </a:r>
            <a:endParaRPr lang="zh-TW" altLang="en-US" dirty="0">
              <a:solidFill>
                <a:srgbClr val="C00000"/>
              </a:solidFill>
              <a:latin typeface="Adobe 楷体 Std R" panose="02020400000000000000" pitchFamily="18" charset="-128"/>
              <a:ea typeface="Adobe 楷体 Std R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89859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18864" y="1394223"/>
            <a:ext cx="10318418" cy="4394988"/>
          </a:xfrm>
        </p:spPr>
        <p:txBody>
          <a:bodyPr/>
          <a:lstStyle/>
          <a:p>
            <a:r>
              <a:rPr lang="zh-TW" altLang="en-US" sz="8800" dirty="0" smtClean="0">
                <a:solidFill>
                  <a:srgbClr val="FF000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不</a:t>
            </a:r>
            <a:r>
              <a:rPr lang="zh-TW" altLang="en-US" sz="8800" dirty="0">
                <a:solidFill>
                  <a:srgbClr val="FF000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被</a:t>
            </a:r>
            <a:r>
              <a:rPr lang="zh-TW" altLang="en-US" sz="8800" dirty="0" smtClean="0">
                <a:solidFill>
                  <a:srgbClr val="FF000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尊重</a:t>
            </a:r>
            <a:r>
              <a:rPr lang="en-US" altLang="zh-TW" sz="8800" dirty="0" smtClean="0">
                <a:solidFill>
                  <a:srgbClr val="FF000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/>
            </a:r>
            <a:br>
              <a:rPr lang="en-US" altLang="zh-TW" sz="8800" dirty="0" smtClean="0">
                <a:solidFill>
                  <a:srgbClr val="FF000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</a:br>
            <a:r>
              <a:rPr lang="zh-TW" altLang="en-US" sz="8800" dirty="0" smtClean="0">
                <a:solidFill>
                  <a:srgbClr val="FF000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的</a:t>
            </a:r>
            <a:r>
              <a:rPr lang="en-US" altLang="zh-TW" sz="8800" dirty="0" smtClean="0">
                <a:solidFill>
                  <a:srgbClr val="FF000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/>
            </a:r>
            <a:br>
              <a:rPr lang="en-US" altLang="zh-TW" sz="8800" dirty="0" smtClean="0">
                <a:solidFill>
                  <a:srgbClr val="FF000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</a:br>
            <a:r>
              <a:rPr lang="zh-TW" altLang="en-US" sz="8800" dirty="0" smtClean="0">
                <a:solidFill>
                  <a:srgbClr val="FF000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婚姻</a:t>
            </a:r>
            <a:endParaRPr lang="zh-TW" altLang="en-US" sz="8800" dirty="0">
              <a:solidFill>
                <a:srgbClr val="FF0000"/>
              </a:solidFill>
              <a:latin typeface="Adobe 楷体 Std R" panose="02020400000000000000" pitchFamily="18" charset="-128"/>
              <a:ea typeface="Adobe 楷体 Std R" panose="02020400000000000000" pitchFamily="18" charset="-128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908701" y="563226"/>
            <a:ext cx="25740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800" dirty="0">
                <a:solidFill>
                  <a:srgbClr val="00206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1. </a:t>
            </a:r>
            <a:r>
              <a:rPr lang="zh-TW" altLang="en-US" sz="4800" dirty="0">
                <a:solidFill>
                  <a:srgbClr val="00206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事件</a:t>
            </a:r>
          </a:p>
        </p:txBody>
      </p:sp>
    </p:spTree>
    <p:extLst>
      <p:ext uri="{BB962C8B-B14F-4D97-AF65-F5344CB8AC3E}">
        <p14:creationId xmlns:p14="http://schemas.microsoft.com/office/powerpoint/2010/main" val="1194555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70649" y="995081"/>
            <a:ext cx="11618257" cy="4814048"/>
          </a:xfrm>
        </p:spPr>
        <p:txBody>
          <a:bodyPr/>
          <a:lstStyle/>
          <a:p>
            <a:r>
              <a:rPr lang="en-US" altLang="zh-TW" dirty="0">
                <a:solidFill>
                  <a:srgbClr val="C00000"/>
                </a:solidFill>
              </a:rPr>
              <a:t>2</a:t>
            </a:r>
            <a:r>
              <a:rPr lang="en-US" altLang="zh-TW" dirty="0" smtClean="0">
                <a:solidFill>
                  <a:srgbClr val="C00000"/>
                </a:solidFill>
              </a:rPr>
              <a:t>0…</a:t>
            </a:r>
            <a:r>
              <a:rPr lang="zh-TW" altLang="en-US" dirty="0" smtClean="0">
                <a:solidFill>
                  <a:srgbClr val="C00000"/>
                </a:solidFill>
              </a:rPr>
              <a:t>年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sz="4800" dirty="0" smtClean="0">
                <a:solidFill>
                  <a:srgbClr val="7030A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困擾</a:t>
            </a:r>
            <a:r>
              <a:rPr lang="en-US" altLang="zh-TW" sz="4800" dirty="0" smtClean="0">
                <a:solidFill>
                  <a:srgbClr val="7030A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:</a:t>
            </a:r>
            <a:r>
              <a:rPr lang="zh-TW" altLang="en-US" sz="4800" dirty="0" smtClean="0">
                <a:solidFill>
                  <a:srgbClr val="00206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大</a:t>
            </a:r>
            <a:r>
              <a:rPr lang="zh-TW" altLang="en-US" sz="4800" dirty="0">
                <a:solidFill>
                  <a:srgbClr val="00206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家族複雜的合作與比</a:t>
            </a:r>
            <a:r>
              <a:rPr lang="zh-TW" altLang="en-US" sz="4800" dirty="0" smtClean="0">
                <a:solidFill>
                  <a:srgbClr val="00206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拚關係</a:t>
            </a:r>
            <a:r>
              <a:rPr lang="en-US" altLang="zh-TW" sz="4800" dirty="0" smtClean="0">
                <a:solidFill>
                  <a:srgbClr val="00206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/>
            </a:r>
            <a:br>
              <a:rPr lang="en-US" altLang="zh-TW" sz="4800" dirty="0" smtClean="0">
                <a:solidFill>
                  <a:srgbClr val="00206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</a:br>
            <a:r>
              <a:rPr lang="en-US" altLang="zh-TW" sz="4800" dirty="0"/>
              <a:t/>
            </a:r>
            <a:br>
              <a:rPr lang="en-US" altLang="zh-TW" sz="4800" dirty="0"/>
            </a:br>
            <a:r>
              <a:rPr lang="zh-TW" altLang="en-US" sz="4800" dirty="0" smtClean="0">
                <a:solidFill>
                  <a:srgbClr val="7030A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煩惱</a:t>
            </a:r>
            <a:r>
              <a:rPr lang="en-US" altLang="zh-TW" sz="4800" dirty="0" smtClean="0">
                <a:solidFill>
                  <a:srgbClr val="7030A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:</a:t>
            </a:r>
            <a:r>
              <a:rPr lang="zh-TW" altLang="en-US" sz="4800" dirty="0" smtClean="0">
                <a:solidFill>
                  <a:srgbClr val="00206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急性子</a:t>
            </a:r>
            <a:r>
              <a:rPr lang="en-US" altLang="zh-TW" sz="4800" dirty="0" smtClean="0">
                <a:solidFill>
                  <a:srgbClr val="00206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&amp;</a:t>
            </a:r>
            <a:r>
              <a:rPr lang="zh-TW" altLang="en-US" sz="4800" dirty="0" smtClean="0">
                <a:solidFill>
                  <a:srgbClr val="00206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慢郎中</a:t>
            </a:r>
            <a:r>
              <a:rPr lang="en-US" altLang="zh-TW" sz="4800" dirty="0" smtClean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/>
            </a:r>
            <a:br>
              <a:rPr lang="en-US" altLang="zh-TW" sz="4800" dirty="0" smtClean="0">
                <a:latin typeface="Adobe 楷体 Std R" panose="02020400000000000000" pitchFamily="18" charset="-128"/>
                <a:ea typeface="Adobe 楷体 Std R" panose="02020400000000000000" pitchFamily="18" charset="-128"/>
              </a:rPr>
            </a:br>
            <a:r>
              <a:rPr lang="en-US" altLang="zh-TW" sz="4800" dirty="0" smtClean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/>
            </a:r>
            <a:br>
              <a:rPr lang="en-US" altLang="zh-TW" sz="4800" dirty="0" smtClean="0">
                <a:latin typeface="Adobe 楷体 Std R" panose="02020400000000000000" pitchFamily="18" charset="-128"/>
                <a:ea typeface="Adobe 楷体 Std R" panose="02020400000000000000" pitchFamily="18" charset="-128"/>
              </a:rPr>
            </a:br>
            <a:r>
              <a:rPr lang="zh-TW" altLang="en-US" sz="4800" dirty="0" smtClean="0">
                <a:solidFill>
                  <a:srgbClr val="7030A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痛苦</a:t>
            </a:r>
            <a:r>
              <a:rPr lang="en-US" altLang="zh-TW" sz="4800" dirty="0" smtClean="0">
                <a:solidFill>
                  <a:srgbClr val="7030A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:</a:t>
            </a:r>
            <a:r>
              <a:rPr lang="zh-TW" altLang="en-US" sz="4800" dirty="0" smtClean="0">
                <a:solidFill>
                  <a:srgbClr val="00206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傲慢</a:t>
            </a:r>
            <a:r>
              <a:rPr lang="en-US" altLang="zh-TW" sz="4800" dirty="0" smtClean="0">
                <a:solidFill>
                  <a:srgbClr val="00206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&amp;</a:t>
            </a:r>
            <a:r>
              <a:rPr lang="zh-TW" altLang="en-US" sz="4800" dirty="0" smtClean="0">
                <a:solidFill>
                  <a:srgbClr val="00206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偏見</a:t>
            </a:r>
            <a:endParaRPr lang="zh-TW" altLang="en-US" sz="4800" dirty="0">
              <a:solidFill>
                <a:srgbClr val="002060"/>
              </a:solidFill>
              <a:latin typeface="Adobe 楷体 Std R" panose="02020400000000000000" pitchFamily="18" charset="-128"/>
              <a:ea typeface="Adobe 楷体 Std R" panose="02020400000000000000" pitchFamily="18" charset="-128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70649" y="120152"/>
            <a:ext cx="94981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600" dirty="0"/>
              <a:t>2. </a:t>
            </a:r>
            <a:r>
              <a:rPr lang="zh-TW" altLang="en-US" sz="3600" dirty="0" smtClean="0"/>
              <a:t>給</a:t>
            </a:r>
            <a:r>
              <a:rPr lang="zh-TW" altLang="en-US" sz="3600" dirty="0"/>
              <a:t>你帶來的困擾是什麼？持續多久？</a:t>
            </a:r>
          </a:p>
        </p:txBody>
      </p:sp>
    </p:spTree>
    <p:extLst>
      <p:ext uri="{BB962C8B-B14F-4D97-AF65-F5344CB8AC3E}">
        <p14:creationId xmlns:p14="http://schemas.microsoft.com/office/powerpoint/2010/main" val="4199230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094021" y="1810608"/>
            <a:ext cx="8045373" cy="742279"/>
          </a:xfrm>
        </p:spPr>
        <p:txBody>
          <a:bodyPr/>
          <a:lstStyle/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502560" y="198781"/>
            <a:ext cx="112282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200" dirty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>3. </a:t>
            </a:r>
            <a:r>
              <a:rPr lang="zh-TW" altLang="en-US" sz="3200" dirty="0" smtClean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>給</a:t>
            </a:r>
            <a:r>
              <a:rPr lang="zh-TW" altLang="en-US" sz="3200" dirty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>你造成的身心煩惱，身體與心情的變化是什麼？</a:t>
            </a:r>
          </a:p>
        </p:txBody>
      </p:sp>
      <p:sp>
        <p:nvSpPr>
          <p:cNvPr id="5" name="矩形 4"/>
          <p:cNvSpPr/>
          <p:nvPr/>
        </p:nvSpPr>
        <p:spPr>
          <a:xfrm>
            <a:off x="2173941" y="1125907"/>
            <a:ext cx="816684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6600" dirty="0" smtClean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> </a:t>
            </a:r>
            <a:r>
              <a:rPr lang="zh-TW" altLang="en-US" sz="6600" dirty="0" smtClean="0">
                <a:solidFill>
                  <a:srgbClr val="00206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沒安全感</a:t>
            </a:r>
            <a:endParaRPr lang="en-US" altLang="zh-TW" sz="6600" dirty="0" smtClean="0">
              <a:solidFill>
                <a:srgbClr val="002060"/>
              </a:solidFill>
              <a:latin typeface="Adobe 楷体 Std R" panose="02020400000000000000" pitchFamily="18" charset="-128"/>
              <a:ea typeface="Adobe 楷体 Std R" panose="02020400000000000000" pitchFamily="18" charset="-128"/>
            </a:endParaRPr>
          </a:p>
          <a:p>
            <a:pPr algn="ctr"/>
            <a:r>
              <a:rPr lang="zh-TW" altLang="en-US" sz="6600" dirty="0" smtClean="0">
                <a:solidFill>
                  <a:srgbClr val="00206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想太多</a:t>
            </a:r>
            <a:endParaRPr lang="en-US" altLang="zh-TW" sz="6600" dirty="0" smtClean="0">
              <a:solidFill>
                <a:srgbClr val="002060"/>
              </a:solidFill>
              <a:latin typeface="Adobe 楷体 Std R" panose="02020400000000000000" pitchFamily="18" charset="-128"/>
              <a:ea typeface="Adobe 楷体 Std R" panose="02020400000000000000" pitchFamily="18" charset="-128"/>
            </a:endParaRPr>
          </a:p>
          <a:p>
            <a:pPr algn="ctr"/>
            <a:r>
              <a:rPr lang="zh-TW" altLang="en-US" sz="6600" dirty="0" smtClean="0">
                <a:solidFill>
                  <a:srgbClr val="00206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多疑易怒</a:t>
            </a:r>
            <a:endParaRPr lang="en-US" altLang="zh-TW" sz="6600" dirty="0">
              <a:solidFill>
                <a:srgbClr val="002060"/>
              </a:solidFill>
              <a:latin typeface="Adobe 楷体 Std R" panose="02020400000000000000" pitchFamily="18" charset="-128"/>
              <a:ea typeface="Adobe 楷体 Std R" panose="02020400000000000000" pitchFamily="18" charset="-128"/>
            </a:endParaRPr>
          </a:p>
          <a:p>
            <a:pPr algn="ctr"/>
            <a:r>
              <a:rPr lang="zh-TW" altLang="en-US" sz="6600" dirty="0" smtClean="0">
                <a:solidFill>
                  <a:srgbClr val="00206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體弱多病</a:t>
            </a:r>
            <a:endParaRPr lang="zh-TW" altLang="en-US" sz="6600" dirty="0">
              <a:solidFill>
                <a:srgbClr val="002060"/>
              </a:solidFill>
              <a:latin typeface="Adobe 楷体 Std R" panose="02020400000000000000" pitchFamily="18" charset="-128"/>
              <a:ea typeface="Adobe 楷体 Std R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9689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78531" y="1734671"/>
            <a:ext cx="10808677" cy="3765176"/>
          </a:xfrm>
        </p:spPr>
        <p:txBody>
          <a:bodyPr/>
          <a:lstStyle/>
          <a:p>
            <a:r>
              <a:rPr lang="zh-TW" altLang="en-US" sz="8800" dirty="0" smtClean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>生命無常</a:t>
            </a:r>
            <a:r>
              <a:rPr lang="en-US" altLang="zh-TW" sz="4800" dirty="0" smtClean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/>
            </a:r>
            <a:br>
              <a:rPr lang="en-US" altLang="zh-TW" sz="4800" dirty="0" smtClean="0">
                <a:latin typeface="Adobe 楷体 Std R" panose="02020400000000000000" pitchFamily="18" charset="-128"/>
                <a:ea typeface="Adobe 楷体 Std R" panose="02020400000000000000" pitchFamily="18" charset="-128"/>
              </a:rPr>
            </a:br>
            <a:r>
              <a:rPr lang="en-US" altLang="zh-TW" sz="4800" dirty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/>
            </a:r>
            <a:br>
              <a:rPr lang="en-US" altLang="zh-TW" sz="4800" dirty="0">
                <a:latin typeface="Adobe 楷体 Std R" panose="02020400000000000000" pitchFamily="18" charset="-128"/>
                <a:ea typeface="Adobe 楷体 Std R" panose="02020400000000000000" pitchFamily="18" charset="-128"/>
              </a:rPr>
            </a:br>
            <a:r>
              <a:rPr lang="zh-TW" altLang="en-US" sz="4800" dirty="0" smtClean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>婆婆</a:t>
            </a:r>
            <a:r>
              <a:rPr lang="en-US" altLang="zh-TW" sz="4800" dirty="0" smtClean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>/</a:t>
            </a:r>
            <a:r>
              <a:rPr lang="zh-TW" altLang="en-US" sz="4800" dirty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>小叔</a:t>
            </a:r>
            <a:r>
              <a:rPr lang="en-US" altLang="zh-TW" sz="4800" dirty="0" smtClean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/>
            </a:r>
            <a:br>
              <a:rPr lang="en-US" altLang="zh-TW" sz="4800" dirty="0" smtClean="0">
                <a:latin typeface="Adobe 楷体 Std R" panose="02020400000000000000" pitchFamily="18" charset="-128"/>
                <a:ea typeface="Adobe 楷体 Std R" panose="02020400000000000000" pitchFamily="18" charset="-128"/>
              </a:rPr>
            </a:br>
            <a:r>
              <a:rPr lang="zh-TW" altLang="en-US" sz="4800" dirty="0" smtClean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>爸媽</a:t>
            </a:r>
            <a:r>
              <a:rPr lang="en-US" altLang="zh-TW" sz="4800" dirty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>/</a:t>
            </a:r>
            <a:r>
              <a:rPr lang="zh-TW" altLang="en-US" sz="4800" dirty="0" smtClean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>妹婿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385480" y="141485"/>
            <a:ext cx="11806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3600" dirty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>4. </a:t>
            </a:r>
            <a:r>
              <a:rPr lang="zh-TW" altLang="en-US" sz="3600" dirty="0" smtClean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>轉變</a:t>
            </a:r>
            <a:r>
              <a:rPr lang="zh-TW" altLang="en-US" sz="3600" dirty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>的解</a:t>
            </a:r>
            <a:r>
              <a:rPr lang="zh-TW" altLang="en-US" sz="3600" dirty="0" smtClean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>藥想法</a:t>
            </a:r>
            <a:r>
              <a:rPr lang="zh-TW" altLang="en-US" sz="3600" dirty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>是什麼？為什麼會有此轉折？</a:t>
            </a:r>
          </a:p>
        </p:txBody>
      </p:sp>
    </p:spTree>
    <p:extLst>
      <p:ext uri="{BB962C8B-B14F-4D97-AF65-F5344CB8AC3E}">
        <p14:creationId xmlns:p14="http://schemas.microsoft.com/office/powerpoint/2010/main" val="29524324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73742" y="4558552"/>
            <a:ext cx="11976847" cy="2528047"/>
          </a:xfrm>
        </p:spPr>
        <p:txBody>
          <a:bodyPr>
            <a:noAutofit/>
          </a:bodyPr>
          <a:lstStyle/>
          <a:p>
            <a:r>
              <a:rPr lang="zh-TW" altLang="en-US" sz="4800" dirty="0">
                <a:solidFill>
                  <a:srgbClr val="00206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生命有了乾淨</a:t>
            </a:r>
            <a:r>
              <a:rPr lang="zh-TW" altLang="en-US" sz="4800" dirty="0" smtClean="0">
                <a:solidFill>
                  <a:srgbClr val="00206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湧泉的甘甜</a:t>
            </a:r>
            <a:r>
              <a:rPr lang="en-US" altLang="zh-TW" sz="4800" dirty="0">
                <a:solidFill>
                  <a:srgbClr val="00206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/>
            </a:r>
            <a:br>
              <a:rPr lang="en-US" altLang="zh-TW" sz="4800" dirty="0">
                <a:solidFill>
                  <a:srgbClr val="00206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</a:br>
            <a:r>
              <a:rPr lang="zh-TW" altLang="en-US" sz="4800" dirty="0">
                <a:solidFill>
                  <a:srgbClr val="00206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心胸有新鮮空氣灌入的</a:t>
            </a:r>
            <a:r>
              <a:rPr lang="zh-TW" altLang="en-US" sz="4800" dirty="0" smtClean="0">
                <a:solidFill>
                  <a:srgbClr val="00206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舒暢</a:t>
            </a:r>
            <a:r>
              <a:rPr lang="en-US" altLang="zh-TW" sz="4800" dirty="0">
                <a:solidFill>
                  <a:srgbClr val="00206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/>
            </a:r>
            <a:br>
              <a:rPr lang="en-US" altLang="zh-TW" sz="4800" dirty="0">
                <a:solidFill>
                  <a:srgbClr val="00206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</a:br>
            <a:r>
              <a:rPr lang="zh-TW" altLang="en-US" sz="4800" dirty="0">
                <a:solidFill>
                  <a:srgbClr val="00206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身體有溫暖的陽光照護著</a:t>
            </a:r>
            <a:r>
              <a:rPr lang="en-US" altLang="zh-TW" sz="4800" dirty="0">
                <a:solidFill>
                  <a:srgbClr val="00206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/>
            </a:r>
            <a:br>
              <a:rPr lang="en-US" altLang="zh-TW" sz="4800" dirty="0">
                <a:solidFill>
                  <a:srgbClr val="00206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</a:br>
            <a:endParaRPr lang="zh-TW" altLang="en-US" sz="4800" dirty="0">
              <a:solidFill>
                <a:srgbClr val="002060"/>
              </a:solidFill>
              <a:latin typeface="Adobe 楷体 Std R" panose="02020400000000000000" pitchFamily="18" charset="-128"/>
              <a:ea typeface="Adobe 楷体 Std R" panose="02020400000000000000" pitchFamily="18" charset="-128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18248" y="141485"/>
            <a:ext cx="115375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400" dirty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>5. </a:t>
            </a:r>
            <a:r>
              <a:rPr lang="zh-TW" altLang="en-US" sz="4400" dirty="0" smtClean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>解脫</a:t>
            </a:r>
            <a:r>
              <a:rPr lang="zh-TW" altLang="en-US" sz="4400" dirty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>後的身心</a:t>
            </a:r>
            <a:r>
              <a:rPr lang="zh-TW" altLang="en-US" sz="4400" dirty="0" smtClean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>狀態簡單</a:t>
            </a:r>
            <a:r>
              <a:rPr lang="zh-TW" altLang="en-US" sz="4400" dirty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>描述</a:t>
            </a:r>
            <a:r>
              <a:rPr lang="zh-TW" altLang="en-US" sz="4400" dirty="0" smtClean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>又</a:t>
            </a:r>
            <a:r>
              <a:rPr lang="zh-TW" altLang="en-US" sz="4400" dirty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>是如何</a:t>
            </a:r>
            <a:r>
              <a:rPr lang="zh-TW" altLang="en-US" sz="4400" dirty="0" smtClean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>？</a:t>
            </a:r>
            <a:endParaRPr lang="zh-TW" altLang="en-US" sz="4800" dirty="0">
              <a:latin typeface="Adobe 楷体 Std R" panose="02020400000000000000" pitchFamily="18" charset="-128"/>
              <a:ea typeface="Adobe 楷体 Std R" panose="02020400000000000000" pitchFamily="18" charset="-128"/>
            </a:endParaRPr>
          </a:p>
        </p:txBody>
      </p:sp>
      <p:sp>
        <p:nvSpPr>
          <p:cNvPr id="5" name="標題 1"/>
          <p:cNvSpPr>
            <a:spLocks noGrp="1"/>
          </p:cNvSpPr>
          <p:nvPr>
            <p:ph type="ctrTitle"/>
          </p:nvPr>
        </p:nvSpPr>
        <p:spPr>
          <a:xfrm>
            <a:off x="825443" y="1936377"/>
            <a:ext cx="10962456" cy="2312894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C00000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</a:rPr>
              <a:t>歡喜</a:t>
            </a:r>
            <a:r>
              <a:rPr lang="en-US" altLang="zh-TW" b="1" dirty="0" smtClean="0">
                <a:solidFill>
                  <a:srgbClr val="C00000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</a:rPr>
              <a:t/>
            </a:r>
            <a:br>
              <a:rPr lang="en-US" altLang="zh-TW" b="1" dirty="0" smtClean="0">
                <a:solidFill>
                  <a:srgbClr val="C00000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</a:rPr>
            </a:br>
            <a:r>
              <a:rPr lang="zh-TW" altLang="en-US" b="1" dirty="0">
                <a:solidFill>
                  <a:srgbClr val="C00000"/>
                </a:solidFill>
                <a:latin typeface="Adobe 宋体 Std L" panose="02020300000000000000" pitchFamily="18" charset="-128"/>
                <a:ea typeface="Adobe 宋体 Std L" panose="02020300000000000000" pitchFamily="18" charset="-128"/>
              </a:rPr>
              <a:t>自在</a:t>
            </a:r>
          </a:p>
        </p:txBody>
      </p:sp>
    </p:spTree>
    <p:extLst>
      <p:ext uri="{BB962C8B-B14F-4D97-AF65-F5344CB8AC3E}">
        <p14:creationId xmlns:p14="http://schemas.microsoft.com/office/powerpoint/2010/main" val="1212933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15154" y="1075766"/>
            <a:ext cx="11976846" cy="4370294"/>
          </a:xfrm>
        </p:spPr>
        <p:txBody>
          <a:bodyPr/>
          <a:lstStyle/>
          <a:p>
            <a:r>
              <a:rPr lang="zh-TW" altLang="en-US" sz="8800" dirty="0">
                <a:solidFill>
                  <a:srgbClr val="FF000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善</a:t>
            </a:r>
            <a:r>
              <a:rPr lang="zh-TW" altLang="en-US" sz="8800" dirty="0" smtClean="0">
                <a:solidFill>
                  <a:srgbClr val="FF000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解</a:t>
            </a:r>
            <a:r>
              <a:rPr lang="en-US" altLang="zh-TW" sz="8800" dirty="0" smtClean="0">
                <a:solidFill>
                  <a:srgbClr val="FF000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/>
            </a:r>
            <a:br>
              <a:rPr lang="en-US" altLang="zh-TW" sz="8800" dirty="0" smtClean="0">
                <a:solidFill>
                  <a:srgbClr val="FF000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</a:br>
            <a:r>
              <a:rPr lang="en-US" altLang="zh-TW" sz="8800" dirty="0" smtClean="0">
                <a:solidFill>
                  <a:srgbClr val="FF000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&amp;</a:t>
            </a:r>
            <a:br>
              <a:rPr lang="en-US" altLang="zh-TW" sz="8800" dirty="0" smtClean="0">
                <a:solidFill>
                  <a:srgbClr val="FF000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</a:br>
            <a:r>
              <a:rPr lang="zh-TW" altLang="en-US" sz="8800" dirty="0" smtClean="0">
                <a:solidFill>
                  <a:srgbClr val="FF000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包容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84637" y="5795683"/>
            <a:ext cx="11437879" cy="1062317"/>
          </a:xfrm>
        </p:spPr>
        <p:txBody>
          <a:bodyPr>
            <a:noAutofit/>
          </a:bodyPr>
          <a:lstStyle/>
          <a:p>
            <a:r>
              <a:rPr lang="zh-TW" altLang="en-US" sz="4800" dirty="0" smtClean="0">
                <a:solidFill>
                  <a:srgbClr val="002060"/>
                </a:solidFill>
              </a:rPr>
              <a:t>放下個人見</a:t>
            </a:r>
            <a:r>
              <a:rPr lang="zh-TW" altLang="en-US" sz="4800" dirty="0">
                <a:solidFill>
                  <a:srgbClr val="002060"/>
                </a:solidFill>
              </a:rPr>
              <a:t>思</a:t>
            </a:r>
            <a:r>
              <a:rPr lang="zh-TW" altLang="en-US" sz="4800" dirty="0" smtClean="0">
                <a:solidFill>
                  <a:srgbClr val="002060"/>
                </a:solidFill>
              </a:rPr>
              <a:t>惑</a:t>
            </a:r>
            <a:r>
              <a:rPr lang="zh-TW" altLang="en-US" sz="4800" dirty="0" smtClean="0"/>
              <a:t>     </a:t>
            </a:r>
            <a:r>
              <a:rPr lang="zh-TW" altLang="en-US" sz="4800" dirty="0" smtClean="0">
                <a:solidFill>
                  <a:srgbClr val="002060"/>
                </a:solidFill>
              </a:rPr>
              <a:t>多</a:t>
            </a:r>
            <a:r>
              <a:rPr lang="zh-TW" altLang="en-US" sz="4800" dirty="0">
                <a:solidFill>
                  <a:srgbClr val="002060"/>
                </a:solidFill>
              </a:rPr>
              <a:t>點耐心與溝通</a:t>
            </a:r>
          </a:p>
        </p:txBody>
      </p:sp>
      <p:sp>
        <p:nvSpPr>
          <p:cNvPr id="4" name="矩形 3"/>
          <p:cNvSpPr/>
          <p:nvPr/>
        </p:nvSpPr>
        <p:spPr>
          <a:xfrm>
            <a:off x="484637" y="69957"/>
            <a:ext cx="1071799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800" dirty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>6. </a:t>
            </a:r>
            <a:r>
              <a:rPr lang="zh-TW" altLang="en-US" sz="4800" dirty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>心得總結，你的學習與體悟是什麼？</a:t>
            </a:r>
          </a:p>
        </p:txBody>
      </p:sp>
    </p:spTree>
    <p:extLst>
      <p:ext uri="{BB962C8B-B14F-4D97-AF65-F5344CB8AC3E}">
        <p14:creationId xmlns:p14="http://schemas.microsoft.com/office/powerpoint/2010/main" val="2727251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56426" y="1176366"/>
            <a:ext cx="10318418" cy="3691470"/>
          </a:xfrm>
        </p:spPr>
        <p:txBody>
          <a:bodyPr/>
          <a:lstStyle/>
          <a:p>
            <a:r>
              <a:rPr lang="zh-TW" altLang="zh-TW" dirty="0" smtClean="0">
                <a:solidFill>
                  <a:srgbClr val="FF000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想</a:t>
            </a:r>
            <a:r>
              <a:rPr lang="en-US" altLang="zh-TW" dirty="0" smtClean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/>
            </a:r>
            <a:br>
              <a:rPr lang="en-US" altLang="zh-TW" dirty="0" smtClean="0">
                <a:latin typeface="Adobe 楷体 Std R" panose="02020400000000000000" pitchFamily="18" charset="-128"/>
                <a:ea typeface="Adobe 楷体 Std R" panose="02020400000000000000" pitchFamily="18" charset="-128"/>
              </a:rPr>
            </a:br>
            <a:r>
              <a:rPr lang="zh-TW" altLang="zh-TW" dirty="0" smtClean="0">
                <a:solidFill>
                  <a:srgbClr val="FF000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改</a:t>
            </a:r>
            <a:r>
              <a:rPr lang="zh-TW" altLang="zh-TW" dirty="0">
                <a:solidFill>
                  <a:srgbClr val="FF000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往修</a:t>
            </a:r>
            <a:r>
              <a:rPr lang="zh-TW" altLang="zh-TW" dirty="0" smtClean="0">
                <a:solidFill>
                  <a:srgbClr val="FF000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來</a:t>
            </a:r>
            <a:endParaRPr lang="zh-TW" altLang="en-US" dirty="0">
              <a:solidFill>
                <a:srgbClr val="FF0000"/>
              </a:solidFill>
              <a:latin typeface="Adobe 楷体 Std R" panose="02020400000000000000" pitchFamily="18" charset="-128"/>
              <a:ea typeface="Adobe 楷体 Std R" panose="02020400000000000000" pitchFamily="18" charset="-128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39272" y="4867836"/>
            <a:ext cx="11752727" cy="1990164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zh-TW" altLang="zh-TW" sz="7100" dirty="0">
                <a:solidFill>
                  <a:srgbClr val="002060"/>
                </a:solidFill>
              </a:rPr>
              <a:t>人到了這個年紀就不想計較</a:t>
            </a:r>
            <a:r>
              <a:rPr lang="zh-TW" altLang="zh-TW" sz="7100" dirty="0" smtClean="0">
                <a:solidFill>
                  <a:srgbClr val="002060"/>
                </a:solidFill>
              </a:rPr>
              <a:t>了</a:t>
            </a:r>
            <a:endParaRPr lang="en-US" altLang="zh-TW" sz="7100" dirty="0" smtClean="0">
              <a:solidFill>
                <a:srgbClr val="002060"/>
              </a:solidFill>
            </a:endParaRPr>
          </a:p>
          <a:p>
            <a:pPr algn="l"/>
            <a:r>
              <a:rPr lang="zh-TW" altLang="zh-TW" sz="7100" dirty="0">
                <a:solidFill>
                  <a:srgbClr val="002060"/>
                </a:solidFill>
              </a:rPr>
              <a:t>現在</a:t>
            </a:r>
            <a:r>
              <a:rPr lang="zh-TW" altLang="zh-TW" sz="7100" dirty="0" smtClean="0">
                <a:solidFill>
                  <a:srgbClr val="002060"/>
                </a:solidFill>
              </a:rPr>
              <a:t>我</a:t>
            </a:r>
            <a:r>
              <a:rPr lang="zh-TW" altLang="en-US" sz="7100" dirty="0" smtClean="0">
                <a:solidFill>
                  <a:srgbClr val="002060"/>
                </a:solidFill>
              </a:rPr>
              <a:t>需要</a:t>
            </a:r>
            <a:r>
              <a:rPr lang="zh-TW" altLang="zh-TW" sz="7100" dirty="0" smtClean="0">
                <a:solidFill>
                  <a:srgbClr val="002060"/>
                </a:solidFill>
              </a:rPr>
              <a:t>把握</a:t>
            </a:r>
            <a:r>
              <a:rPr lang="zh-TW" altLang="zh-TW" sz="7100" dirty="0">
                <a:solidFill>
                  <a:srgbClr val="002060"/>
                </a:solidFill>
              </a:rPr>
              <a:t>每個分秒去感受</a:t>
            </a:r>
            <a:r>
              <a:rPr lang="en-US" altLang="zh-TW" sz="7100" dirty="0">
                <a:solidFill>
                  <a:srgbClr val="002060"/>
                </a:solidFill>
              </a:rPr>
              <a:t>~ </a:t>
            </a:r>
            <a:r>
              <a:rPr lang="en-US" altLang="zh-TW" sz="7100" dirty="0" smtClean="0">
                <a:solidFill>
                  <a:srgbClr val="002060"/>
                </a:solidFill>
              </a:rPr>
              <a:t>:</a:t>
            </a:r>
          </a:p>
          <a:p>
            <a:pPr algn="l"/>
            <a:r>
              <a:rPr lang="zh-TW" altLang="zh-TW" sz="7100" dirty="0" smtClean="0">
                <a:solidFill>
                  <a:srgbClr val="002060"/>
                </a:solidFill>
              </a:rPr>
              <a:t>寧靜</a:t>
            </a:r>
            <a:r>
              <a:rPr lang="zh-TW" altLang="zh-TW" sz="7100" dirty="0">
                <a:solidFill>
                  <a:srgbClr val="002060"/>
                </a:solidFill>
              </a:rPr>
              <a:t>最美、安定最樂 這樣的機會</a:t>
            </a:r>
            <a:r>
              <a:rPr lang="zh-TW" altLang="zh-TW" dirty="0"/>
              <a:t>，</a:t>
            </a:r>
          </a:p>
          <a:p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578767" y="231322"/>
            <a:ext cx="1071799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4800" dirty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>6. </a:t>
            </a:r>
            <a:r>
              <a:rPr lang="zh-TW" altLang="en-US" sz="4800" dirty="0">
                <a:latin typeface="Adobe 楷体 Std R" panose="02020400000000000000" pitchFamily="18" charset="-128"/>
                <a:ea typeface="Adobe 楷体 Std R" panose="02020400000000000000" pitchFamily="18" charset="-128"/>
              </a:rPr>
              <a:t>心得總結，你的學習與體悟是什麼？</a:t>
            </a:r>
          </a:p>
        </p:txBody>
      </p:sp>
    </p:spTree>
    <p:extLst>
      <p:ext uri="{BB962C8B-B14F-4D97-AF65-F5344CB8AC3E}">
        <p14:creationId xmlns:p14="http://schemas.microsoft.com/office/powerpoint/2010/main" val="731832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601680" y="1734671"/>
            <a:ext cx="7272101" cy="3005670"/>
          </a:xfrm>
        </p:spPr>
        <p:txBody>
          <a:bodyPr/>
          <a:lstStyle/>
          <a:p>
            <a:r>
              <a:rPr lang="zh-TW" altLang="en-US" dirty="0" smtClean="0">
                <a:solidFill>
                  <a:srgbClr val="C0000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感恩</a:t>
            </a:r>
            <a:r>
              <a:rPr lang="en-US" altLang="zh-TW" dirty="0" smtClean="0">
                <a:solidFill>
                  <a:srgbClr val="C0000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/>
            </a:r>
            <a:br>
              <a:rPr lang="en-US" altLang="zh-TW" dirty="0" smtClean="0">
                <a:solidFill>
                  <a:srgbClr val="C0000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</a:br>
            <a:r>
              <a:rPr lang="en-US" altLang="zh-TW" dirty="0" smtClean="0">
                <a:solidFill>
                  <a:srgbClr val="C00000"/>
                </a:solidFill>
                <a:latin typeface="Adobe 楷体 Std R" panose="02020400000000000000" pitchFamily="18" charset="-128"/>
                <a:ea typeface="Adobe 楷体 Std R" panose="02020400000000000000" pitchFamily="18" charset="-128"/>
              </a:rPr>
              <a:t>…</a:t>
            </a:r>
            <a:endParaRPr lang="zh-TW" altLang="en-US" dirty="0">
              <a:solidFill>
                <a:srgbClr val="C00000"/>
              </a:solidFill>
              <a:latin typeface="Adobe 楷体 Std R" panose="02020400000000000000" pitchFamily="18" charset="-128"/>
              <a:ea typeface="Adobe 楷体 Std R" panose="020204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40751276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徽章</Template>
  <TotalTime>90</TotalTime>
  <Words>160</Words>
  <Application>Microsoft Office PowerPoint</Application>
  <PresentationFormat>寬螢幕</PresentationFormat>
  <Paragraphs>26</Paragraphs>
  <Slides>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7" baseType="lpstr">
      <vt:lpstr>Adobe 宋体 Std L</vt:lpstr>
      <vt:lpstr>Adobe 楷体 Std R</vt:lpstr>
      <vt:lpstr>微軟正黑體</vt:lpstr>
      <vt:lpstr>新細明體</vt:lpstr>
      <vt:lpstr>Arial</vt:lpstr>
      <vt:lpstr>Gill Sans MT</vt:lpstr>
      <vt:lpstr>Impact</vt:lpstr>
      <vt:lpstr>Badge</vt:lpstr>
      <vt:lpstr>真心 大冒險 的分享</vt:lpstr>
      <vt:lpstr>不被尊重 的 婚姻</vt:lpstr>
      <vt:lpstr>20…年 困擾:大家族複雜的合作與比拚關係  煩惱:急性子&amp;慢郎中  痛苦:傲慢&amp;偏見</vt:lpstr>
      <vt:lpstr>PowerPoint 簡報</vt:lpstr>
      <vt:lpstr>生命無常  婆婆/小叔 爸媽/妹婿</vt:lpstr>
      <vt:lpstr>歡喜 自在</vt:lpstr>
      <vt:lpstr>善解 &amp; 包容</vt:lpstr>
      <vt:lpstr>想 改往修來</vt:lpstr>
      <vt:lpstr>感恩 …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AMY</dc:creator>
  <cp:lastModifiedBy>AMY</cp:lastModifiedBy>
  <cp:revision>13</cp:revision>
  <dcterms:created xsi:type="dcterms:W3CDTF">2025-05-13T03:03:51Z</dcterms:created>
  <dcterms:modified xsi:type="dcterms:W3CDTF">2025-05-18T04:46:29Z</dcterms:modified>
</cp:coreProperties>
</file>