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9" r:id="rId3"/>
    <p:sldId id="257" r:id="rId4"/>
    <p:sldId id="260" r:id="rId5"/>
    <p:sldId id="261" r:id="rId6"/>
    <p:sldId id="262" r:id="rId7"/>
    <p:sldId id="263" r:id="rId8"/>
    <p:sldId id="264" r:id="rId9"/>
    <p:sldId id="265" r:id="rId10"/>
    <p:sldId id="266" r:id="rId11"/>
    <p:sldId id="267" r:id="rId12"/>
  </p:sldIdLst>
  <p:sldSz cx="12192000" cy="6858000"/>
  <p:notesSz cx="6858000" cy="9144000"/>
  <p:embeddedFontLst>
    <p:embeddedFont>
      <p:font typeface="王漢宗顏楷體繁" panose="02000500000000000000" pitchFamily="2" charset="-120"/>
      <p:regular r:id="rId13"/>
    </p:embeddedFont>
    <p:embeddedFont>
      <p:font typeface="華康細圓體" panose="020F0309000000000000" pitchFamily="49" charset="-120"/>
      <p:regular r:id="rId14"/>
    </p:embeddedFont>
    <p:embeddedFont>
      <p:font typeface="標楷體" panose="03000509000000000000" pitchFamily="65" charset="-120"/>
      <p:regular r:id="rId15"/>
    </p:embeddedFont>
    <p:embeddedFont>
      <p:font typeface="Calibri Light" panose="020F0302020204030204" pitchFamily="34" charset="0"/>
      <p:regular r:id="rId16"/>
      <p:italic r:id="rId17"/>
    </p:embeddedFont>
    <p:embeddedFont>
      <p:font typeface="Calibri" panose="020F0502020204030204" pitchFamily="34" charset="0"/>
      <p:regular r:id="rId18"/>
      <p:bold r:id="rId19"/>
      <p:italic r:id="rId20"/>
      <p:boldItalic r:id="rId21"/>
    </p:embeddedFont>
  </p:embeddedFont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3841599A-AF0F-421C-AE35-058DD178CF18}" type="datetimeFigureOut">
              <a:rPr lang="zh-TW" altLang="en-US" smtClean="0"/>
              <a:t>2025/5/16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3412095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841599A-AF0F-421C-AE35-058DD178CF18}" type="datetimeFigureOut">
              <a:rPr lang="zh-TW" altLang="en-US" smtClean="0"/>
              <a:t>2025/5/16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3013884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841599A-AF0F-421C-AE35-058DD178CF18}" type="datetimeFigureOut">
              <a:rPr lang="zh-TW" altLang="en-US" smtClean="0"/>
              <a:t>2025/5/16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3911167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841599A-AF0F-421C-AE35-058DD178CF18}" type="datetimeFigureOut">
              <a:rPr lang="zh-TW" altLang="en-US" smtClean="0"/>
              <a:t>2025/5/16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3172739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3841599A-AF0F-421C-AE35-058DD178CF18}" type="datetimeFigureOut">
              <a:rPr lang="zh-TW" altLang="en-US" smtClean="0"/>
              <a:t>2025/5/16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100947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3841599A-AF0F-421C-AE35-058DD178CF18}" type="datetimeFigureOut">
              <a:rPr lang="zh-TW" altLang="en-US" smtClean="0"/>
              <a:t>2025/5/16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1806506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3841599A-AF0F-421C-AE35-058DD178CF18}" type="datetimeFigureOut">
              <a:rPr lang="zh-TW" altLang="en-US" smtClean="0"/>
              <a:t>2025/5/16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93787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3841599A-AF0F-421C-AE35-058DD178CF18}" type="datetimeFigureOut">
              <a:rPr lang="zh-TW" altLang="en-US" smtClean="0"/>
              <a:t>2025/5/16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592298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841599A-AF0F-421C-AE35-058DD178CF18}" type="datetimeFigureOut">
              <a:rPr lang="zh-TW" altLang="en-US" smtClean="0"/>
              <a:t>2025/5/16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3029928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3841599A-AF0F-421C-AE35-058DD178CF18}" type="datetimeFigureOut">
              <a:rPr lang="zh-TW" altLang="en-US" smtClean="0"/>
              <a:t>2025/5/16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3927795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3841599A-AF0F-421C-AE35-058DD178CF18}" type="datetimeFigureOut">
              <a:rPr lang="zh-TW" altLang="en-US" smtClean="0"/>
              <a:t>2025/5/16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622182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41599A-AF0F-421C-AE35-058DD178CF18}" type="datetimeFigureOut">
              <a:rPr lang="zh-TW" altLang="en-US" smtClean="0"/>
              <a:t>2025/5/16</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32B1F9-7723-4F0B-A565-E6806D72B249}" type="slidenum">
              <a:rPr lang="zh-TW" altLang="en-US" smtClean="0"/>
              <a:t>‹#›</a:t>
            </a:fld>
            <a:endParaRPr lang="zh-TW" altLang="en-US"/>
          </a:p>
        </p:txBody>
      </p:sp>
    </p:spTree>
    <p:extLst>
      <p:ext uri="{BB962C8B-B14F-4D97-AF65-F5344CB8AC3E}">
        <p14:creationId xmlns:p14="http://schemas.microsoft.com/office/powerpoint/2010/main" val="2845470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latin typeface="王漢宗顏楷體繁" panose="02000500000000000000" pitchFamily="2" charset="-120"/>
                <a:ea typeface="王漢宗顏楷體繁" panose="02000500000000000000" pitchFamily="2" charset="-120"/>
              </a:rPr>
              <a:t>一個解脫得自在的故事</a:t>
            </a:r>
            <a:endParaRPr lang="zh-TW" altLang="en-US" dirty="0">
              <a:latin typeface="王漢宗顏楷體繁" panose="02000500000000000000" pitchFamily="2" charset="-120"/>
              <a:ea typeface="王漢宗顏楷體繁" panose="02000500000000000000" pitchFamily="2" charset="-120"/>
            </a:endParaRPr>
          </a:p>
        </p:txBody>
      </p:sp>
      <p:sp>
        <p:nvSpPr>
          <p:cNvPr id="3" name="副標題 2"/>
          <p:cNvSpPr>
            <a:spLocks noGrp="1"/>
          </p:cNvSpPr>
          <p:nvPr>
            <p:ph type="subTitle" idx="1"/>
          </p:nvPr>
        </p:nvSpPr>
        <p:spPr>
          <a:xfrm>
            <a:off x="1262743" y="4751569"/>
            <a:ext cx="9144000" cy="1655762"/>
          </a:xfrm>
        </p:spPr>
        <p:txBody>
          <a:bodyPr/>
          <a:lstStyle/>
          <a:p>
            <a:r>
              <a:rPr lang="zh-TW" altLang="en-US" dirty="0" smtClean="0">
                <a:latin typeface="王漢宗顏楷體繁" panose="02000500000000000000" pitchFamily="2" charset="-120"/>
                <a:ea typeface="王漢宗顏楷體繁" panose="02000500000000000000" pitchFamily="2" charset="-120"/>
              </a:rPr>
              <a:t>黃麗鳳</a:t>
            </a:r>
            <a:endParaRPr lang="en-US" altLang="zh-TW" dirty="0" smtClean="0">
              <a:latin typeface="王漢宗顏楷體繁" panose="02000500000000000000" pitchFamily="2" charset="-120"/>
              <a:ea typeface="王漢宗顏楷體繁" panose="02000500000000000000" pitchFamily="2" charset="-120"/>
            </a:endParaRPr>
          </a:p>
          <a:p>
            <a:r>
              <a:rPr lang="en-US" altLang="zh-TW" dirty="0" smtClean="0">
                <a:latin typeface="王漢宗顏楷體繁" panose="02000500000000000000" pitchFamily="2" charset="-120"/>
                <a:ea typeface="王漢宗顏楷體繁" panose="02000500000000000000" pitchFamily="2" charset="-120"/>
              </a:rPr>
              <a:t>20250522</a:t>
            </a:r>
          </a:p>
          <a:p>
            <a:endParaRPr lang="en-US" altLang="zh-TW" dirty="0"/>
          </a:p>
        </p:txBody>
      </p:sp>
    </p:spTree>
    <p:extLst>
      <p:ext uri="{BB962C8B-B14F-4D97-AF65-F5344CB8AC3E}">
        <p14:creationId xmlns:p14="http://schemas.microsoft.com/office/powerpoint/2010/main" val="39180417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195483" y="600977"/>
            <a:ext cx="3326801" cy="1058727"/>
          </a:xfrm>
        </p:spPr>
        <p:txBody>
          <a:bodyPr>
            <a:normAutofit/>
          </a:bodyPr>
          <a:lstStyle/>
          <a:p>
            <a:r>
              <a:rPr lang="zh-TW" altLang="en-US" u="sng" dirty="0" smtClean="0">
                <a:latin typeface="王漢宗顏楷體繁" panose="02000500000000000000" pitchFamily="2" charset="-120"/>
                <a:ea typeface="王漢宗顏楷體繁" panose="02000500000000000000" pitchFamily="2" charset="-120"/>
              </a:rPr>
              <a:t>學習與體悟</a:t>
            </a:r>
            <a:endParaRPr lang="zh-TW" altLang="en-US" u="sng" dirty="0">
              <a:latin typeface="王漢宗顏楷體繁" panose="02000500000000000000" pitchFamily="2" charset="-120"/>
              <a:ea typeface="王漢宗顏楷體繁" panose="02000500000000000000" pitchFamily="2" charset="-120"/>
            </a:endParaRPr>
          </a:p>
        </p:txBody>
      </p:sp>
      <p:sp>
        <p:nvSpPr>
          <p:cNvPr id="3" name="內容版面配置區 2"/>
          <p:cNvSpPr>
            <a:spLocks noGrp="1"/>
          </p:cNvSpPr>
          <p:nvPr>
            <p:ph idx="1"/>
          </p:nvPr>
        </p:nvSpPr>
        <p:spPr>
          <a:xfrm>
            <a:off x="640464" y="1659704"/>
            <a:ext cx="11181806" cy="1475336"/>
          </a:xfrm>
        </p:spPr>
        <p:txBody>
          <a:bodyPr>
            <a:normAutofit/>
          </a:bodyPr>
          <a:lstStyle/>
          <a:p>
            <a:endParaRPr lang="zh-TW" altLang="en-US" sz="1000" dirty="0" smtClean="0">
              <a:latin typeface="標楷體" panose="03000509000000000000" pitchFamily="65" charset="-120"/>
              <a:ea typeface="標楷體" panose="03000509000000000000" pitchFamily="65" charset="-120"/>
            </a:endParaRPr>
          </a:p>
          <a:p>
            <a:r>
              <a:rPr lang="zh-TW" altLang="en-US" sz="3000" dirty="0" smtClean="0">
                <a:latin typeface="標楷體" panose="03000509000000000000" pitchFamily="65" charset="-120"/>
                <a:ea typeface="標楷體" panose="03000509000000000000" pitchFamily="65" charset="-120"/>
              </a:rPr>
              <a:t>因為這個目標，我在最短的時間見習培訓成為委員，這一路走來我甘願做、歡喜受，事實印證「做慈濟，有愛無礙」。</a:t>
            </a:r>
            <a:endParaRPr lang="en-US" altLang="zh-TW" sz="3000" dirty="0" smtClean="0">
              <a:latin typeface="標楷體" panose="03000509000000000000" pitchFamily="65" charset="-120"/>
              <a:ea typeface="標楷體" panose="03000509000000000000" pitchFamily="65" charset="-120"/>
            </a:endParaRPr>
          </a:p>
          <a:p>
            <a:endParaRPr lang="en-US" altLang="zh-TW" sz="800" dirty="0">
              <a:latin typeface="標楷體" panose="03000509000000000000" pitchFamily="65" charset="-120"/>
              <a:ea typeface="標楷體" panose="03000509000000000000" pitchFamily="65" charset="-120"/>
            </a:endParaRPr>
          </a:p>
        </p:txBody>
      </p:sp>
      <p:pic>
        <p:nvPicPr>
          <p:cNvPr id="9" name="圖片 8"/>
          <p:cNvPicPr>
            <a:picLocks noChangeAspect="1"/>
          </p:cNvPicPr>
          <p:nvPr/>
        </p:nvPicPr>
        <p:blipFill>
          <a:blip r:embed="rId2"/>
          <a:stretch>
            <a:fillRect/>
          </a:stretch>
        </p:blipFill>
        <p:spPr>
          <a:xfrm>
            <a:off x="3945174" y="3004412"/>
            <a:ext cx="4023360" cy="4023360"/>
          </a:xfrm>
          <a:prstGeom prst="rect">
            <a:avLst/>
          </a:prstGeom>
        </p:spPr>
      </p:pic>
    </p:spTree>
    <p:extLst>
      <p:ext uri="{BB962C8B-B14F-4D97-AF65-F5344CB8AC3E}">
        <p14:creationId xmlns:p14="http://schemas.microsoft.com/office/powerpoint/2010/main" val="6099240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195483" y="600977"/>
            <a:ext cx="3326801" cy="1058727"/>
          </a:xfrm>
        </p:spPr>
        <p:txBody>
          <a:bodyPr>
            <a:normAutofit/>
          </a:bodyPr>
          <a:lstStyle/>
          <a:p>
            <a:r>
              <a:rPr lang="zh-TW" altLang="en-US" u="sng" dirty="0" smtClean="0">
                <a:latin typeface="王漢宗顏楷體繁" panose="02000500000000000000" pitchFamily="2" charset="-120"/>
                <a:ea typeface="王漢宗顏楷體繁" panose="02000500000000000000" pitchFamily="2" charset="-120"/>
              </a:rPr>
              <a:t>學習與體悟</a:t>
            </a:r>
            <a:endParaRPr lang="zh-TW" altLang="en-US" u="sng" dirty="0">
              <a:latin typeface="王漢宗顏楷體繁" panose="02000500000000000000" pitchFamily="2" charset="-120"/>
              <a:ea typeface="王漢宗顏楷體繁" panose="02000500000000000000" pitchFamily="2" charset="-120"/>
            </a:endParaRPr>
          </a:p>
        </p:txBody>
      </p:sp>
      <p:sp>
        <p:nvSpPr>
          <p:cNvPr id="3" name="內容版面配置區 2"/>
          <p:cNvSpPr>
            <a:spLocks noGrp="1"/>
          </p:cNvSpPr>
          <p:nvPr>
            <p:ph idx="1"/>
          </p:nvPr>
        </p:nvSpPr>
        <p:spPr>
          <a:xfrm>
            <a:off x="640464" y="1659704"/>
            <a:ext cx="11181806" cy="1475336"/>
          </a:xfrm>
        </p:spPr>
        <p:txBody>
          <a:bodyPr>
            <a:normAutofit/>
          </a:bodyPr>
          <a:lstStyle/>
          <a:p>
            <a:endParaRPr lang="zh-TW" altLang="en-US" sz="1000" dirty="0" smtClean="0">
              <a:latin typeface="標楷體" panose="03000509000000000000" pitchFamily="65" charset="-120"/>
              <a:ea typeface="標楷體" panose="03000509000000000000" pitchFamily="65" charset="-120"/>
            </a:endParaRPr>
          </a:p>
          <a:p>
            <a:endParaRPr lang="en-US" altLang="zh-TW" sz="800" dirty="0">
              <a:latin typeface="標楷體" panose="03000509000000000000" pitchFamily="65" charset="-120"/>
              <a:ea typeface="標楷體" panose="03000509000000000000" pitchFamily="65" charset="-120"/>
            </a:endParaRPr>
          </a:p>
        </p:txBody>
      </p:sp>
      <p:sp>
        <p:nvSpPr>
          <p:cNvPr id="5" name="矩形 4"/>
          <p:cNvSpPr/>
          <p:nvPr/>
        </p:nvSpPr>
        <p:spPr>
          <a:xfrm>
            <a:off x="4141310" y="2231274"/>
            <a:ext cx="6687799" cy="3354765"/>
          </a:xfrm>
          <a:prstGeom prst="rect">
            <a:avLst/>
          </a:prstGeom>
        </p:spPr>
        <p:txBody>
          <a:bodyPr wrap="square">
            <a:spAutoFit/>
          </a:bodyPr>
          <a:lstStyle/>
          <a:p>
            <a:r>
              <a:rPr lang="en-US" altLang="zh-TW" sz="3200" dirty="0" smtClean="0">
                <a:latin typeface="華康細圓體" panose="020F0309000000000000" pitchFamily="49" charset="-120"/>
                <a:ea typeface="華康細圓體" panose="020F0309000000000000" pitchFamily="49" charset="-120"/>
              </a:rPr>
              <a:t>·</a:t>
            </a:r>
            <a:r>
              <a:rPr lang="zh-TW" altLang="en-US" sz="3000" dirty="0" smtClean="0">
                <a:latin typeface="標楷體" panose="03000509000000000000" pitchFamily="65" charset="-120"/>
                <a:ea typeface="標楷體" panose="03000509000000000000" pitchFamily="65" charset="-120"/>
              </a:rPr>
              <a:t>愛是從行動中做出來，愛是從身體力行中付出才能看到，慈濟法門是入群眾，去付出那一份清淨的愛。</a:t>
            </a:r>
            <a:endParaRPr lang="en-US" altLang="zh-TW" sz="3000" dirty="0" smtClean="0">
              <a:latin typeface="標楷體" panose="03000509000000000000" pitchFamily="65" charset="-120"/>
              <a:ea typeface="標楷體" panose="03000509000000000000" pitchFamily="65" charset="-120"/>
            </a:endParaRPr>
          </a:p>
          <a:p>
            <a:endParaRPr lang="en-US" altLang="zh-TW" sz="3000" dirty="0" smtClean="0">
              <a:latin typeface="標楷體" panose="03000509000000000000" pitchFamily="65" charset="-120"/>
              <a:ea typeface="標楷體" panose="03000509000000000000" pitchFamily="65" charset="-120"/>
            </a:endParaRPr>
          </a:p>
          <a:p>
            <a:r>
              <a:rPr lang="en-US" altLang="zh-TW" sz="3000" dirty="0" smtClean="0">
                <a:latin typeface="華康細圓體" panose="020F0309000000000000" pitchFamily="49" charset="-120"/>
                <a:ea typeface="華康細圓體" panose="020F0309000000000000" pitchFamily="49" charset="-120"/>
              </a:rPr>
              <a:t>·</a:t>
            </a:r>
            <a:r>
              <a:rPr lang="zh-TW" altLang="en-US" sz="3000" dirty="0" smtClean="0">
                <a:latin typeface="標楷體" panose="03000509000000000000" pitchFamily="65" charset="-120"/>
                <a:ea typeface="標楷體" panose="03000509000000000000" pitchFamily="65" charset="-120"/>
              </a:rPr>
              <a:t>愛人還要懂得自愛，才能自利利他；如果愛得不夠，障礙就多，不經一事 不長一智，藉事練心便能有所成長。</a:t>
            </a:r>
            <a:endParaRPr lang="zh-TW" altLang="en-US" sz="3000" dirty="0">
              <a:latin typeface="標楷體" panose="03000509000000000000" pitchFamily="65" charset="-120"/>
              <a:ea typeface="標楷體" panose="03000509000000000000" pitchFamily="65" charset="-120"/>
            </a:endParaRPr>
          </a:p>
        </p:txBody>
      </p:sp>
      <p:pic>
        <p:nvPicPr>
          <p:cNvPr id="8" name="圖片 7"/>
          <p:cNvPicPr>
            <a:picLocks noChangeAspect="1"/>
          </p:cNvPicPr>
          <p:nvPr/>
        </p:nvPicPr>
        <p:blipFill>
          <a:blip r:embed="rId2"/>
          <a:stretch>
            <a:fillRect/>
          </a:stretch>
        </p:blipFill>
        <p:spPr>
          <a:xfrm>
            <a:off x="828115" y="3677824"/>
            <a:ext cx="2762250" cy="2762250"/>
          </a:xfrm>
          <a:prstGeom prst="rect">
            <a:avLst/>
          </a:prstGeom>
        </p:spPr>
      </p:pic>
    </p:spTree>
    <p:extLst>
      <p:ext uri="{BB962C8B-B14F-4D97-AF65-F5344CB8AC3E}">
        <p14:creationId xmlns:p14="http://schemas.microsoft.com/office/powerpoint/2010/main" val="36510044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491047" y="639444"/>
            <a:ext cx="3798027" cy="1058727"/>
          </a:xfrm>
        </p:spPr>
        <p:txBody>
          <a:bodyPr/>
          <a:lstStyle/>
          <a:p>
            <a:r>
              <a:rPr lang="zh-TW" altLang="en-US" u="sng" dirty="0" smtClean="0">
                <a:latin typeface="王漢宗顏楷體繁" panose="02000500000000000000" pitchFamily="2" charset="-120"/>
                <a:ea typeface="王漢宗顏楷體繁" panose="02000500000000000000" pitchFamily="2" charset="-120"/>
              </a:rPr>
              <a:t>事</a:t>
            </a:r>
            <a:r>
              <a:rPr lang="zh-TW" altLang="en-US" u="sng" dirty="0">
                <a:latin typeface="王漢宗顏楷體繁" panose="02000500000000000000" pitchFamily="2" charset="-120"/>
                <a:ea typeface="王漢宗顏楷體繁" panose="02000500000000000000" pitchFamily="2" charset="-120"/>
              </a:rPr>
              <a:t>件開始</a:t>
            </a:r>
            <a:r>
              <a:rPr lang="en-US" altLang="zh-TW" u="sng" dirty="0" smtClean="0">
                <a:latin typeface="王漢宗顏楷體繁" panose="02000500000000000000" pitchFamily="2" charset="-120"/>
                <a:ea typeface="王漢宗顏楷體繁" panose="02000500000000000000" pitchFamily="2" charset="-120"/>
              </a:rPr>
              <a:t>……</a:t>
            </a:r>
            <a:endParaRPr lang="zh-TW" altLang="en-US" u="sng" dirty="0">
              <a:latin typeface="王漢宗顏楷體繁" panose="02000500000000000000" pitchFamily="2" charset="-120"/>
              <a:ea typeface="王漢宗顏楷體繁" panose="02000500000000000000" pitchFamily="2" charset="-120"/>
            </a:endParaRPr>
          </a:p>
        </p:txBody>
      </p:sp>
      <p:sp>
        <p:nvSpPr>
          <p:cNvPr id="3" name="內容版面配置區 2"/>
          <p:cNvSpPr>
            <a:spLocks noGrp="1"/>
          </p:cNvSpPr>
          <p:nvPr>
            <p:ph idx="1"/>
          </p:nvPr>
        </p:nvSpPr>
        <p:spPr>
          <a:xfrm>
            <a:off x="5016137" y="1812562"/>
            <a:ext cx="6805749" cy="4351338"/>
          </a:xfrm>
        </p:spPr>
        <p:txBody>
          <a:bodyPr/>
          <a:lstStyle/>
          <a:p>
            <a:r>
              <a:rPr lang="en-US" altLang="zh-TW" dirty="0" smtClean="0">
                <a:latin typeface="標楷體" panose="03000509000000000000" pitchFamily="65" charset="-120"/>
                <a:ea typeface="標楷體" panose="03000509000000000000" pitchFamily="65" charset="-120"/>
              </a:rPr>
              <a:t>106</a:t>
            </a:r>
            <a:r>
              <a:rPr lang="zh-TW" altLang="en-US" dirty="0" smtClean="0">
                <a:latin typeface="標楷體" panose="03000509000000000000" pitchFamily="65" charset="-120"/>
                <a:ea typeface="標楷體" panose="03000509000000000000" pitchFamily="65" charset="-120"/>
              </a:rPr>
              <a:t>年終社區志工課圓緣那天，隊輔春師姊來問我要接著上見習課嗎</a:t>
            </a:r>
            <a:r>
              <a:rPr lang="en-US" altLang="zh-TW" dirty="0" smtClean="0">
                <a:latin typeface="標楷體" panose="03000509000000000000" pitchFamily="65" charset="-120"/>
                <a:ea typeface="標楷體" panose="03000509000000000000" pitchFamily="65" charset="-120"/>
              </a:rPr>
              <a:t>?</a:t>
            </a:r>
          </a:p>
          <a:p>
            <a:r>
              <a:rPr lang="zh-TW" altLang="en-US" dirty="0" smtClean="0">
                <a:latin typeface="標楷體" panose="03000509000000000000" pitchFamily="65" charset="-120"/>
                <a:ea typeface="標楷體" panose="03000509000000000000" pitchFamily="65" charset="-120"/>
              </a:rPr>
              <a:t>我回應說</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我才剛接觸慈濟有資格上嗎</a:t>
            </a:r>
            <a:r>
              <a:rPr lang="en-US" altLang="zh-TW" dirty="0" smtClean="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她說</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當然可以。</a:t>
            </a:r>
          </a:p>
          <a:p>
            <a:r>
              <a:rPr lang="zh-TW" altLang="en-US" dirty="0" smtClean="0">
                <a:latin typeface="標楷體" panose="03000509000000000000" pitchFamily="65" charset="-120"/>
                <a:ea typeface="標楷體" panose="03000509000000000000" pitchFamily="65" charset="-120"/>
              </a:rPr>
              <a:t>於是，立馬去買灰衣白褲。</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見習課圓緣那天，她又來問我要接著上培訓課嗎</a:t>
            </a:r>
            <a:r>
              <a:rPr lang="en-US" altLang="zh-TW" dirty="0" smtClean="0">
                <a:latin typeface="標楷體" panose="03000509000000000000" pitchFamily="65" charset="-120"/>
                <a:ea typeface="標楷體" panose="03000509000000000000" pitchFamily="65" charset="-120"/>
              </a:rPr>
              <a:t>?</a:t>
            </a:r>
          </a:p>
          <a:p>
            <a:r>
              <a:rPr lang="zh-TW" altLang="en-US" dirty="0" smtClean="0">
                <a:latin typeface="標楷體" panose="03000509000000000000" pitchFamily="65" charset="-120"/>
                <a:ea typeface="標楷體" panose="03000509000000000000" pitchFamily="65" charset="-120"/>
              </a:rPr>
              <a:t>我回應說</a:t>
            </a:r>
            <a:r>
              <a:rPr lang="en-US" altLang="zh-TW" dirty="0" smtClean="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我有資格上嗎</a:t>
            </a:r>
            <a:r>
              <a:rPr lang="en-US" altLang="zh-TW" dirty="0" smtClean="0">
                <a:latin typeface="標楷體" panose="03000509000000000000" pitchFamily="65" charset="-120"/>
                <a:ea typeface="標楷體" panose="03000509000000000000" pitchFamily="65" charset="-120"/>
              </a:rPr>
              <a:t>? </a:t>
            </a:r>
          </a:p>
          <a:p>
            <a:pPr marL="0" indent="0">
              <a:buNone/>
            </a:pPr>
            <a:r>
              <a:rPr lang="en-US" altLang="zh-TW" dirty="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她又說</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上人對每個弟子都是平等的。</a:t>
            </a:r>
          </a:p>
          <a:p>
            <a:endParaRPr lang="zh-TW" altLang="en-US"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a:stretch>
            <a:fillRect/>
          </a:stretch>
        </p:blipFill>
        <p:spPr>
          <a:xfrm>
            <a:off x="274321" y="2508069"/>
            <a:ext cx="4275772" cy="3841610"/>
          </a:xfrm>
          <a:prstGeom prst="rect">
            <a:avLst/>
          </a:prstGeom>
        </p:spPr>
      </p:pic>
    </p:spTree>
    <p:extLst>
      <p:ext uri="{BB962C8B-B14F-4D97-AF65-F5344CB8AC3E}">
        <p14:creationId xmlns:p14="http://schemas.microsoft.com/office/powerpoint/2010/main" val="39913609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43299" y="574130"/>
            <a:ext cx="3941719" cy="1058727"/>
          </a:xfrm>
        </p:spPr>
        <p:txBody>
          <a:bodyPr/>
          <a:lstStyle/>
          <a:p>
            <a:r>
              <a:rPr lang="zh-TW" altLang="en-US" u="sng" dirty="0" smtClean="0">
                <a:latin typeface="王漢宗顏楷體繁" panose="02000500000000000000" pitchFamily="2" charset="-120"/>
                <a:ea typeface="王漢宗顏楷體繁" panose="02000500000000000000" pitchFamily="2" charset="-120"/>
              </a:rPr>
              <a:t>困擾來了</a:t>
            </a:r>
            <a:r>
              <a:rPr lang="en-US" altLang="zh-TW" u="sng" dirty="0" smtClean="0">
                <a:latin typeface="王漢宗顏楷體繁" panose="02000500000000000000" pitchFamily="2" charset="-120"/>
                <a:ea typeface="王漢宗顏楷體繁" panose="02000500000000000000" pitchFamily="2" charset="-120"/>
              </a:rPr>
              <a:t>……</a:t>
            </a:r>
            <a:endParaRPr lang="zh-TW" altLang="en-US" u="sng" dirty="0">
              <a:latin typeface="王漢宗顏楷體繁" panose="02000500000000000000" pitchFamily="2" charset="-120"/>
              <a:ea typeface="王漢宗顏楷體繁" panose="02000500000000000000" pitchFamily="2" charset="-120"/>
            </a:endParaRPr>
          </a:p>
        </p:txBody>
      </p:sp>
      <p:sp>
        <p:nvSpPr>
          <p:cNvPr id="3" name="內容版面配置區 2"/>
          <p:cNvSpPr>
            <a:spLocks noGrp="1"/>
          </p:cNvSpPr>
          <p:nvPr>
            <p:ph idx="1"/>
          </p:nvPr>
        </p:nvSpPr>
        <p:spPr>
          <a:xfrm>
            <a:off x="849087" y="1825625"/>
            <a:ext cx="10881360" cy="4351338"/>
          </a:xfrm>
        </p:spPr>
        <p:txBody>
          <a:bodyPr>
            <a:normAutofit/>
          </a:bodyPr>
          <a:lstStyle/>
          <a:p>
            <a:r>
              <a:rPr lang="zh-TW" altLang="en-US" dirty="0" smtClean="0">
                <a:latin typeface="標楷體" panose="03000509000000000000" pitchFamily="65" charset="-120"/>
                <a:ea typeface="標楷體" panose="03000509000000000000" pitchFamily="65" charset="-120"/>
              </a:rPr>
              <a:t>填了培訓課報名表。</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隔天我接到原先跟我收善款的燕師姊電話，說如果我要培訓就請 春師姊幫我寫推薦函。</a:t>
            </a:r>
          </a:p>
          <a:p>
            <a:r>
              <a:rPr lang="zh-TW" altLang="en-US" dirty="0" smtClean="0">
                <a:latin typeface="標楷體" panose="03000509000000000000" pitchFamily="65" charset="-120"/>
                <a:ea typeface="標楷體" panose="03000509000000000000" pitchFamily="65" charset="-120"/>
              </a:rPr>
              <a:t>當下，我感覺很茫然地問燕師姊為什麼</a:t>
            </a:r>
            <a:r>
              <a:rPr lang="en-US" altLang="zh-TW" dirty="0" smtClean="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她回應</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因為妳對慈濟還什麼都不知道，她就要妳培訓，她就當妳的推薦人，不要來找我。</a:t>
            </a:r>
          </a:p>
          <a:p>
            <a:r>
              <a:rPr lang="zh-TW" altLang="en-US" dirty="0" smtClean="0">
                <a:latin typeface="標楷體" panose="03000509000000000000" pitchFamily="65" charset="-120"/>
                <a:ea typeface="標楷體" panose="03000509000000000000" pitchFamily="65" charset="-120"/>
              </a:rPr>
              <a:t>我相信當時的春師姊一定很為難。</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她只問我</a:t>
            </a:r>
            <a:r>
              <a:rPr lang="en-US" altLang="zh-TW" dirty="0" smtClean="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妳想參加培訓嗎</a:t>
            </a:r>
            <a:r>
              <a:rPr lang="en-US" altLang="zh-TW" dirty="0" smtClean="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我回應說</a:t>
            </a:r>
            <a:r>
              <a:rPr lang="en-US" altLang="zh-TW" dirty="0" smtClean="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我想多認識慈濟。</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她又問我</a:t>
            </a:r>
            <a:r>
              <a:rPr lang="en-US" altLang="zh-TW" dirty="0" smtClean="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如果這次沒參加培訓會怎樣嗎</a:t>
            </a:r>
            <a:r>
              <a:rPr lang="en-US" altLang="zh-TW" dirty="0" smtClean="0">
                <a:latin typeface="標楷體" panose="03000509000000000000" pitchFamily="65" charset="-120"/>
                <a:ea typeface="標楷體" panose="03000509000000000000" pitchFamily="65" charset="-120"/>
              </a:rPr>
              <a:t>? </a:t>
            </a:r>
          </a:p>
          <a:p>
            <a:pPr marL="0" indent="0">
              <a:buNone/>
            </a:pPr>
            <a:r>
              <a:rPr lang="zh-TW" altLang="en-US" dirty="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我回應說</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因還有其他規劃，我會暫緩參加慈濟的活動。</a:t>
            </a:r>
          </a:p>
          <a:p>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0288838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6910" y="574130"/>
            <a:ext cx="5372101" cy="1058727"/>
          </a:xfrm>
        </p:spPr>
        <p:txBody>
          <a:bodyPr/>
          <a:lstStyle/>
          <a:p>
            <a:r>
              <a:rPr lang="zh-TW" altLang="en-US" u="sng" dirty="0" smtClean="0">
                <a:latin typeface="王漢宗顏楷體繁" panose="02000500000000000000" pitchFamily="2" charset="-120"/>
                <a:ea typeface="王漢宗顏楷體繁" panose="02000500000000000000" pitchFamily="2" charset="-120"/>
              </a:rPr>
              <a:t>這事好揪心</a:t>
            </a:r>
            <a:r>
              <a:rPr lang="en-US" altLang="zh-TW" u="sng" dirty="0" smtClean="0">
                <a:latin typeface="王漢宗顏楷體繁" panose="02000500000000000000" pitchFamily="2" charset="-120"/>
                <a:ea typeface="王漢宗顏楷體繁" panose="02000500000000000000" pitchFamily="2" charset="-120"/>
              </a:rPr>
              <a:t>……</a:t>
            </a:r>
            <a:endParaRPr lang="zh-TW" altLang="en-US" u="sng" dirty="0">
              <a:latin typeface="王漢宗顏楷體繁" panose="02000500000000000000" pitchFamily="2" charset="-120"/>
              <a:ea typeface="王漢宗顏楷體繁" panose="02000500000000000000" pitchFamily="2" charset="-120"/>
            </a:endParaRPr>
          </a:p>
        </p:txBody>
      </p:sp>
      <p:sp>
        <p:nvSpPr>
          <p:cNvPr id="3" name="內容版面配置區 2"/>
          <p:cNvSpPr>
            <a:spLocks noGrp="1"/>
          </p:cNvSpPr>
          <p:nvPr>
            <p:ph idx="1"/>
          </p:nvPr>
        </p:nvSpPr>
        <p:spPr>
          <a:xfrm>
            <a:off x="966651" y="1890939"/>
            <a:ext cx="10384971" cy="4351338"/>
          </a:xfrm>
        </p:spPr>
        <p:txBody>
          <a:bodyPr>
            <a:normAutofit/>
          </a:bodyPr>
          <a:lstStyle/>
          <a:p>
            <a:r>
              <a:rPr lang="zh-TW" altLang="en-US" dirty="0" smtClean="0">
                <a:latin typeface="標楷體" panose="03000509000000000000" pitchFamily="65" charset="-120"/>
                <a:ea typeface="標楷體" panose="03000509000000000000" pitchFamily="65" charset="-120"/>
              </a:rPr>
              <a:t>於是，我變成了春師姊互愛二的組員，她成為我的陌生推薦人。她要求我參與培訓期間大大小小的勤務，我便獨自徜徉在各個初次接觸的場合中，就像參加一場未知的夏令營，完全挑起我不服輸的戰鬥力。</a:t>
            </a:r>
            <a:endParaRPr lang="en-US" altLang="zh-TW" dirty="0" smtClean="0">
              <a:latin typeface="標楷體" panose="03000509000000000000" pitchFamily="65" charset="-120"/>
              <a:ea typeface="標楷體" panose="03000509000000000000" pitchFamily="65" charset="-120"/>
            </a:endParaRPr>
          </a:p>
          <a:p>
            <a:endParaRPr lang="zh-TW" altLang="en-US" sz="1400"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原以為勸募數量會是壓倒我進階而退轉的那根稻草，但因為春師姊的一句話</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妳要讓別人看輕妳嗎</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 說早知道妳是做不到的嗎</a:t>
            </a:r>
            <a:r>
              <a:rPr lang="en-US" altLang="zh-TW" dirty="0" smtClean="0">
                <a:latin typeface="標楷體" panose="03000509000000000000" pitchFamily="65" charset="-120"/>
                <a:ea typeface="標楷體" panose="03000509000000000000" pitchFamily="65" charset="-120"/>
              </a:rPr>
              <a:t>? </a:t>
            </a:r>
          </a:p>
          <a:p>
            <a:r>
              <a:rPr lang="zh-TW" altLang="en-US" dirty="0" smtClean="0">
                <a:latin typeface="標楷體" panose="03000509000000000000" pitchFamily="65" charset="-120"/>
                <a:ea typeface="標楷體" panose="03000509000000000000" pitchFamily="65" charset="-120"/>
              </a:rPr>
              <a:t>就在考核的最後一晚，我達標了。當我高興地報告春師姊時，我相信她也是才放下心，因為這證明她賭贏了，我沒給她失面子。</a:t>
            </a:r>
          </a:p>
          <a:p>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208399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38451" y="822323"/>
            <a:ext cx="3745776" cy="1058727"/>
          </a:xfrm>
        </p:spPr>
        <p:txBody>
          <a:bodyPr/>
          <a:lstStyle/>
          <a:p>
            <a:r>
              <a:rPr lang="zh-TW" altLang="en-US" u="sng" dirty="0">
                <a:latin typeface="王漢宗顏楷體繁" panose="02000500000000000000" pitchFamily="2" charset="-120"/>
                <a:ea typeface="王漢宗顏楷體繁" panose="02000500000000000000" pitchFamily="2" charset="-120"/>
              </a:rPr>
              <a:t>很</a:t>
            </a:r>
            <a:r>
              <a:rPr lang="zh-TW" altLang="en-US" u="sng" dirty="0" smtClean="0">
                <a:latin typeface="王漢宗顏楷體繁" panose="02000500000000000000" pitchFamily="2" charset="-120"/>
                <a:ea typeface="王漢宗顏楷體繁" panose="02000500000000000000" pitchFamily="2" charset="-120"/>
              </a:rPr>
              <a:t>困擾</a:t>
            </a:r>
            <a:r>
              <a:rPr lang="en-US" altLang="zh-TW" u="sng" dirty="0" smtClean="0">
                <a:latin typeface="王漢宗顏楷體繁" panose="02000500000000000000" pitchFamily="2" charset="-120"/>
                <a:ea typeface="王漢宗顏楷體繁" panose="02000500000000000000" pitchFamily="2" charset="-120"/>
              </a:rPr>
              <a:t>……</a:t>
            </a:r>
            <a:endParaRPr lang="zh-TW" altLang="en-US" u="sng" dirty="0">
              <a:latin typeface="王漢宗顏楷體繁" panose="02000500000000000000" pitchFamily="2" charset="-120"/>
              <a:ea typeface="王漢宗顏楷體繁" panose="02000500000000000000" pitchFamily="2" charset="-120"/>
            </a:endParaRPr>
          </a:p>
        </p:txBody>
      </p:sp>
      <p:sp>
        <p:nvSpPr>
          <p:cNvPr id="3" name="內容版面配置區 2"/>
          <p:cNvSpPr>
            <a:spLocks noGrp="1"/>
          </p:cNvSpPr>
          <p:nvPr>
            <p:ph idx="1"/>
          </p:nvPr>
        </p:nvSpPr>
        <p:spPr>
          <a:xfrm>
            <a:off x="1397726" y="2348139"/>
            <a:ext cx="5656217" cy="4351338"/>
          </a:xfrm>
        </p:spPr>
        <p:txBody>
          <a:bodyPr>
            <a:normAutofit/>
          </a:bodyPr>
          <a:lstStyle/>
          <a:p>
            <a:r>
              <a:rPr lang="zh-TW" altLang="en-US" sz="3200" dirty="0" smtClean="0">
                <a:latin typeface="標楷體" panose="03000509000000000000" pitchFamily="65" charset="-120"/>
                <a:ea typeface="標楷體" panose="03000509000000000000" pitchFamily="65" charset="-120"/>
              </a:rPr>
              <a:t>對一個初接觸慈濟的我來說，因為不知道「規定」而造成「被棄養」的尷尬局面，這就像我在嬰兒時，沒有自主權而被「送養」的情形一樣無辜，註定我這輩子都要自力自強才能生存。</a:t>
            </a:r>
            <a:endParaRPr lang="zh-TW" altLang="en-US" sz="3200"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7452632" y="3303223"/>
            <a:ext cx="3781425" cy="2857500"/>
          </a:xfrm>
          <a:prstGeom prst="rect">
            <a:avLst/>
          </a:prstGeom>
        </p:spPr>
      </p:pic>
    </p:spTree>
    <p:extLst>
      <p:ext uri="{BB962C8B-B14F-4D97-AF65-F5344CB8AC3E}">
        <p14:creationId xmlns:p14="http://schemas.microsoft.com/office/powerpoint/2010/main" val="39940211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44091" y="692331"/>
            <a:ext cx="4754882" cy="2403565"/>
          </a:xfrm>
        </p:spPr>
        <p:txBody>
          <a:bodyPr>
            <a:normAutofit/>
          </a:bodyPr>
          <a:lstStyle/>
          <a:p>
            <a:r>
              <a:rPr lang="zh-TW" altLang="en-US" u="sng" dirty="0" smtClean="0">
                <a:latin typeface="王漢宗顏楷體繁" panose="02000500000000000000" pitchFamily="2" charset="-120"/>
                <a:ea typeface="王漢宗顏楷體繁" panose="02000500000000000000" pitchFamily="2" charset="-120"/>
              </a:rPr>
              <a:t>身心狀態</a:t>
            </a:r>
            <a:r>
              <a:rPr lang="en-US" altLang="zh-TW" u="sng" dirty="0" smtClean="0">
                <a:latin typeface="王漢宗顏楷體繁" panose="02000500000000000000" pitchFamily="2" charset="-120"/>
                <a:ea typeface="王漢宗顏楷體繁" panose="02000500000000000000" pitchFamily="2" charset="-120"/>
              </a:rPr>
              <a:t>………</a:t>
            </a:r>
            <a:br>
              <a:rPr lang="en-US" altLang="zh-TW" u="sng" dirty="0" smtClean="0">
                <a:latin typeface="王漢宗顏楷體繁" panose="02000500000000000000" pitchFamily="2" charset="-120"/>
                <a:ea typeface="王漢宗顏楷體繁" panose="02000500000000000000" pitchFamily="2" charset="-120"/>
              </a:rPr>
            </a:br>
            <a:endParaRPr lang="zh-TW" altLang="en-US" u="sng" dirty="0">
              <a:latin typeface="王漢宗顏楷體繁" panose="02000500000000000000" pitchFamily="2" charset="-120"/>
              <a:ea typeface="王漢宗顏楷體繁" panose="02000500000000000000" pitchFamily="2" charset="-120"/>
            </a:endParaRPr>
          </a:p>
        </p:txBody>
      </p:sp>
      <p:sp>
        <p:nvSpPr>
          <p:cNvPr id="3" name="內容版面配置區 2"/>
          <p:cNvSpPr>
            <a:spLocks noGrp="1"/>
          </p:cNvSpPr>
          <p:nvPr>
            <p:ph idx="1"/>
          </p:nvPr>
        </p:nvSpPr>
        <p:spPr>
          <a:xfrm>
            <a:off x="1541417" y="3095896"/>
            <a:ext cx="5656217" cy="2276112"/>
          </a:xfrm>
        </p:spPr>
        <p:txBody>
          <a:bodyPr>
            <a:normAutofit/>
          </a:bodyPr>
          <a:lstStyle/>
          <a:p>
            <a:r>
              <a:rPr lang="zh-TW" altLang="en-US" sz="3200" dirty="0" smtClean="0">
                <a:latin typeface="標楷體" panose="03000509000000000000" pitchFamily="65" charset="-120"/>
                <a:ea typeface="標楷體" panose="03000509000000000000" pitchFamily="65" charset="-120"/>
              </a:rPr>
              <a:t>培訓期間，無論喜樂悲傷，我都無人可傾訴，只能默默承受所有，因為是我自己要去參加培訓的，自作要自受。</a:t>
            </a:r>
            <a:endParaRPr lang="zh-TW" altLang="en-US" sz="3200"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a:stretch>
            <a:fillRect/>
          </a:stretch>
        </p:blipFill>
        <p:spPr>
          <a:xfrm>
            <a:off x="7690757" y="3331028"/>
            <a:ext cx="3155767" cy="3155767"/>
          </a:xfrm>
          <a:prstGeom prst="rect">
            <a:avLst/>
          </a:prstGeom>
        </p:spPr>
      </p:pic>
    </p:spTree>
    <p:extLst>
      <p:ext uri="{BB962C8B-B14F-4D97-AF65-F5344CB8AC3E}">
        <p14:creationId xmlns:p14="http://schemas.microsoft.com/office/powerpoint/2010/main" val="371478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840481" y="861511"/>
            <a:ext cx="3213462" cy="1058727"/>
          </a:xfrm>
        </p:spPr>
        <p:txBody>
          <a:bodyPr>
            <a:normAutofit/>
          </a:bodyPr>
          <a:lstStyle/>
          <a:p>
            <a:r>
              <a:rPr lang="zh-TW" altLang="en-US" u="sng" dirty="0" smtClean="0">
                <a:latin typeface="王漢宗顏楷體繁" panose="02000500000000000000" pitchFamily="2" charset="-120"/>
                <a:ea typeface="王漢宗顏楷體繁" panose="02000500000000000000" pitchFamily="2" charset="-120"/>
              </a:rPr>
              <a:t>轉變的信念</a:t>
            </a:r>
            <a:endParaRPr lang="zh-TW" altLang="en-US" u="sng" dirty="0">
              <a:latin typeface="王漢宗顏楷體繁" panose="02000500000000000000" pitchFamily="2" charset="-120"/>
              <a:ea typeface="王漢宗顏楷體繁" panose="02000500000000000000" pitchFamily="2" charset="-120"/>
            </a:endParaRPr>
          </a:p>
        </p:txBody>
      </p:sp>
      <p:sp>
        <p:nvSpPr>
          <p:cNvPr id="3" name="內容版面配置區 2"/>
          <p:cNvSpPr>
            <a:spLocks noGrp="1"/>
          </p:cNvSpPr>
          <p:nvPr>
            <p:ph idx="1"/>
          </p:nvPr>
        </p:nvSpPr>
        <p:spPr>
          <a:xfrm>
            <a:off x="4833257" y="2587533"/>
            <a:ext cx="6400800" cy="4351338"/>
          </a:xfrm>
        </p:spPr>
        <p:txBody>
          <a:bodyPr>
            <a:normAutofit/>
          </a:bodyPr>
          <a:lstStyle/>
          <a:p>
            <a:r>
              <a:rPr lang="zh-TW" altLang="en-US" sz="3200" dirty="0" smtClean="0">
                <a:latin typeface="標楷體" panose="03000509000000000000" pitchFamily="65" charset="-120"/>
                <a:ea typeface="標楷體" panose="03000509000000000000" pitchFamily="65" charset="-120"/>
              </a:rPr>
              <a:t>有句話</a:t>
            </a:r>
            <a:r>
              <a:rPr lang="en-US"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人情留一線，日後好相見。</a:t>
            </a:r>
            <a:endParaRPr lang="en-US" altLang="zh-TW" sz="32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我在培訓課圓緣那天，除了寫卡片答謝隊輔春師姊的照顧外，也特別寫卡片送給互愛一原先跟我收善款的燕師姊答謝她引我進慈濟的善門。</a:t>
            </a:r>
            <a:endParaRPr lang="zh-TW" altLang="en-US" sz="3200"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a:stretch>
            <a:fillRect/>
          </a:stretch>
        </p:blipFill>
        <p:spPr>
          <a:xfrm>
            <a:off x="949097" y="2587533"/>
            <a:ext cx="3174805" cy="3878580"/>
          </a:xfrm>
          <a:prstGeom prst="rect">
            <a:avLst/>
          </a:prstGeom>
        </p:spPr>
      </p:pic>
    </p:spTree>
    <p:extLst>
      <p:ext uri="{BB962C8B-B14F-4D97-AF65-F5344CB8AC3E}">
        <p14:creationId xmlns:p14="http://schemas.microsoft.com/office/powerpoint/2010/main" val="7245104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83281" y="639443"/>
            <a:ext cx="4650376" cy="1058727"/>
          </a:xfrm>
        </p:spPr>
        <p:txBody>
          <a:bodyPr>
            <a:normAutofit fontScale="90000"/>
          </a:bodyPr>
          <a:lstStyle/>
          <a:p>
            <a:r>
              <a:rPr lang="zh-TW" altLang="en-US" u="sng" dirty="0" smtClean="0">
                <a:latin typeface="王漢宗顏楷體繁" panose="02000500000000000000" pitchFamily="2" charset="-120"/>
                <a:ea typeface="王漢宗顏楷體繁" panose="02000500000000000000" pitchFamily="2" charset="-120"/>
              </a:rPr>
              <a:t>解脫後的身心狀態</a:t>
            </a:r>
            <a:endParaRPr lang="zh-TW" altLang="en-US" u="sng" dirty="0">
              <a:latin typeface="王漢宗顏楷體繁" panose="02000500000000000000" pitchFamily="2" charset="-120"/>
              <a:ea typeface="王漢宗顏楷體繁" panose="02000500000000000000" pitchFamily="2" charset="-120"/>
            </a:endParaRPr>
          </a:p>
        </p:txBody>
      </p:sp>
      <p:sp>
        <p:nvSpPr>
          <p:cNvPr id="3" name="內容版面配置區 2"/>
          <p:cNvSpPr>
            <a:spLocks noGrp="1"/>
          </p:cNvSpPr>
          <p:nvPr>
            <p:ph idx="1"/>
          </p:nvPr>
        </p:nvSpPr>
        <p:spPr>
          <a:xfrm>
            <a:off x="627017" y="1698170"/>
            <a:ext cx="11181806" cy="4898573"/>
          </a:xfrm>
        </p:spPr>
        <p:txBody>
          <a:bodyPr>
            <a:normAutofit/>
          </a:bodyPr>
          <a:lstStyle/>
          <a:p>
            <a:r>
              <a:rPr lang="zh-TW" altLang="en-US" sz="3200" dirty="0" smtClean="0">
                <a:latin typeface="標楷體" panose="03000509000000000000" pitchFamily="65" charset="-120"/>
                <a:ea typeface="標楷體" panose="03000509000000000000" pitchFamily="65" charset="-120"/>
              </a:rPr>
              <a:t>因緣際會，雖然我同時有加入互愛一和互愛二的</a:t>
            </a:r>
            <a:r>
              <a:rPr lang="en-US" altLang="zh-TW" sz="3200" dirty="0" smtClean="0">
                <a:latin typeface="標楷體" panose="03000509000000000000" pitchFamily="65" charset="-120"/>
                <a:ea typeface="標楷體" panose="03000509000000000000" pitchFamily="65" charset="-120"/>
              </a:rPr>
              <a:t>line</a:t>
            </a:r>
            <a:r>
              <a:rPr lang="zh-TW" altLang="en-US" sz="3200" dirty="0" smtClean="0">
                <a:latin typeface="標楷體" panose="03000509000000000000" pitchFamily="65" charset="-120"/>
                <a:ea typeface="標楷體" panose="03000509000000000000" pitchFamily="65" charset="-120"/>
              </a:rPr>
              <a:t>組群。培訓結束後，我卻變成孤兒，因為我有「特殊身分」，這又像我結婚出嫁時，儀式中須由娘家舅舅點香祈福，卻因我有兩個娘家，兩邊的舅舅互相禮讓不敢點香，最後因時辰關係也草草應付了。</a:t>
            </a:r>
            <a:endParaRPr lang="en-US" altLang="zh-TW" sz="3200" dirty="0" smtClean="0">
              <a:latin typeface="標楷體" panose="03000509000000000000" pitchFamily="65" charset="-120"/>
              <a:ea typeface="標楷體" panose="03000509000000000000" pitchFamily="65" charset="-120"/>
            </a:endParaRPr>
          </a:p>
          <a:p>
            <a:endParaRPr lang="zh-TW" altLang="en-US" sz="18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因為要參加讀書會，我主動向我原本該屬離家近的互愛一的組長詢問，我可以回歸嗎</a:t>
            </a:r>
            <a:r>
              <a:rPr lang="en-US" altLang="zh-TW" sz="3200" dirty="0" smtClean="0">
                <a:latin typeface="標楷體" panose="03000509000000000000" pitchFamily="65" charset="-120"/>
                <a:ea typeface="標楷體" panose="03000509000000000000" pitchFamily="65" charset="-120"/>
              </a:rPr>
              <a:t>? </a:t>
            </a:r>
            <a:r>
              <a:rPr lang="zh-TW" altLang="en-US" sz="3200" dirty="0" smtClean="0">
                <a:latin typeface="標楷體" panose="03000509000000000000" pitchFamily="65" charset="-120"/>
                <a:ea typeface="標楷體" panose="03000509000000000000" pitchFamily="65" charset="-120"/>
              </a:rPr>
              <a:t>互愛一的組長非常開心、熱誠地為我張羅文件登記，在組裡的活動都會刻意私下通知並協助我，這時，我才真正感受到「慈濟的溫暖」。</a:t>
            </a:r>
          </a:p>
        </p:txBody>
      </p:sp>
    </p:spTree>
    <p:extLst>
      <p:ext uri="{BB962C8B-B14F-4D97-AF65-F5344CB8AC3E}">
        <p14:creationId xmlns:p14="http://schemas.microsoft.com/office/powerpoint/2010/main" val="31795492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83281" y="639443"/>
            <a:ext cx="4650376" cy="1058727"/>
          </a:xfrm>
        </p:spPr>
        <p:txBody>
          <a:bodyPr>
            <a:normAutofit/>
          </a:bodyPr>
          <a:lstStyle/>
          <a:p>
            <a:r>
              <a:rPr lang="zh-TW" altLang="en-US" u="sng" dirty="0" smtClean="0">
                <a:latin typeface="王漢宗顏楷體繁" panose="02000500000000000000" pitchFamily="2" charset="-120"/>
                <a:ea typeface="王漢宗顏楷體繁" panose="02000500000000000000" pitchFamily="2" charset="-120"/>
              </a:rPr>
              <a:t>學習與體悟</a:t>
            </a:r>
            <a:endParaRPr lang="zh-TW" altLang="en-US" u="sng" dirty="0">
              <a:latin typeface="王漢宗顏楷體繁" panose="02000500000000000000" pitchFamily="2" charset="-120"/>
              <a:ea typeface="王漢宗顏楷體繁" panose="02000500000000000000" pitchFamily="2" charset="-120"/>
            </a:endParaRPr>
          </a:p>
        </p:txBody>
      </p:sp>
      <p:sp>
        <p:nvSpPr>
          <p:cNvPr id="3" name="內容版面配置區 2"/>
          <p:cNvSpPr>
            <a:spLocks noGrp="1"/>
          </p:cNvSpPr>
          <p:nvPr>
            <p:ph idx="1"/>
          </p:nvPr>
        </p:nvSpPr>
        <p:spPr>
          <a:xfrm>
            <a:off x="561703" y="2102231"/>
            <a:ext cx="6283234" cy="2779701"/>
          </a:xfrm>
        </p:spPr>
        <p:txBody>
          <a:bodyPr>
            <a:normAutofit/>
          </a:bodyPr>
          <a:lstStyle/>
          <a:p>
            <a:r>
              <a:rPr lang="zh-TW" altLang="en-US" sz="3200" dirty="0" smtClean="0">
                <a:latin typeface="標楷體" panose="03000509000000000000" pitchFamily="65" charset="-120"/>
                <a:ea typeface="標楷體" panose="03000509000000000000" pitchFamily="65" charset="-120"/>
              </a:rPr>
              <a:t>聽人說</a:t>
            </a:r>
            <a:r>
              <a:rPr lang="en-US"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進入慈濟世界是很大的福報，但是要進步，就好像以前讀書一樣，一定會碰到困難，去尋找方法；找到了答案之後，就會進步，所以走入慈濟世界，可以學習很多，也可以成長很大。</a:t>
            </a:r>
            <a:endParaRPr lang="en-US" altLang="zh-TW" sz="3200" dirty="0" smtClean="0">
              <a:latin typeface="標楷體" panose="03000509000000000000" pitchFamily="65" charset="-120"/>
              <a:ea typeface="標楷體" panose="03000509000000000000" pitchFamily="65" charset="-120"/>
            </a:endParaRPr>
          </a:p>
          <a:p>
            <a:endParaRPr lang="zh-TW" altLang="en-US" sz="1000" dirty="0" smtClean="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a:stretch>
            <a:fillRect/>
          </a:stretch>
        </p:blipFill>
        <p:spPr>
          <a:xfrm>
            <a:off x="6719047" y="3779465"/>
            <a:ext cx="5472953" cy="3078535"/>
          </a:xfrm>
          <a:prstGeom prst="rect">
            <a:avLst/>
          </a:prstGeom>
        </p:spPr>
      </p:pic>
    </p:spTree>
    <p:extLst>
      <p:ext uri="{BB962C8B-B14F-4D97-AF65-F5344CB8AC3E}">
        <p14:creationId xmlns:p14="http://schemas.microsoft.com/office/powerpoint/2010/main" val="35316497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920</Words>
  <Application>Microsoft Office PowerPoint</Application>
  <PresentationFormat>寬螢幕</PresentationFormat>
  <Paragraphs>43</Paragraphs>
  <Slides>11</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11</vt:i4>
      </vt:variant>
    </vt:vector>
  </HeadingPairs>
  <TitlesOfParts>
    <vt:vector size="19" baseType="lpstr">
      <vt:lpstr>新細明體</vt:lpstr>
      <vt:lpstr>王漢宗顏楷體繁</vt:lpstr>
      <vt:lpstr>Arial</vt:lpstr>
      <vt:lpstr>華康細圓體</vt:lpstr>
      <vt:lpstr>標楷體</vt:lpstr>
      <vt:lpstr>Calibri Light</vt:lpstr>
      <vt:lpstr>Calibri</vt:lpstr>
      <vt:lpstr>Office 佈景主題</vt:lpstr>
      <vt:lpstr>一個解脫得自在的故事</vt:lpstr>
      <vt:lpstr>事件開始……</vt:lpstr>
      <vt:lpstr>困擾來了……</vt:lpstr>
      <vt:lpstr>這事好揪心……</vt:lpstr>
      <vt:lpstr>很困擾……</vt:lpstr>
      <vt:lpstr>身心狀態……… </vt:lpstr>
      <vt:lpstr>轉變的信念</vt:lpstr>
      <vt:lpstr>解脫後的身心狀態</vt:lpstr>
      <vt:lpstr>學習與體悟</vt:lpstr>
      <vt:lpstr>學習與體悟</vt:lpstr>
      <vt:lpstr>學習與體悟</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潘品安</dc:creator>
  <cp:lastModifiedBy>潘品安</cp:lastModifiedBy>
  <cp:revision>14</cp:revision>
  <dcterms:created xsi:type="dcterms:W3CDTF">2025-05-16T07:02:26Z</dcterms:created>
  <dcterms:modified xsi:type="dcterms:W3CDTF">2025-05-16T08:55:39Z</dcterms:modified>
</cp:coreProperties>
</file>