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3" r:id="rId1"/>
    <p:sldMasterId id="2147484054" r:id="rId2"/>
  </p:sldMasterIdLst>
  <p:notesMasterIdLst>
    <p:notesMasterId r:id="rId99"/>
  </p:notesMasterIdLst>
  <p:sldIdLst>
    <p:sldId id="256" r:id="rId3"/>
    <p:sldId id="1072" r:id="rId4"/>
    <p:sldId id="1122" r:id="rId5"/>
    <p:sldId id="412" r:id="rId6"/>
    <p:sldId id="1079" r:id="rId7"/>
    <p:sldId id="1143" r:id="rId8"/>
    <p:sldId id="1147" r:id="rId9"/>
    <p:sldId id="1149" r:id="rId10"/>
    <p:sldId id="1150" r:id="rId11"/>
    <p:sldId id="1151" r:id="rId12"/>
    <p:sldId id="1152" r:id="rId13"/>
    <p:sldId id="1153" r:id="rId14"/>
    <p:sldId id="1154" r:id="rId15"/>
    <p:sldId id="1155" r:id="rId16"/>
    <p:sldId id="1156" r:id="rId17"/>
    <p:sldId id="1148" r:id="rId18"/>
    <p:sldId id="1157" r:id="rId19"/>
    <p:sldId id="1158" r:id="rId20"/>
    <p:sldId id="563" r:id="rId21"/>
    <p:sldId id="1116" r:id="rId22"/>
    <p:sldId id="1123" r:id="rId23"/>
    <p:sldId id="1124" r:id="rId24"/>
    <p:sldId id="1125" r:id="rId25"/>
    <p:sldId id="1137" r:id="rId26"/>
    <p:sldId id="1138" r:id="rId27"/>
    <p:sldId id="1139" r:id="rId28"/>
    <p:sldId id="1186" r:id="rId29"/>
    <p:sldId id="1185" r:id="rId30"/>
    <p:sldId id="1140" r:id="rId31"/>
    <p:sldId id="1181" r:id="rId32"/>
    <p:sldId id="1142" r:id="rId33"/>
    <p:sldId id="1169" r:id="rId34"/>
    <p:sldId id="1170" r:id="rId35"/>
    <p:sldId id="474" r:id="rId36"/>
    <p:sldId id="1127" r:id="rId37"/>
    <p:sldId id="576" r:id="rId38"/>
    <p:sldId id="577" r:id="rId39"/>
    <p:sldId id="578" r:id="rId40"/>
    <p:sldId id="580" r:id="rId41"/>
    <p:sldId id="1129" r:id="rId42"/>
    <p:sldId id="1144" r:id="rId43"/>
    <p:sldId id="1145" r:id="rId44"/>
    <p:sldId id="1130" r:id="rId45"/>
    <p:sldId id="579" r:id="rId46"/>
    <p:sldId id="1131" r:id="rId47"/>
    <p:sldId id="1171" r:id="rId48"/>
    <p:sldId id="581" r:id="rId49"/>
    <p:sldId id="582" r:id="rId50"/>
    <p:sldId id="583" r:id="rId51"/>
    <p:sldId id="584" r:id="rId52"/>
    <p:sldId id="585" r:id="rId53"/>
    <p:sldId id="1159" r:id="rId54"/>
    <p:sldId id="1160" r:id="rId55"/>
    <p:sldId id="1168" r:id="rId56"/>
    <p:sldId id="1166" r:id="rId57"/>
    <p:sldId id="1167" r:id="rId58"/>
    <p:sldId id="1165" r:id="rId59"/>
    <p:sldId id="1164" r:id="rId60"/>
    <p:sldId id="1163" r:id="rId61"/>
    <p:sldId id="1162" r:id="rId62"/>
    <p:sldId id="1182" r:id="rId63"/>
    <p:sldId id="1133" r:id="rId64"/>
    <p:sldId id="1146" r:id="rId65"/>
    <p:sldId id="1172" r:id="rId66"/>
    <p:sldId id="1117" r:id="rId67"/>
    <p:sldId id="592" r:id="rId68"/>
    <p:sldId id="591" r:id="rId69"/>
    <p:sldId id="1135" r:id="rId70"/>
    <p:sldId id="594" r:id="rId71"/>
    <p:sldId id="595" r:id="rId72"/>
    <p:sldId id="1173" r:id="rId73"/>
    <p:sldId id="1175" r:id="rId74"/>
    <p:sldId id="1174" r:id="rId75"/>
    <p:sldId id="1119" r:id="rId76"/>
    <p:sldId id="598" r:id="rId77"/>
    <p:sldId id="599" r:id="rId78"/>
    <p:sldId id="1183" r:id="rId79"/>
    <p:sldId id="602" r:id="rId80"/>
    <p:sldId id="603" r:id="rId81"/>
    <p:sldId id="605" r:id="rId82"/>
    <p:sldId id="1176" r:id="rId83"/>
    <p:sldId id="1120" r:id="rId84"/>
    <p:sldId id="1177" r:id="rId85"/>
    <p:sldId id="608" r:id="rId86"/>
    <p:sldId id="1136" r:id="rId87"/>
    <p:sldId id="1184" r:id="rId88"/>
    <p:sldId id="1121" r:id="rId89"/>
    <p:sldId id="609" r:id="rId90"/>
    <p:sldId id="610" r:id="rId91"/>
    <p:sldId id="611" r:id="rId92"/>
    <p:sldId id="612" r:id="rId93"/>
    <p:sldId id="1178" r:id="rId94"/>
    <p:sldId id="1179" r:id="rId95"/>
    <p:sldId id="1180" r:id="rId96"/>
    <p:sldId id="614" r:id="rId97"/>
    <p:sldId id="1044" r:id="rId98"/>
  </p:sldIdLst>
  <p:sldSz cx="12192000" cy="6858000"/>
  <p:notesSz cx="6797675" cy="9926638"/>
  <p:defaultTextStyle>
    <a:defPPr>
      <a:defRPr lang="zh-TW"/>
    </a:defPPr>
    <a:lvl1pPr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新細明體" panose="02020500000000000000" pitchFamily="18" charset="-120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619F570-5A9E-4DC6-894D-8F186A882B79}" v="4" dt="2020-07-28T09:49:42.52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38" autoAdjust="0"/>
    <p:restoredTop sz="92806" autoAdjust="0"/>
  </p:normalViewPr>
  <p:slideViewPr>
    <p:cSldViewPr snapToGrid="0">
      <p:cViewPr varScale="1">
        <p:scale>
          <a:sx n="115" d="100"/>
          <a:sy n="115" d="100"/>
        </p:scale>
        <p:origin x="955" y="19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355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2301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87" Type="http://schemas.openxmlformats.org/officeDocument/2006/relationships/slide" Target="slides/slide85.xml"/><Relationship Id="rId102" Type="http://schemas.openxmlformats.org/officeDocument/2006/relationships/theme" Target="theme/theme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100" Type="http://schemas.openxmlformats.org/officeDocument/2006/relationships/presProps" Target="presProps.xml"/><Relationship Id="rId105" Type="http://schemas.microsoft.com/office/2015/10/relationships/revisionInfo" Target="revisionInfo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tableStyles" Target="tableStyle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notesMaster" Target="notesMasters/notesMaster1.xml"/><Relationship Id="rId10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明智 高" userId="13106cc9a47d8e8b" providerId="LiveId" clId="{F619F570-5A9E-4DC6-894D-8F186A882B79}"/>
    <pc:docChg chg="custSel delSld modSld">
      <pc:chgData name="明智 高" userId="13106cc9a47d8e8b" providerId="LiveId" clId="{F619F570-5A9E-4DC6-894D-8F186A882B79}" dt="2020-07-28T09:49:42.528" v="32" actId="207"/>
      <pc:docMkLst>
        <pc:docMk/>
      </pc:docMkLst>
      <pc:sldChg chg="del">
        <pc:chgData name="明智 高" userId="13106cc9a47d8e8b" providerId="LiveId" clId="{F619F570-5A9E-4DC6-894D-8F186A882B79}" dt="2020-07-26T08:39:22.582" v="1" actId="47"/>
        <pc:sldMkLst>
          <pc:docMk/>
          <pc:sldMk cId="961218487" sldId="323"/>
        </pc:sldMkLst>
      </pc:sldChg>
      <pc:sldChg chg="delSp modSp mod">
        <pc:chgData name="明智 高" userId="13106cc9a47d8e8b" providerId="LiveId" clId="{F619F570-5A9E-4DC6-894D-8F186A882B79}" dt="2020-07-26T08:40:11.035" v="4" actId="1076"/>
        <pc:sldMkLst>
          <pc:docMk/>
          <pc:sldMk cId="3083984355" sldId="609"/>
        </pc:sldMkLst>
        <pc:spChg chg="mod">
          <ac:chgData name="明智 高" userId="13106cc9a47d8e8b" providerId="LiveId" clId="{F619F570-5A9E-4DC6-894D-8F186A882B79}" dt="2020-07-26T08:40:11.035" v="4" actId="1076"/>
          <ac:spMkLst>
            <pc:docMk/>
            <pc:sldMk cId="3083984355" sldId="609"/>
            <ac:spMk id="3" creationId="{00000000-0000-0000-0000-000000000000}"/>
          </ac:spMkLst>
        </pc:spChg>
        <pc:spChg chg="del">
          <ac:chgData name="明智 高" userId="13106cc9a47d8e8b" providerId="LiveId" clId="{F619F570-5A9E-4DC6-894D-8F186A882B79}" dt="2020-07-26T08:40:08.064" v="3" actId="478"/>
          <ac:spMkLst>
            <pc:docMk/>
            <pc:sldMk cId="3083984355" sldId="609"/>
            <ac:spMk id="4" creationId="{00000000-0000-0000-0000-000000000000}"/>
          </ac:spMkLst>
        </pc:spChg>
      </pc:sldChg>
      <pc:sldChg chg="del">
        <pc:chgData name="明智 高" userId="13106cc9a47d8e8b" providerId="LiveId" clId="{F619F570-5A9E-4DC6-894D-8F186A882B79}" dt="2020-07-26T08:39:26.484" v="2" actId="47"/>
        <pc:sldMkLst>
          <pc:docMk/>
          <pc:sldMk cId="1947258787" sldId="1070"/>
        </pc:sldMkLst>
      </pc:sldChg>
      <pc:sldChg chg="del">
        <pc:chgData name="明智 高" userId="13106cc9a47d8e8b" providerId="LiveId" clId="{F619F570-5A9E-4DC6-894D-8F186A882B79}" dt="2020-07-26T08:39:21.674" v="0" actId="47"/>
        <pc:sldMkLst>
          <pc:docMk/>
          <pc:sldMk cId="872654998" sldId="1071"/>
        </pc:sldMkLst>
      </pc:sldChg>
      <pc:sldChg chg="modSp mod">
        <pc:chgData name="明智 高" userId="13106cc9a47d8e8b" providerId="LiveId" clId="{F619F570-5A9E-4DC6-894D-8F186A882B79}" dt="2020-07-28T09:45:57.622" v="31"/>
        <pc:sldMkLst>
          <pc:docMk/>
          <pc:sldMk cId="3714493320" sldId="1129"/>
        </pc:sldMkLst>
        <pc:spChg chg="mod">
          <ac:chgData name="明智 高" userId="13106cc9a47d8e8b" providerId="LiveId" clId="{F619F570-5A9E-4DC6-894D-8F186A882B79}" dt="2020-07-28T09:45:57.622" v="31"/>
          <ac:spMkLst>
            <pc:docMk/>
            <pc:sldMk cId="3714493320" sldId="1129"/>
            <ac:spMk id="2" creationId="{A79D6CAE-C025-4940-8E03-74D6BD05C827}"/>
          </ac:spMkLst>
        </pc:spChg>
      </pc:sldChg>
      <pc:sldChg chg="modSp mod">
        <pc:chgData name="明智 高" userId="13106cc9a47d8e8b" providerId="LiveId" clId="{F619F570-5A9E-4DC6-894D-8F186A882B79}" dt="2020-07-26T08:40:33.085" v="5" actId="403"/>
        <pc:sldMkLst>
          <pc:docMk/>
          <pc:sldMk cId="78184451" sldId="1177"/>
        </pc:sldMkLst>
        <pc:spChg chg="mod">
          <ac:chgData name="明智 高" userId="13106cc9a47d8e8b" providerId="LiveId" clId="{F619F570-5A9E-4DC6-894D-8F186A882B79}" dt="2020-07-26T08:40:33.085" v="5" actId="403"/>
          <ac:spMkLst>
            <pc:docMk/>
            <pc:sldMk cId="78184451" sldId="1177"/>
            <ac:spMk id="3" creationId="{346F44A7-150C-4DD3-83B5-47404018F3F9}"/>
          </ac:spMkLst>
        </pc:spChg>
      </pc:sldChg>
      <pc:sldChg chg="modSp">
        <pc:chgData name="明智 高" userId="13106cc9a47d8e8b" providerId="LiveId" clId="{F619F570-5A9E-4DC6-894D-8F186A882B79}" dt="2020-07-28T09:49:42.528" v="32" actId="207"/>
        <pc:sldMkLst>
          <pc:docMk/>
          <pc:sldMk cId="868458623" sldId="1179"/>
        </pc:sldMkLst>
        <pc:spChg chg="mod">
          <ac:chgData name="明智 高" userId="13106cc9a47d8e8b" providerId="LiveId" clId="{F619F570-5A9E-4DC6-894D-8F186A882B79}" dt="2020-07-28T09:49:42.528" v="32" actId="207"/>
          <ac:spMkLst>
            <pc:docMk/>
            <pc:sldMk cId="868458623" sldId="1179"/>
            <ac:spMk id="3" creationId="{00000000-0000-0000-0000-000000000000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93822A-351B-4ABE-8DBD-3E53CC5A381D}" type="doc">
      <dgm:prSet loTypeId="urn:microsoft.com/office/officeart/2005/8/layout/list1" loCatId="list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zh-TW" altLang="en-US"/>
        </a:p>
      </dgm:t>
    </dgm:pt>
    <dgm:pt modelId="{61903AC0-1663-47E6-AC41-4DDEB903D183}">
      <dgm:prSet phldrT="[文字]" custT="1"/>
      <dgm:spPr/>
      <dgm:t>
        <a:bodyPr/>
        <a:lstStyle/>
        <a:p>
          <a:r>
            <a:rPr lang="zh-TW" altLang="en-US" sz="6600" dirty="0"/>
            <a:t>信不退</a:t>
          </a:r>
        </a:p>
      </dgm:t>
    </dgm:pt>
    <dgm:pt modelId="{2612973C-4FC8-4625-AF15-2B66ACAC1AD2}" type="parTrans" cxnId="{64877CF4-FA63-494A-8E9A-A227CB64019D}">
      <dgm:prSet/>
      <dgm:spPr/>
      <dgm:t>
        <a:bodyPr/>
        <a:lstStyle/>
        <a:p>
          <a:endParaRPr lang="zh-TW" altLang="en-US"/>
        </a:p>
      </dgm:t>
    </dgm:pt>
    <dgm:pt modelId="{C80B6644-F17C-42A3-9320-BB766A111962}" type="sibTrans" cxnId="{64877CF4-FA63-494A-8E9A-A227CB64019D}">
      <dgm:prSet/>
      <dgm:spPr/>
      <dgm:t>
        <a:bodyPr/>
        <a:lstStyle/>
        <a:p>
          <a:endParaRPr lang="zh-TW" altLang="en-US"/>
        </a:p>
      </dgm:t>
    </dgm:pt>
    <dgm:pt modelId="{74CCDE1D-7C9B-4C23-90F7-24798E83664F}">
      <dgm:prSet custT="1"/>
      <dgm:spPr/>
      <dgm:t>
        <a:bodyPr/>
        <a:lstStyle/>
        <a:p>
          <a:r>
            <a:rPr lang="zh-TW" altLang="en-US" sz="6600" dirty="0"/>
            <a:t>位不退</a:t>
          </a:r>
        </a:p>
      </dgm:t>
    </dgm:pt>
    <dgm:pt modelId="{1FF36DD0-4EA4-4025-9CE7-EAF8CB20CF3C}" type="parTrans" cxnId="{B514DCEA-F8EB-4B2B-9E23-3E5B0EB0C0BD}">
      <dgm:prSet/>
      <dgm:spPr/>
      <dgm:t>
        <a:bodyPr/>
        <a:lstStyle/>
        <a:p>
          <a:endParaRPr lang="zh-TW" altLang="en-US"/>
        </a:p>
      </dgm:t>
    </dgm:pt>
    <dgm:pt modelId="{BB6E4135-5094-430C-A154-863E39EFE166}" type="sibTrans" cxnId="{B514DCEA-F8EB-4B2B-9E23-3E5B0EB0C0BD}">
      <dgm:prSet/>
      <dgm:spPr/>
      <dgm:t>
        <a:bodyPr/>
        <a:lstStyle/>
        <a:p>
          <a:endParaRPr lang="zh-TW" altLang="en-US"/>
        </a:p>
      </dgm:t>
    </dgm:pt>
    <dgm:pt modelId="{854399CD-EFE4-4FB2-A8DF-01E698E2E071}">
      <dgm:prSet custT="1"/>
      <dgm:spPr/>
      <dgm:t>
        <a:bodyPr/>
        <a:lstStyle/>
        <a:p>
          <a:r>
            <a:rPr lang="zh-TW" altLang="en-US" sz="6600" dirty="0"/>
            <a:t>證不退</a:t>
          </a:r>
        </a:p>
      </dgm:t>
    </dgm:pt>
    <dgm:pt modelId="{54228F12-DA40-48C7-A488-7F55E799D555}" type="parTrans" cxnId="{816587F8-1F27-4258-A1D7-74C95A33588D}">
      <dgm:prSet/>
      <dgm:spPr/>
      <dgm:t>
        <a:bodyPr/>
        <a:lstStyle/>
        <a:p>
          <a:endParaRPr lang="zh-TW" altLang="en-US"/>
        </a:p>
      </dgm:t>
    </dgm:pt>
    <dgm:pt modelId="{38783053-E126-4999-AA6E-82B47DF9A1B9}" type="sibTrans" cxnId="{816587F8-1F27-4258-A1D7-74C95A33588D}">
      <dgm:prSet/>
      <dgm:spPr/>
      <dgm:t>
        <a:bodyPr/>
        <a:lstStyle/>
        <a:p>
          <a:endParaRPr lang="zh-TW" altLang="en-US"/>
        </a:p>
      </dgm:t>
    </dgm:pt>
    <dgm:pt modelId="{CDFF2E5F-F8C9-4445-9380-F1E1FB36CE04}">
      <dgm:prSet custT="1"/>
      <dgm:spPr/>
      <dgm:t>
        <a:bodyPr/>
        <a:lstStyle/>
        <a:p>
          <a:r>
            <a:rPr lang="zh-TW" altLang="en-US" sz="6600" dirty="0"/>
            <a:t>行不退</a:t>
          </a:r>
          <a:endParaRPr lang="zh-TW" altLang="en-US" sz="3000" dirty="0"/>
        </a:p>
      </dgm:t>
    </dgm:pt>
    <dgm:pt modelId="{DCEEB22C-9FC4-4E67-82BF-22AEF33BEE46}" type="parTrans" cxnId="{E2C989F0-2DCB-4040-9B03-EDD6F46004F3}">
      <dgm:prSet/>
      <dgm:spPr/>
      <dgm:t>
        <a:bodyPr/>
        <a:lstStyle/>
        <a:p>
          <a:endParaRPr lang="zh-TW" altLang="en-US"/>
        </a:p>
      </dgm:t>
    </dgm:pt>
    <dgm:pt modelId="{BADCC5CF-D526-4D1B-B5FD-B99519C52D27}" type="sibTrans" cxnId="{E2C989F0-2DCB-4040-9B03-EDD6F46004F3}">
      <dgm:prSet/>
      <dgm:spPr/>
      <dgm:t>
        <a:bodyPr/>
        <a:lstStyle/>
        <a:p>
          <a:endParaRPr lang="zh-TW" altLang="en-US"/>
        </a:p>
      </dgm:t>
    </dgm:pt>
    <dgm:pt modelId="{F4386A26-89E9-422D-9334-93DF2E16343E}" type="pres">
      <dgm:prSet presAssocID="{6893822A-351B-4ABE-8DBD-3E53CC5A381D}" presName="linear" presStyleCnt="0">
        <dgm:presLayoutVars>
          <dgm:dir/>
          <dgm:animLvl val="lvl"/>
          <dgm:resizeHandles val="exact"/>
        </dgm:presLayoutVars>
      </dgm:prSet>
      <dgm:spPr/>
    </dgm:pt>
    <dgm:pt modelId="{0A46518F-6C1B-422D-992A-E23067DAF947}" type="pres">
      <dgm:prSet presAssocID="{61903AC0-1663-47E6-AC41-4DDEB903D183}" presName="parentLin" presStyleCnt="0"/>
      <dgm:spPr/>
    </dgm:pt>
    <dgm:pt modelId="{E4FB8DC3-8789-4D66-9A70-D87A5875410D}" type="pres">
      <dgm:prSet presAssocID="{61903AC0-1663-47E6-AC41-4DDEB903D183}" presName="parentLeftMargin" presStyleLbl="node1" presStyleIdx="0" presStyleCnt="4"/>
      <dgm:spPr/>
    </dgm:pt>
    <dgm:pt modelId="{6AB6BFF7-E5C5-4D1E-ACBA-51116B5BA624}" type="pres">
      <dgm:prSet presAssocID="{61903AC0-1663-47E6-AC41-4DDEB903D183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EF1ACDBA-511E-4789-B410-EDE699064826}" type="pres">
      <dgm:prSet presAssocID="{61903AC0-1663-47E6-AC41-4DDEB903D183}" presName="negativeSpace" presStyleCnt="0"/>
      <dgm:spPr/>
    </dgm:pt>
    <dgm:pt modelId="{18C31C40-FF95-412F-8F2C-679783D9E4EF}" type="pres">
      <dgm:prSet presAssocID="{61903AC0-1663-47E6-AC41-4DDEB903D183}" presName="childText" presStyleLbl="conFgAcc1" presStyleIdx="0" presStyleCnt="4">
        <dgm:presLayoutVars>
          <dgm:bulletEnabled val="1"/>
        </dgm:presLayoutVars>
      </dgm:prSet>
      <dgm:spPr/>
    </dgm:pt>
    <dgm:pt modelId="{49999C0A-FBEA-4A1B-988C-A30C017B2A94}" type="pres">
      <dgm:prSet presAssocID="{C80B6644-F17C-42A3-9320-BB766A111962}" presName="spaceBetweenRectangles" presStyleCnt="0"/>
      <dgm:spPr/>
    </dgm:pt>
    <dgm:pt modelId="{A60DA3D7-A586-4A59-9B60-20D4BBEF6E42}" type="pres">
      <dgm:prSet presAssocID="{74CCDE1D-7C9B-4C23-90F7-24798E83664F}" presName="parentLin" presStyleCnt="0"/>
      <dgm:spPr/>
    </dgm:pt>
    <dgm:pt modelId="{0D996E05-5416-4EDD-956C-DDF0835E34EE}" type="pres">
      <dgm:prSet presAssocID="{74CCDE1D-7C9B-4C23-90F7-24798E83664F}" presName="parentLeftMargin" presStyleLbl="node1" presStyleIdx="0" presStyleCnt="4"/>
      <dgm:spPr/>
    </dgm:pt>
    <dgm:pt modelId="{ECE53E68-C8C2-4FFC-8836-81213AA2EFBE}" type="pres">
      <dgm:prSet presAssocID="{74CCDE1D-7C9B-4C23-90F7-24798E83664F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4C33FE32-F10F-4F94-BE8B-14F6A72107F4}" type="pres">
      <dgm:prSet presAssocID="{74CCDE1D-7C9B-4C23-90F7-24798E83664F}" presName="negativeSpace" presStyleCnt="0"/>
      <dgm:spPr/>
    </dgm:pt>
    <dgm:pt modelId="{CA0DDD77-6898-431C-BF9A-FB37F7ED1C35}" type="pres">
      <dgm:prSet presAssocID="{74CCDE1D-7C9B-4C23-90F7-24798E83664F}" presName="childText" presStyleLbl="conFgAcc1" presStyleIdx="1" presStyleCnt="4">
        <dgm:presLayoutVars>
          <dgm:bulletEnabled val="1"/>
        </dgm:presLayoutVars>
      </dgm:prSet>
      <dgm:spPr/>
    </dgm:pt>
    <dgm:pt modelId="{CDD8EC46-6591-40EC-B1E7-51F87CCBDF64}" type="pres">
      <dgm:prSet presAssocID="{BB6E4135-5094-430C-A154-863E39EFE166}" presName="spaceBetweenRectangles" presStyleCnt="0"/>
      <dgm:spPr/>
    </dgm:pt>
    <dgm:pt modelId="{9471F607-7BDF-4E41-8111-928B94971E2A}" type="pres">
      <dgm:prSet presAssocID="{854399CD-EFE4-4FB2-A8DF-01E698E2E071}" presName="parentLin" presStyleCnt="0"/>
      <dgm:spPr/>
    </dgm:pt>
    <dgm:pt modelId="{F4620DF3-526A-4107-9617-52D95DFB4241}" type="pres">
      <dgm:prSet presAssocID="{854399CD-EFE4-4FB2-A8DF-01E698E2E071}" presName="parentLeftMargin" presStyleLbl="node1" presStyleIdx="1" presStyleCnt="4"/>
      <dgm:spPr/>
    </dgm:pt>
    <dgm:pt modelId="{8F62F59C-08AE-452B-B1DB-92FA576E794B}" type="pres">
      <dgm:prSet presAssocID="{854399CD-EFE4-4FB2-A8DF-01E698E2E071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711C4E51-4520-468F-9EE9-16FF9983B44E}" type="pres">
      <dgm:prSet presAssocID="{854399CD-EFE4-4FB2-A8DF-01E698E2E071}" presName="negativeSpace" presStyleCnt="0"/>
      <dgm:spPr/>
    </dgm:pt>
    <dgm:pt modelId="{73CCD0D0-DA14-40F2-9E59-72CB57D4D46B}" type="pres">
      <dgm:prSet presAssocID="{854399CD-EFE4-4FB2-A8DF-01E698E2E071}" presName="childText" presStyleLbl="conFgAcc1" presStyleIdx="2" presStyleCnt="4">
        <dgm:presLayoutVars>
          <dgm:bulletEnabled val="1"/>
        </dgm:presLayoutVars>
      </dgm:prSet>
      <dgm:spPr/>
    </dgm:pt>
    <dgm:pt modelId="{F37602A4-2152-47D8-840F-361CF9969393}" type="pres">
      <dgm:prSet presAssocID="{38783053-E126-4999-AA6E-82B47DF9A1B9}" presName="spaceBetweenRectangles" presStyleCnt="0"/>
      <dgm:spPr/>
    </dgm:pt>
    <dgm:pt modelId="{56EF0E69-2F16-4B44-8CFC-056573A24646}" type="pres">
      <dgm:prSet presAssocID="{CDFF2E5F-F8C9-4445-9380-F1E1FB36CE04}" presName="parentLin" presStyleCnt="0"/>
      <dgm:spPr/>
    </dgm:pt>
    <dgm:pt modelId="{B0F4428E-C508-4A3A-8F17-A341B8F3C693}" type="pres">
      <dgm:prSet presAssocID="{CDFF2E5F-F8C9-4445-9380-F1E1FB36CE04}" presName="parentLeftMargin" presStyleLbl="node1" presStyleIdx="2" presStyleCnt="4"/>
      <dgm:spPr/>
    </dgm:pt>
    <dgm:pt modelId="{DC2405B8-681A-4E70-98E2-E85AD09668FC}" type="pres">
      <dgm:prSet presAssocID="{CDFF2E5F-F8C9-4445-9380-F1E1FB36CE04}" presName="parentText" presStyleLbl="node1" presStyleIdx="3" presStyleCnt="4" custLinFactNeighborX="-19565">
        <dgm:presLayoutVars>
          <dgm:chMax val="0"/>
          <dgm:bulletEnabled val="1"/>
        </dgm:presLayoutVars>
      </dgm:prSet>
      <dgm:spPr/>
    </dgm:pt>
    <dgm:pt modelId="{15F14088-B848-4C9E-8E5D-8BD6336474CF}" type="pres">
      <dgm:prSet presAssocID="{CDFF2E5F-F8C9-4445-9380-F1E1FB36CE04}" presName="negativeSpace" presStyleCnt="0"/>
      <dgm:spPr/>
    </dgm:pt>
    <dgm:pt modelId="{2E7EC2DD-B02A-4595-944B-3ECF7B64C517}" type="pres">
      <dgm:prSet presAssocID="{CDFF2E5F-F8C9-4445-9380-F1E1FB36CE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075CF005-7FCB-4660-BDE2-B39D552F6142}" type="presOf" srcId="{61903AC0-1663-47E6-AC41-4DDEB903D183}" destId="{E4FB8DC3-8789-4D66-9A70-D87A5875410D}" srcOrd="0" destOrd="0" presId="urn:microsoft.com/office/officeart/2005/8/layout/list1"/>
    <dgm:cxn modelId="{DDE0170B-45F1-4816-8CC2-2E3AE2894151}" type="presOf" srcId="{74CCDE1D-7C9B-4C23-90F7-24798E83664F}" destId="{ECE53E68-C8C2-4FFC-8836-81213AA2EFBE}" srcOrd="1" destOrd="0" presId="urn:microsoft.com/office/officeart/2005/8/layout/list1"/>
    <dgm:cxn modelId="{C660052C-A960-4D62-84FE-46D3A18B952C}" type="presOf" srcId="{854399CD-EFE4-4FB2-A8DF-01E698E2E071}" destId="{8F62F59C-08AE-452B-B1DB-92FA576E794B}" srcOrd="1" destOrd="0" presId="urn:microsoft.com/office/officeart/2005/8/layout/list1"/>
    <dgm:cxn modelId="{7B19422D-04C7-47CA-B17C-221F863C3A1A}" type="presOf" srcId="{CDFF2E5F-F8C9-4445-9380-F1E1FB36CE04}" destId="{B0F4428E-C508-4A3A-8F17-A341B8F3C693}" srcOrd="0" destOrd="0" presId="urn:microsoft.com/office/officeart/2005/8/layout/list1"/>
    <dgm:cxn modelId="{45653163-961B-46D8-B368-830A05BD37BC}" type="presOf" srcId="{854399CD-EFE4-4FB2-A8DF-01E698E2E071}" destId="{F4620DF3-526A-4107-9617-52D95DFB4241}" srcOrd="0" destOrd="0" presId="urn:microsoft.com/office/officeart/2005/8/layout/list1"/>
    <dgm:cxn modelId="{E6CE9364-61C9-4F81-ABEB-5FD8B2D79C81}" type="presOf" srcId="{61903AC0-1663-47E6-AC41-4DDEB903D183}" destId="{6AB6BFF7-E5C5-4D1E-ACBA-51116B5BA624}" srcOrd="1" destOrd="0" presId="urn:microsoft.com/office/officeart/2005/8/layout/list1"/>
    <dgm:cxn modelId="{A363497F-2FDD-4222-AED3-0BBBD8FFFB40}" type="presOf" srcId="{CDFF2E5F-F8C9-4445-9380-F1E1FB36CE04}" destId="{DC2405B8-681A-4E70-98E2-E85AD09668FC}" srcOrd="1" destOrd="0" presId="urn:microsoft.com/office/officeart/2005/8/layout/list1"/>
    <dgm:cxn modelId="{F3EFEA92-6B4B-481C-B5E4-DD1E17B900C3}" type="presOf" srcId="{74CCDE1D-7C9B-4C23-90F7-24798E83664F}" destId="{0D996E05-5416-4EDD-956C-DDF0835E34EE}" srcOrd="0" destOrd="0" presId="urn:microsoft.com/office/officeart/2005/8/layout/list1"/>
    <dgm:cxn modelId="{447143DC-D84D-4C4C-8AE7-6BC071BD5E2A}" type="presOf" srcId="{6893822A-351B-4ABE-8DBD-3E53CC5A381D}" destId="{F4386A26-89E9-422D-9334-93DF2E16343E}" srcOrd="0" destOrd="0" presId="urn:microsoft.com/office/officeart/2005/8/layout/list1"/>
    <dgm:cxn modelId="{B514DCEA-F8EB-4B2B-9E23-3E5B0EB0C0BD}" srcId="{6893822A-351B-4ABE-8DBD-3E53CC5A381D}" destId="{74CCDE1D-7C9B-4C23-90F7-24798E83664F}" srcOrd="1" destOrd="0" parTransId="{1FF36DD0-4EA4-4025-9CE7-EAF8CB20CF3C}" sibTransId="{BB6E4135-5094-430C-A154-863E39EFE166}"/>
    <dgm:cxn modelId="{E2C989F0-2DCB-4040-9B03-EDD6F46004F3}" srcId="{6893822A-351B-4ABE-8DBD-3E53CC5A381D}" destId="{CDFF2E5F-F8C9-4445-9380-F1E1FB36CE04}" srcOrd="3" destOrd="0" parTransId="{DCEEB22C-9FC4-4E67-82BF-22AEF33BEE46}" sibTransId="{BADCC5CF-D526-4D1B-B5FD-B99519C52D27}"/>
    <dgm:cxn modelId="{64877CF4-FA63-494A-8E9A-A227CB64019D}" srcId="{6893822A-351B-4ABE-8DBD-3E53CC5A381D}" destId="{61903AC0-1663-47E6-AC41-4DDEB903D183}" srcOrd="0" destOrd="0" parTransId="{2612973C-4FC8-4625-AF15-2B66ACAC1AD2}" sibTransId="{C80B6644-F17C-42A3-9320-BB766A111962}"/>
    <dgm:cxn modelId="{816587F8-1F27-4258-A1D7-74C95A33588D}" srcId="{6893822A-351B-4ABE-8DBD-3E53CC5A381D}" destId="{854399CD-EFE4-4FB2-A8DF-01E698E2E071}" srcOrd="2" destOrd="0" parTransId="{54228F12-DA40-48C7-A488-7F55E799D555}" sibTransId="{38783053-E126-4999-AA6E-82B47DF9A1B9}"/>
    <dgm:cxn modelId="{BA54B945-7880-414D-83E1-DF62F3739D36}" type="presParOf" srcId="{F4386A26-89E9-422D-9334-93DF2E16343E}" destId="{0A46518F-6C1B-422D-992A-E23067DAF947}" srcOrd="0" destOrd="0" presId="urn:microsoft.com/office/officeart/2005/8/layout/list1"/>
    <dgm:cxn modelId="{B17B1BED-4B50-467E-B6B0-5FC7521AB524}" type="presParOf" srcId="{0A46518F-6C1B-422D-992A-E23067DAF947}" destId="{E4FB8DC3-8789-4D66-9A70-D87A5875410D}" srcOrd="0" destOrd="0" presId="urn:microsoft.com/office/officeart/2005/8/layout/list1"/>
    <dgm:cxn modelId="{51D69A15-8182-47E3-BC68-35C2B5A67A57}" type="presParOf" srcId="{0A46518F-6C1B-422D-992A-E23067DAF947}" destId="{6AB6BFF7-E5C5-4D1E-ACBA-51116B5BA624}" srcOrd="1" destOrd="0" presId="urn:microsoft.com/office/officeart/2005/8/layout/list1"/>
    <dgm:cxn modelId="{8857CAF9-B56F-42BD-A681-0B0C0069AE75}" type="presParOf" srcId="{F4386A26-89E9-422D-9334-93DF2E16343E}" destId="{EF1ACDBA-511E-4789-B410-EDE699064826}" srcOrd="1" destOrd="0" presId="urn:microsoft.com/office/officeart/2005/8/layout/list1"/>
    <dgm:cxn modelId="{047CA45D-86B1-4598-93E9-E485C8EFBAE1}" type="presParOf" srcId="{F4386A26-89E9-422D-9334-93DF2E16343E}" destId="{18C31C40-FF95-412F-8F2C-679783D9E4EF}" srcOrd="2" destOrd="0" presId="urn:microsoft.com/office/officeart/2005/8/layout/list1"/>
    <dgm:cxn modelId="{0510CC4D-312E-4818-9247-EAC8319CC460}" type="presParOf" srcId="{F4386A26-89E9-422D-9334-93DF2E16343E}" destId="{49999C0A-FBEA-4A1B-988C-A30C017B2A94}" srcOrd="3" destOrd="0" presId="urn:microsoft.com/office/officeart/2005/8/layout/list1"/>
    <dgm:cxn modelId="{F32CBC76-7AEA-45C2-AEDF-6155A3984285}" type="presParOf" srcId="{F4386A26-89E9-422D-9334-93DF2E16343E}" destId="{A60DA3D7-A586-4A59-9B60-20D4BBEF6E42}" srcOrd="4" destOrd="0" presId="urn:microsoft.com/office/officeart/2005/8/layout/list1"/>
    <dgm:cxn modelId="{F2D6D4D3-CD46-477D-9D44-EAE71253350A}" type="presParOf" srcId="{A60DA3D7-A586-4A59-9B60-20D4BBEF6E42}" destId="{0D996E05-5416-4EDD-956C-DDF0835E34EE}" srcOrd="0" destOrd="0" presId="urn:microsoft.com/office/officeart/2005/8/layout/list1"/>
    <dgm:cxn modelId="{D064D116-6237-4F98-8373-239F64D93F91}" type="presParOf" srcId="{A60DA3D7-A586-4A59-9B60-20D4BBEF6E42}" destId="{ECE53E68-C8C2-4FFC-8836-81213AA2EFBE}" srcOrd="1" destOrd="0" presId="urn:microsoft.com/office/officeart/2005/8/layout/list1"/>
    <dgm:cxn modelId="{4BA8EB0C-B7E4-4A6A-9672-DA85E9C9EC0D}" type="presParOf" srcId="{F4386A26-89E9-422D-9334-93DF2E16343E}" destId="{4C33FE32-F10F-4F94-BE8B-14F6A72107F4}" srcOrd="5" destOrd="0" presId="urn:microsoft.com/office/officeart/2005/8/layout/list1"/>
    <dgm:cxn modelId="{9EA652B2-9286-4D01-8E03-B3772695B3DF}" type="presParOf" srcId="{F4386A26-89E9-422D-9334-93DF2E16343E}" destId="{CA0DDD77-6898-431C-BF9A-FB37F7ED1C35}" srcOrd="6" destOrd="0" presId="urn:microsoft.com/office/officeart/2005/8/layout/list1"/>
    <dgm:cxn modelId="{8B61DD05-1B2A-4CCC-B229-733ECE48B6F8}" type="presParOf" srcId="{F4386A26-89E9-422D-9334-93DF2E16343E}" destId="{CDD8EC46-6591-40EC-B1E7-51F87CCBDF64}" srcOrd="7" destOrd="0" presId="urn:microsoft.com/office/officeart/2005/8/layout/list1"/>
    <dgm:cxn modelId="{F1BEF6F0-1B39-4B17-B2AE-B5591B1A19E4}" type="presParOf" srcId="{F4386A26-89E9-422D-9334-93DF2E16343E}" destId="{9471F607-7BDF-4E41-8111-928B94971E2A}" srcOrd="8" destOrd="0" presId="urn:microsoft.com/office/officeart/2005/8/layout/list1"/>
    <dgm:cxn modelId="{68865D77-8234-47C6-A32C-10E0A18F0185}" type="presParOf" srcId="{9471F607-7BDF-4E41-8111-928B94971E2A}" destId="{F4620DF3-526A-4107-9617-52D95DFB4241}" srcOrd="0" destOrd="0" presId="urn:microsoft.com/office/officeart/2005/8/layout/list1"/>
    <dgm:cxn modelId="{F3DC07C1-5850-4336-B7A2-563AD014BDED}" type="presParOf" srcId="{9471F607-7BDF-4E41-8111-928B94971E2A}" destId="{8F62F59C-08AE-452B-B1DB-92FA576E794B}" srcOrd="1" destOrd="0" presId="urn:microsoft.com/office/officeart/2005/8/layout/list1"/>
    <dgm:cxn modelId="{464D0D5A-302C-4371-8021-1FDE23EAC0A6}" type="presParOf" srcId="{F4386A26-89E9-422D-9334-93DF2E16343E}" destId="{711C4E51-4520-468F-9EE9-16FF9983B44E}" srcOrd="9" destOrd="0" presId="urn:microsoft.com/office/officeart/2005/8/layout/list1"/>
    <dgm:cxn modelId="{6E655C55-7284-4F09-A89F-59F2F2DCC4B9}" type="presParOf" srcId="{F4386A26-89E9-422D-9334-93DF2E16343E}" destId="{73CCD0D0-DA14-40F2-9E59-72CB57D4D46B}" srcOrd="10" destOrd="0" presId="urn:microsoft.com/office/officeart/2005/8/layout/list1"/>
    <dgm:cxn modelId="{A8E4730E-A810-42B7-92F7-939885CA2D5A}" type="presParOf" srcId="{F4386A26-89E9-422D-9334-93DF2E16343E}" destId="{F37602A4-2152-47D8-840F-361CF9969393}" srcOrd="11" destOrd="0" presId="urn:microsoft.com/office/officeart/2005/8/layout/list1"/>
    <dgm:cxn modelId="{DC52C611-D82E-431A-9162-ECC950782C73}" type="presParOf" srcId="{F4386A26-89E9-422D-9334-93DF2E16343E}" destId="{56EF0E69-2F16-4B44-8CFC-056573A24646}" srcOrd="12" destOrd="0" presId="urn:microsoft.com/office/officeart/2005/8/layout/list1"/>
    <dgm:cxn modelId="{3425EA88-E725-4B04-B26E-82BF51622EB2}" type="presParOf" srcId="{56EF0E69-2F16-4B44-8CFC-056573A24646}" destId="{B0F4428E-C508-4A3A-8F17-A341B8F3C693}" srcOrd="0" destOrd="0" presId="urn:microsoft.com/office/officeart/2005/8/layout/list1"/>
    <dgm:cxn modelId="{2B097BC9-6951-45FA-9C00-270848F54CFA}" type="presParOf" srcId="{56EF0E69-2F16-4B44-8CFC-056573A24646}" destId="{DC2405B8-681A-4E70-98E2-E85AD09668FC}" srcOrd="1" destOrd="0" presId="urn:microsoft.com/office/officeart/2005/8/layout/list1"/>
    <dgm:cxn modelId="{18A0F3E8-2A4F-4C03-8C94-6A8F21902A7E}" type="presParOf" srcId="{F4386A26-89E9-422D-9334-93DF2E16343E}" destId="{15F14088-B848-4C9E-8E5D-8BD6336474CF}" srcOrd="13" destOrd="0" presId="urn:microsoft.com/office/officeart/2005/8/layout/list1"/>
    <dgm:cxn modelId="{79F15F9B-7A3A-4355-8773-330831986A9E}" type="presParOf" srcId="{F4386A26-89E9-422D-9334-93DF2E16343E}" destId="{2E7EC2DD-B02A-4595-944B-3ECF7B64C517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C31C40-FF95-412F-8F2C-679783D9E4EF}">
      <dsp:nvSpPr>
        <dsp:cNvPr id="0" name=""/>
        <dsp:cNvSpPr/>
      </dsp:nvSpPr>
      <dsp:spPr>
        <a:xfrm>
          <a:off x="0" y="449162"/>
          <a:ext cx="481274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AB6BFF7-E5C5-4D1E-ACBA-51116B5BA624}">
      <dsp:nvSpPr>
        <dsp:cNvPr id="0" name=""/>
        <dsp:cNvSpPr/>
      </dsp:nvSpPr>
      <dsp:spPr>
        <a:xfrm>
          <a:off x="240637" y="80161"/>
          <a:ext cx="336892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337" tIns="0" rIns="127337" bIns="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600" kern="1200" dirty="0"/>
            <a:t>信不退</a:t>
          </a:r>
        </a:p>
      </dsp:txBody>
      <dsp:txXfrm>
        <a:off x="276663" y="116187"/>
        <a:ext cx="3296870" cy="665948"/>
      </dsp:txXfrm>
    </dsp:sp>
    <dsp:sp modelId="{CA0DDD77-6898-431C-BF9A-FB37F7ED1C35}">
      <dsp:nvSpPr>
        <dsp:cNvPr id="0" name=""/>
        <dsp:cNvSpPr/>
      </dsp:nvSpPr>
      <dsp:spPr>
        <a:xfrm>
          <a:off x="0" y="1583162"/>
          <a:ext cx="481274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CE53E68-C8C2-4FFC-8836-81213AA2EFBE}">
      <dsp:nvSpPr>
        <dsp:cNvPr id="0" name=""/>
        <dsp:cNvSpPr/>
      </dsp:nvSpPr>
      <dsp:spPr>
        <a:xfrm>
          <a:off x="240637" y="1214162"/>
          <a:ext cx="336892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337" tIns="0" rIns="127337" bIns="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600" kern="1200" dirty="0"/>
            <a:t>位不退</a:t>
          </a:r>
        </a:p>
      </dsp:txBody>
      <dsp:txXfrm>
        <a:off x="276663" y="1250188"/>
        <a:ext cx="3296870" cy="665948"/>
      </dsp:txXfrm>
    </dsp:sp>
    <dsp:sp modelId="{73CCD0D0-DA14-40F2-9E59-72CB57D4D46B}">
      <dsp:nvSpPr>
        <dsp:cNvPr id="0" name=""/>
        <dsp:cNvSpPr/>
      </dsp:nvSpPr>
      <dsp:spPr>
        <a:xfrm>
          <a:off x="0" y="2717162"/>
          <a:ext cx="481274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62F59C-08AE-452B-B1DB-92FA576E794B}">
      <dsp:nvSpPr>
        <dsp:cNvPr id="0" name=""/>
        <dsp:cNvSpPr/>
      </dsp:nvSpPr>
      <dsp:spPr>
        <a:xfrm>
          <a:off x="240637" y="2348162"/>
          <a:ext cx="336892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337" tIns="0" rIns="127337" bIns="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600" kern="1200" dirty="0"/>
            <a:t>證不退</a:t>
          </a:r>
        </a:p>
      </dsp:txBody>
      <dsp:txXfrm>
        <a:off x="276663" y="2384188"/>
        <a:ext cx="3296870" cy="665948"/>
      </dsp:txXfrm>
    </dsp:sp>
    <dsp:sp modelId="{2E7EC2DD-B02A-4595-944B-3ECF7B64C517}">
      <dsp:nvSpPr>
        <dsp:cNvPr id="0" name=""/>
        <dsp:cNvSpPr/>
      </dsp:nvSpPr>
      <dsp:spPr>
        <a:xfrm>
          <a:off x="0" y="3851162"/>
          <a:ext cx="4812747" cy="6300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C2405B8-681A-4E70-98E2-E85AD09668FC}">
      <dsp:nvSpPr>
        <dsp:cNvPr id="0" name=""/>
        <dsp:cNvSpPr/>
      </dsp:nvSpPr>
      <dsp:spPr>
        <a:xfrm>
          <a:off x="193556" y="3482162"/>
          <a:ext cx="3368922" cy="7380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337" tIns="0" rIns="127337" bIns="0" numCol="1" spcCol="1270" anchor="ctr" anchorCtr="0">
          <a:noAutofit/>
        </a:bodyPr>
        <a:lstStyle/>
        <a:p>
          <a:pPr marL="0" lvl="0" indent="0" algn="l" defTabSz="2933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zh-TW" altLang="en-US" sz="6600" kern="1200" dirty="0"/>
            <a:t>行不退</a:t>
          </a:r>
          <a:endParaRPr lang="zh-TW" altLang="en-US" sz="3000" kern="1200" dirty="0"/>
        </a:p>
      </dsp:txBody>
      <dsp:txXfrm>
        <a:off x="229582" y="3518188"/>
        <a:ext cx="3296870" cy="66594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830FEE68-BFFF-4638-9957-6A7E7CB05FBB}" type="datetimeFigureOut">
              <a:rPr lang="zh-TW" altLang="en-US"/>
              <a:pPr>
                <a:defRPr/>
              </a:pPr>
              <a:t>2020/7/28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TW" altLang="en-US" noProof="0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noProof="0"/>
              <a:t>按一下以編輯母片文字樣式</a:t>
            </a:r>
          </a:p>
          <a:p>
            <a:pPr lvl="1"/>
            <a:r>
              <a:rPr lang="zh-TW" altLang="en-US" noProof="0"/>
              <a:t>第二層</a:t>
            </a:r>
          </a:p>
          <a:p>
            <a:pPr lvl="2"/>
            <a:r>
              <a:rPr lang="zh-TW" altLang="en-US" noProof="0"/>
              <a:t>第三層</a:t>
            </a:r>
          </a:p>
          <a:p>
            <a:pPr lvl="3"/>
            <a:r>
              <a:rPr lang="zh-TW" altLang="en-US" noProof="0"/>
              <a:t>第四層</a:t>
            </a:r>
          </a:p>
          <a:p>
            <a:pPr lvl="4"/>
            <a:r>
              <a:rPr lang="zh-TW" altLang="en-US" noProof="0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kumimoji="0"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0"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4E298F45-ECA9-4046-8735-310263C8D142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511338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梵語 </a:t>
            </a:r>
            <a:r>
              <a:rPr lang="en-US" altLang="zh-TW" dirty="0" err="1"/>
              <a:t>śaiksa-aśaiksa</a:t>
            </a:r>
            <a:r>
              <a:rPr lang="zh-TW" altLang="en-US" dirty="0"/>
              <a:t>，巴利語 </a:t>
            </a:r>
            <a:r>
              <a:rPr lang="en-US" altLang="zh-TW" dirty="0" err="1"/>
              <a:t>sekha-asekha</a:t>
            </a:r>
            <a:r>
              <a:rPr lang="zh-TW" altLang="en-US" dirty="0"/>
              <a:t>。「學」與「無學」之並稱。學，即有學，指雖已覺四諦之理，但因未斷煩惱，故仍須學習戒、定、慧三學者。在四向四果中，除最後之阿羅漢果外，其餘四向三果等七者皆為有學；相對於此，證得阿羅漢果者，已斷盡一切煩惱而無所學習，稱為無學。以上係小乘之說，大乘佛教則謂十地以前之菩薩皆為有學，佛果方為無學。法華文句卷八上（大三四</a:t>
            </a:r>
            <a:r>
              <a:rPr lang="en-US" altLang="zh-TW" dirty="0"/>
              <a:t>‧</a:t>
            </a:r>
            <a:r>
              <a:rPr lang="zh-TW" altLang="en-US" dirty="0"/>
              <a:t>一○七中</a:t>
            </a:r>
            <a:r>
              <a:rPr lang="en-US" altLang="zh-TW" dirty="0"/>
              <a:t>〕</a:t>
            </a:r>
            <a:r>
              <a:rPr lang="zh-TW" altLang="en-US" dirty="0"/>
              <a:t>：「研真斷惑名為學，真窮惑盡名無學。研修真理，慕求勝見，名之為學，學位在三果四向真無漏慧也。阿羅漢果研理已窮，勝見已極，無所復學，故名無學。」</a:t>
            </a:r>
            <a:r>
              <a:rPr lang="en-US" altLang="zh-TW" dirty="0"/>
              <a:t>〔</a:t>
            </a:r>
            <a:r>
              <a:rPr lang="zh-TW" altLang="en-US" dirty="0"/>
              <a:t>法華經卷二譬喻品、法華義疏卷九</a:t>
            </a:r>
            <a:r>
              <a:rPr lang="en-US" altLang="zh-TW" dirty="0"/>
              <a:t>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528477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/>
              <a:t>梵語 </a:t>
            </a:r>
            <a:r>
              <a:rPr lang="en-US" altLang="zh-TW" dirty="0" err="1"/>
              <a:t>śaiksa-aśaiksa</a:t>
            </a:r>
            <a:r>
              <a:rPr lang="zh-TW" altLang="en-US" dirty="0"/>
              <a:t>，巴利語 </a:t>
            </a:r>
            <a:r>
              <a:rPr lang="en-US" altLang="zh-TW" dirty="0" err="1"/>
              <a:t>sekha-asekha</a:t>
            </a:r>
            <a:r>
              <a:rPr lang="zh-TW" altLang="en-US" dirty="0"/>
              <a:t>。「學」與「無學」之並稱。學，即有學，指雖已覺四諦之理，但因未斷煩惱，故仍須學習戒、定、慧三學者。在四向四果中，除最後之阿羅漢果外，其餘四向三果等七者皆為有學；相對於此，證得阿羅漢果者，已斷盡一切煩惱而無所學習，稱為無學。以上係小乘之說，大乘佛教則謂十地以前之菩薩皆為有學，佛果方為無學。法華文句卷八上（大三四</a:t>
            </a:r>
            <a:r>
              <a:rPr lang="en-US" altLang="zh-TW" dirty="0"/>
              <a:t>‧</a:t>
            </a:r>
            <a:r>
              <a:rPr lang="zh-TW" altLang="en-US" dirty="0"/>
              <a:t>一○七中</a:t>
            </a:r>
            <a:r>
              <a:rPr lang="en-US" altLang="zh-TW" dirty="0"/>
              <a:t>〕</a:t>
            </a:r>
            <a:r>
              <a:rPr lang="zh-TW" altLang="en-US" dirty="0"/>
              <a:t>：「研真斷惑名為學，真窮惑盡名無學。研修真理，慕求勝見，名之為學，學位在三果四向真無漏慧也。阿羅漢果研理已窮，勝見已極，無所復學，故名無學。」</a:t>
            </a:r>
            <a:r>
              <a:rPr lang="en-US" altLang="zh-TW" dirty="0"/>
              <a:t>〔</a:t>
            </a:r>
            <a:r>
              <a:rPr lang="zh-TW" altLang="en-US" dirty="0"/>
              <a:t>法華經卷二譬喻品、法華義疏卷九</a:t>
            </a:r>
            <a:r>
              <a:rPr lang="en-US" altLang="zh-TW" dirty="0"/>
              <a:t>〕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94106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E298F45-ECA9-4046-8735-310263C8D142}" type="slidenum">
              <a:rPr lang="zh-TW" altLang="en-US" smtClean="0"/>
              <a:pPr>
                <a:defRPr/>
              </a:pPr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64680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</p:spTree>
    <p:extLst>
      <p:ext uri="{BB962C8B-B14F-4D97-AF65-F5344CB8AC3E}">
        <p14:creationId xmlns:p14="http://schemas.microsoft.com/office/powerpoint/2010/main" val="4263702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3427605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317173073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2">
    <p:bg>
      <p:bgPr>
        <a:gradFill rotWithShape="0">
          <a:gsLst>
            <a:gs pos="0">
              <a:srgbClr val="DEC59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638118" y="4437063"/>
            <a:ext cx="3543300" cy="2609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文字方塊 3"/>
          <p:cNvSpPr txBox="1">
            <a:spLocks noChangeArrowheads="1"/>
          </p:cNvSpPr>
          <p:nvPr userDrawn="1"/>
        </p:nvSpPr>
        <p:spPr bwMode="auto">
          <a:xfrm>
            <a:off x="5232400" y="6308726"/>
            <a:ext cx="4224867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新細明體" pitchFamily="18" charset="-120"/>
              </a:defRPr>
            </a:lvl9pPr>
          </a:lstStyle>
          <a:p>
            <a:pPr>
              <a:defRPr/>
            </a:pPr>
            <a:endParaRPr kumimoji="0" lang="zh-TW" altLang="en-US" sz="280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7" name="標題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5530626"/>
          </a:xfrm>
        </p:spPr>
        <p:txBody>
          <a:bodyPr/>
          <a:lstStyle>
            <a:lvl1pPr algn="ctr">
              <a:defRPr sz="6000" b="1">
                <a:solidFill>
                  <a:schemeClr val="tx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11374967" y="5648326"/>
            <a:ext cx="732367" cy="396875"/>
          </a:xfrm>
          <a:prstGeom prst="bracketPair">
            <a:avLst>
              <a:gd name="adj" fmla="val 17949"/>
            </a:avLst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kumimoji="0">
                <a:latin typeface="+mn-lt"/>
                <a:ea typeface="+mn-ea"/>
              </a:defRPr>
            </a:lvl1pPr>
          </a:lstStyle>
          <a:p>
            <a:pPr>
              <a:defRPr/>
            </a:pPr>
            <a:fld id="{AC771C09-5FE3-4A3F-89AE-6946AABFE4BD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662176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623392" y="260648"/>
            <a:ext cx="10463675" cy="5616624"/>
          </a:xfrm>
        </p:spPr>
        <p:txBody>
          <a:bodyPr>
            <a:noAutofit/>
          </a:bodyPr>
          <a:lstStyle>
            <a:lvl1pPr marL="0" indent="0" algn="l">
              <a:buNone/>
              <a:defRPr sz="48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369508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80CC55-61A2-4D54-A271-E85B9A06E46B}" type="datetimeFigureOut">
              <a:rPr lang="zh-TW" altLang="en-US"/>
              <a:pPr>
                <a:defRPr/>
              </a:pPr>
              <a:t>2020/7/28</a:t>
            </a:fld>
            <a:endParaRPr lang="zh-TW" altLang="en-US"/>
          </a:p>
        </p:txBody>
      </p:sp>
      <p:sp>
        <p:nvSpPr>
          <p:cNvPr id="4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TW" altLang="en-US"/>
          </a:p>
        </p:txBody>
      </p:sp>
      <p:sp>
        <p:nvSpPr>
          <p:cNvPr id="5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75C245-E162-40A9-A578-963478DB1426}" type="slidenum">
              <a:rPr lang="zh-TW" altLang="en-US"/>
              <a:pPr>
                <a:defRPr/>
              </a:pPr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334084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延伸引導1">
    <p:bg>
      <p:bgPr>
        <a:gradFill rotWithShape="0">
          <a:gsLst>
            <a:gs pos="0">
              <a:srgbClr val="E9D9BE"/>
            </a:gs>
            <a:gs pos="64999">
              <a:srgbClr val="F0EBD5"/>
            </a:gs>
            <a:gs pos="97000">
              <a:srgbClr val="D1C39F"/>
            </a:gs>
            <a:gs pos="100000">
              <a:srgbClr val="D1C39F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版面配置區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5" name="文字版面配置區 2"/>
          <p:cNvSpPr>
            <a:spLocks noGrp="1"/>
          </p:cNvSpPr>
          <p:nvPr>
            <p:ph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rtlCol="0">
            <a:normAutofit/>
          </a:bodyPr>
          <a:lstStyle/>
          <a:p>
            <a:pPr lvl="0"/>
            <a:r>
              <a:rPr lang="zh-TW" altLang="en-US" noProof="0" dirty="0"/>
              <a:t>按一下以編輯母片文字樣式</a:t>
            </a:r>
          </a:p>
          <a:p>
            <a:pPr lvl="1"/>
            <a:r>
              <a:rPr lang="zh-TW" altLang="en-US" noProof="0" dirty="0"/>
              <a:t>第二層</a:t>
            </a:r>
          </a:p>
          <a:p>
            <a:pPr lvl="2"/>
            <a:r>
              <a:rPr lang="zh-TW" altLang="en-US" noProof="0" dirty="0"/>
              <a:t>第三層</a:t>
            </a:r>
          </a:p>
          <a:p>
            <a:pPr lvl="3"/>
            <a:r>
              <a:rPr lang="zh-TW" altLang="en-US" noProof="0" dirty="0"/>
              <a:t>第四層</a:t>
            </a:r>
          </a:p>
          <a:p>
            <a:pPr lvl="4"/>
            <a:r>
              <a:rPr lang="zh-TW" altLang="en-US" noProof="0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696462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20" b="-658"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455762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646" r="729" b="2951"/>
          <a:stretch/>
        </p:blipFill>
        <p:spPr>
          <a:xfrm>
            <a:off x="0" y="38100"/>
            <a:ext cx="12103100" cy="683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95653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1" t="3993" r="781" b="5729"/>
          <a:stretch/>
        </p:blipFill>
        <p:spPr>
          <a:xfrm>
            <a:off x="0" y="63500"/>
            <a:ext cx="12096750" cy="6927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93033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2"/>
          <a:srcRect l="625" t="5469" r="312" b="5989"/>
          <a:stretch/>
        </p:blipFill>
        <p:spPr>
          <a:xfrm>
            <a:off x="76200" y="0"/>
            <a:ext cx="12077700" cy="7067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25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94319572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643383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645283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1972098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0" y="0"/>
            <a:ext cx="12192000" cy="7213600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0315970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274000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10645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58554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982233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099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600"/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600910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23657071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7" y="365126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40318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840318" y="2505075"/>
            <a:ext cx="5158316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</p:spTree>
    <p:extLst>
      <p:ext uri="{BB962C8B-B14F-4D97-AF65-F5344CB8AC3E}">
        <p14:creationId xmlns:p14="http://schemas.microsoft.com/office/powerpoint/2010/main" val="16374868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9438634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662404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7220242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840318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5183717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zh-TW" altLang="en-US" noProof="0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840318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1913706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精舍底圖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7145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按一下以編輯母片標題樣式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TW" altLang="en-US" dirty="0"/>
              <a:t>按一下以編輯母片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043" r:id="rId1"/>
    <p:sldLayoutId id="2147484044" r:id="rId2"/>
    <p:sldLayoutId id="2147484045" r:id="rId3"/>
    <p:sldLayoutId id="2147484046" r:id="rId4"/>
    <p:sldLayoutId id="2147484047" r:id="rId5"/>
    <p:sldLayoutId id="2147484048" r:id="rId6"/>
    <p:sldLayoutId id="2147484049" r:id="rId7"/>
    <p:sldLayoutId id="2147484050" r:id="rId8"/>
    <p:sldLayoutId id="2147484051" r:id="rId9"/>
    <p:sldLayoutId id="2147484052" r:id="rId10"/>
    <p:sldLayoutId id="2147484053" r:id="rId11"/>
    <p:sldLayoutId id="2147484070" r:id="rId12"/>
    <p:sldLayoutId id="2147484072" r:id="rId13"/>
    <p:sldLayoutId id="2147484075" r:id="rId14"/>
    <p:sldLayoutId id="2147484079" r:id="rId15"/>
    <p:sldLayoutId id="2147484080" r:id="rId16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6000" kern="1200">
          <a:solidFill>
            <a:srgbClr val="CC9900"/>
          </a:solidFill>
          <a:latin typeface="+mj-lt"/>
          <a:ea typeface="+mj-ea"/>
          <a:cs typeface="文鼎中隸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  <a:cs typeface="文鼎中隸"/>
        </a:defRPr>
      </a:lvl5pPr>
      <a:lvl6pPr marL="4572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6pPr>
      <a:lvl7pPr marL="9144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7pPr>
      <a:lvl8pPr marL="13716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8pPr>
      <a:lvl9pPr marL="1828800" algn="ctr" rtl="0" fontAlgn="base">
        <a:spcBef>
          <a:spcPct val="0"/>
        </a:spcBef>
        <a:spcAft>
          <a:spcPct val="0"/>
        </a:spcAft>
        <a:defRPr kumimoji="1" sz="5400">
          <a:solidFill>
            <a:srgbClr val="CC9900"/>
          </a:solidFill>
          <a:latin typeface="Arial" panose="020B0604020202020204" pitchFamily="34" charset="0"/>
          <a:ea typeface="文鼎中隸" panose="020B0609010101010101" pitchFamily="49" charset="-12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kumimoji="1" sz="48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3457EF-B57E-4724-A731-1248462E0BE9}" type="datetimeFigureOut">
              <a:rPr lang="zh-TW" altLang="en-US" smtClean="0"/>
              <a:t>2020/7/28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9DB70C-92FE-44E9-963B-43A1C3210E87}" type="slidenum">
              <a:rPr lang="zh-TW" altLang="en-US" smtClean="0"/>
              <a:t>‹#›</a:t>
            </a:fld>
            <a:endParaRPr lang="zh-TW" altLang="en-US"/>
          </a:p>
        </p:txBody>
      </p:sp>
      <p:pic>
        <p:nvPicPr>
          <p:cNvPr id="7" name="圖片 6"/>
          <p:cNvPicPr>
            <a:picLocks noChangeAspect="1"/>
          </p:cNvPicPr>
          <p:nvPr userDrawn="1"/>
        </p:nvPicPr>
        <p:blipFill rotWithShape="1">
          <a:blip r:embed="rId14"/>
          <a:srcRect t="4427" r="782" b="4427"/>
          <a:stretch/>
        </p:blipFill>
        <p:spPr>
          <a:xfrm>
            <a:off x="0" y="0"/>
            <a:ext cx="12096750" cy="701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34237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55" r:id="rId1"/>
    <p:sldLayoutId id="2147484056" r:id="rId2"/>
    <p:sldLayoutId id="2147484057" r:id="rId3"/>
    <p:sldLayoutId id="2147484058" r:id="rId4"/>
    <p:sldLayoutId id="2147484059" r:id="rId5"/>
    <p:sldLayoutId id="2147484060" r:id="rId6"/>
    <p:sldLayoutId id="2147484061" r:id="rId7"/>
    <p:sldLayoutId id="2147484062" r:id="rId8"/>
    <p:sldLayoutId id="2147484063" r:id="rId9"/>
    <p:sldLayoutId id="2147484064" r:id="rId10"/>
    <p:sldLayoutId id="2147484065" r:id="rId11"/>
    <p:sldLayoutId id="2147484066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www.youtube.com/watch?v=vWM6ejh5Ogk&amp;feature=emb_logo" TargetMode="Externa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hyperlink" Target="https://www.youtube.com/watch?v=rmRJdqToTvE&amp;feature=emb_logo" TargetMode="Externa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1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116499" y="530087"/>
            <a:ext cx="9144000" cy="821633"/>
          </a:xfrm>
        </p:spPr>
        <p:txBody>
          <a:bodyPr>
            <a:normAutofit fontScale="90000"/>
          </a:bodyPr>
          <a:lstStyle/>
          <a:p>
            <a:r>
              <a:rPr lang="zh-TW" altLang="en-US" sz="5400" dirty="0">
                <a:solidFill>
                  <a:srgbClr val="00206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靜思法髓妙蓮華序品</a:t>
            </a:r>
            <a:endParaRPr lang="zh-TW" altLang="en-US" sz="5400" dirty="0"/>
          </a:p>
        </p:txBody>
      </p:sp>
      <p:sp>
        <p:nvSpPr>
          <p:cNvPr id="4" name="標題 1">
            <a:extLst>
              <a:ext uri="{FF2B5EF4-FFF2-40B4-BE49-F238E27FC236}">
                <a16:creationId xmlns:a16="http://schemas.microsoft.com/office/drawing/2014/main" id="{241DDB17-B496-4094-8E1C-31503BDF9458}"/>
              </a:ext>
            </a:extLst>
          </p:cNvPr>
          <p:cNvSpPr txBox="1">
            <a:spLocks/>
          </p:cNvSpPr>
          <p:nvPr/>
        </p:nvSpPr>
        <p:spPr>
          <a:xfrm>
            <a:off x="1116499" y="2491408"/>
            <a:ext cx="9144000" cy="178497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2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spcAft>
                <a:spcPts val="0"/>
              </a:spcAft>
            </a:pPr>
            <a:r>
              <a:rPr kumimoji="0" lang="zh-TW" altLang="en-US" sz="9100" dirty="0">
                <a:latin typeface="標楷體" panose="03000509000000000000" pitchFamily="65" charset="-120"/>
                <a:ea typeface="標楷體" panose="03000509000000000000" pitchFamily="65" charset="-120"/>
              </a:rPr>
              <a:t>讀書會 導讀</a:t>
            </a:r>
            <a:endParaRPr kumimoji="0" lang="en-US" altLang="zh-TW" sz="91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kumimoji="0" lang="en-US" altLang="zh-TW" sz="6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fontAlgn="auto">
              <a:spcAft>
                <a:spcPts val="0"/>
              </a:spcAft>
            </a:pPr>
            <a:r>
              <a:rPr kumimoji="0" lang="zh-TW" altLang="en-US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頁數 </a:t>
            </a:r>
            <a:r>
              <a:rPr kumimoji="0" lang="en-US" altLang="zh-TW" sz="6400" dirty="0">
                <a:latin typeface="標楷體" panose="03000509000000000000" pitchFamily="65" charset="-120"/>
                <a:ea typeface="標楷體" panose="03000509000000000000" pitchFamily="65" charset="-120"/>
              </a:rPr>
              <a:t>P417-P472</a:t>
            </a:r>
            <a:endParaRPr kumimoji="0" lang="zh-TW" altLang="en-US" sz="5400" dirty="0"/>
          </a:p>
        </p:txBody>
      </p:sp>
      <p:sp>
        <p:nvSpPr>
          <p:cNvPr id="5" name="標題 1">
            <a:extLst>
              <a:ext uri="{FF2B5EF4-FFF2-40B4-BE49-F238E27FC236}">
                <a16:creationId xmlns:a16="http://schemas.microsoft.com/office/drawing/2014/main" id="{FED787E5-601B-4D7A-81AA-D2B908E05844}"/>
              </a:ext>
            </a:extLst>
          </p:cNvPr>
          <p:cNvSpPr txBox="1">
            <a:spLocks/>
          </p:cNvSpPr>
          <p:nvPr/>
        </p:nvSpPr>
        <p:spPr>
          <a:xfrm>
            <a:off x="1116499" y="5123242"/>
            <a:ext cx="9144000" cy="585649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75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auto">
              <a:lnSpc>
                <a:spcPct val="70000"/>
              </a:lnSpc>
              <a:spcAft>
                <a:spcPts val="0"/>
              </a:spcAft>
            </a:pP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導讀人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高明智師兄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法號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:</a:t>
            </a:r>
            <a:r>
              <a:rPr kumimoji="0"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惟智</a:t>
            </a:r>
            <a:r>
              <a:rPr kumimoji="0"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endParaRPr kumimoji="0" lang="zh-TW" altLang="en-US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3024481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頭面禮足，遶百千匝，燒香散華，種種供養。供養佛已，退一面坐。其菩薩名曰：</a:t>
            </a:r>
            <a:r>
              <a:rPr lang="zh-TW" altLang="en-US" sz="4000" dirty="0">
                <a:solidFill>
                  <a:srgbClr val="FFC000"/>
                </a:solidFill>
              </a:rPr>
              <a:t>文殊師利法王子</a:t>
            </a:r>
            <a:r>
              <a:rPr lang="zh-TW" altLang="en-US" sz="4000" dirty="0"/>
              <a:t>、大威德藏法王子、無憂藏法王子、大辯藏法王子、</a:t>
            </a:r>
            <a:r>
              <a:rPr lang="zh-TW" altLang="en-US" sz="4000" dirty="0">
                <a:solidFill>
                  <a:srgbClr val="FFC000"/>
                </a:solidFill>
              </a:rPr>
              <a:t>彌勒菩薩</a:t>
            </a:r>
            <a:r>
              <a:rPr lang="zh-TW" altLang="en-US" sz="4000" dirty="0"/>
              <a:t>、導首菩薩、藥王菩薩、藥上菩薩、花幢菩薩、花光幢菩薩、陀羅尼自在王菩薩、</a:t>
            </a:r>
            <a:r>
              <a:rPr lang="zh-TW" altLang="en-US" sz="4000" dirty="0">
                <a:solidFill>
                  <a:srgbClr val="FFC000"/>
                </a:solidFill>
              </a:rPr>
              <a:t>觀世音菩薩、大勢至菩薩、常精進菩薩</a:t>
            </a:r>
            <a:r>
              <a:rPr lang="zh-TW" altLang="en-US" sz="4000" dirty="0"/>
              <a:t>、</a:t>
            </a:r>
          </a:p>
        </p:txBody>
      </p:sp>
    </p:spTree>
    <p:extLst>
      <p:ext uri="{BB962C8B-B14F-4D97-AF65-F5344CB8AC3E}">
        <p14:creationId xmlns:p14="http://schemas.microsoft.com/office/powerpoint/2010/main" val="1475902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寶印手菩薩、寶積菩薩、寶杖菩薩、越三界菩薩、毘摩跋羅菩薩、香象菩薩、大香象菩薩、師子吼王菩薩、師子遊戲世菩薩、師子奮迅菩薩、師子精進菩薩、勇銳力菩薩、師子威猛伏菩薩、莊嚴菩薩、大莊嚴菩薩、</a:t>
            </a:r>
            <a:r>
              <a:rPr lang="zh-TW" altLang="en-US" sz="4000" dirty="0">
                <a:solidFill>
                  <a:srgbClr val="FFC000"/>
                </a:solidFill>
              </a:rPr>
              <a:t>如是等菩薩摩訶薩，八萬人俱。</a:t>
            </a:r>
          </a:p>
        </p:txBody>
      </p:sp>
    </p:spTree>
    <p:extLst>
      <p:ext uri="{BB962C8B-B14F-4D97-AF65-F5344CB8AC3E}">
        <p14:creationId xmlns:p14="http://schemas.microsoft.com/office/powerpoint/2010/main" val="32429065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>
                <a:solidFill>
                  <a:srgbClr val="FFC000"/>
                </a:solidFill>
              </a:rPr>
              <a:t>是諸菩薩，莫不皆是法身大士，</a:t>
            </a:r>
            <a:r>
              <a:rPr lang="zh-TW" altLang="en-US" sz="4000" b="1" dirty="0">
                <a:solidFill>
                  <a:srgbClr val="FFC000"/>
                </a:solidFill>
              </a:rPr>
              <a:t>戒、定、慧、解脫、解脫知見</a:t>
            </a:r>
            <a:r>
              <a:rPr lang="zh-TW" altLang="en-US" sz="4000" dirty="0">
                <a:solidFill>
                  <a:srgbClr val="FFC000"/>
                </a:solidFill>
              </a:rPr>
              <a:t>之所成就。</a:t>
            </a:r>
            <a:r>
              <a:rPr lang="zh-TW" altLang="en-US" sz="4000" dirty="0"/>
              <a:t>其心禪寂、常在三昧。恬安澹泊，無為無欲，顛倒亂想，不復得入。</a:t>
            </a:r>
            <a:r>
              <a:rPr lang="zh-TW" altLang="en-US" sz="4000" b="1" dirty="0">
                <a:solidFill>
                  <a:srgbClr val="FFC000"/>
                </a:solidFill>
              </a:rPr>
              <a:t>靜寂清澄，志玄虛漠，守之不動，億百千劫。</a:t>
            </a:r>
            <a:r>
              <a:rPr lang="zh-TW" altLang="en-US" sz="4000" dirty="0">
                <a:solidFill>
                  <a:srgbClr val="FFC000"/>
                </a:solidFill>
              </a:rPr>
              <a:t>無量法門，悉現在前，得大智慧，通達諸法。</a:t>
            </a:r>
            <a:r>
              <a:rPr lang="zh-TW" altLang="en-US" sz="4000" dirty="0"/>
              <a:t>曉了分別，性相真實，有無長短，明現顯白。</a:t>
            </a:r>
          </a:p>
        </p:txBody>
      </p:sp>
    </p:spTree>
    <p:extLst>
      <p:ext uri="{BB962C8B-B14F-4D97-AF65-F5344CB8AC3E}">
        <p14:creationId xmlns:p14="http://schemas.microsoft.com/office/powerpoint/2010/main" val="21441882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又能善知諸根性欲，以</a:t>
            </a:r>
            <a:r>
              <a:rPr lang="zh-TW" altLang="en-US" sz="4000" dirty="0">
                <a:solidFill>
                  <a:srgbClr val="FFC000"/>
                </a:solidFill>
              </a:rPr>
              <a:t>陀羅尼無礙辯才</a:t>
            </a:r>
            <a:r>
              <a:rPr lang="zh-TW" altLang="en-US" sz="4000" dirty="0"/>
              <a:t>，請佛轉法輪，隨順能轉，</a:t>
            </a:r>
            <a:r>
              <a:rPr lang="zh-TW" altLang="en-US" sz="4000" dirty="0">
                <a:solidFill>
                  <a:srgbClr val="FFC000"/>
                </a:solidFill>
              </a:rPr>
              <a:t>微渧先墮，以淹欲塵</a:t>
            </a:r>
            <a:r>
              <a:rPr lang="zh-TW" altLang="en-US" sz="4000" dirty="0"/>
              <a:t>。開涅槃門，扇解脫風，除世熱惱，致法清涼。次降甚深十二因緣，用灑無明老病死等，</a:t>
            </a:r>
            <a:r>
              <a:rPr lang="zh-TW" altLang="en-US" sz="4000" dirty="0">
                <a:solidFill>
                  <a:srgbClr val="FFC000"/>
                </a:solidFill>
              </a:rPr>
              <a:t>猛熱熾盛</a:t>
            </a:r>
            <a:r>
              <a:rPr lang="zh-TW" altLang="en-US" sz="4000" dirty="0"/>
              <a:t>，苦聚日光。爾乃洪注，無上大乘，潤漬眾生，諸有善根；</a:t>
            </a:r>
            <a:r>
              <a:rPr lang="zh-TW" altLang="en-US" sz="4000" dirty="0">
                <a:solidFill>
                  <a:srgbClr val="FFC000"/>
                </a:solidFill>
              </a:rPr>
              <a:t>布善種子，遍功德田</a:t>
            </a:r>
            <a:r>
              <a:rPr lang="zh-TW" altLang="en-US" sz="4000" dirty="0"/>
              <a:t>，普令一切，發菩提萌；智慧日月，方便時節，扶疏增長，大乘事業。</a:t>
            </a:r>
          </a:p>
        </p:txBody>
      </p:sp>
    </p:spTree>
    <p:extLst>
      <p:ext uri="{BB962C8B-B14F-4D97-AF65-F5344CB8AC3E}">
        <p14:creationId xmlns:p14="http://schemas.microsoft.com/office/powerpoint/2010/main" val="29027793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>
                <a:solidFill>
                  <a:srgbClr val="FFC000"/>
                </a:solidFill>
              </a:rPr>
              <a:t>令眾疾成阿耨多羅三藐三菩提</a:t>
            </a:r>
            <a:r>
              <a:rPr lang="zh-TW" altLang="en-US" sz="4000" dirty="0"/>
              <a:t>，常住快樂，微妙真實，無量大悲，救苦眾生。是諸眾生，真善知識，是諸眾生，大良福田，是諸眾生，不請之師，是諸眾生，安穩樂處、救處、護處、大依止處。處處為眾作大導師，能為生盲而作眼目，聾劓啞者，作耳鼻舌；諸根毀缺，能令具足；顛狂荒亂，作大正念。</a:t>
            </a:r>
          </a:p>
        </p:txBody>
      </p:sp>
    </p:spTree>
    <p:extLst>
      <p:ext uri="{BB962C8B-B14F-4D97-AF65-F5344CB8AC3E}">
        <p14:creationId xmlns:p14="http://schemas.microsoft.com/office/powerpoint/2010/main" val="279593316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83" y="1209261"/>
            <a:ext cx="11231218" cy="5165035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/>
              <a:t>船師、大船師，運載群生，渡生死河，置涅槃岸。醫王、大醫王，分別病相，曉了藥性，隨病授藥，令眾樂服。調御、大調御，無諸放逸行，猶如象馬師，能調無不調。師子勇猛，威伏眾獸，難可沮壞。遊戲菩薩，諸波羅蜜，於如來地，堅固不動，安住願力，廣淨佛國，</a:t>
            </a:r>
            <a:r>
              <a:rPr lang="zh-TW" altLang="en-US" sz="4000" dirty="0">
                <a:solidFill>
                  <a:srgbClr val="FFC000"/>
                </a:solidFill>
              </a:rPr>
              <a:t>不久得成阿耨多羅三藐三菩提。是諸菩薩摩訶薩，皆有如是不思議功德。</a:t>
            </a:r>
          </a:p>
        </p:txBody>
      </p:sp>
    </p:spTree>
    <p:extLst>
      <p:ext uri="{BB962C8B-B14F-4D97-AF65-F5344CB8AC3E}">
        <p14:creationId xmlns:p14="http://schemas.microsoft.com/office/powerpoint/2010/main" val="31978798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858940-41DB-457D-A955-6CF4955CF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55977"/>
            <a:ext cx="10972800" cy="1143000"/>
          </a:xfrm>
        </p:spPr>
        <p:txBody>
          <a:bodyPr/>
          <a:lstStyle/>
          <a:p>
            <a:r>
              <a:rPr lang="zh-TW" altLang="en-US" dirty="0"/>
              <a:t>心得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CE4C0-47E0-4E3D-81BF-FAFDC0969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361661"/>
            <a:ext cx="10972800" cy="4525963"/>
          </a:xfrm>
        </p:spPr>
        <p:txBody>
          <a:bodyPr/>
          <a:lstStyle/>
          <a:p>
            <a:r>
              <a:rPr lang="zh-TW" altLang="en-US" dirty="0"/>
              <a:t>持法</a:t>
            </a:r>
            <a:r>
              <a:rPr lang="zh-CN" altLang="en-US" dirty="0"/>
              <a:t>華</a:t>
            </a:r>
            <a:r>
              <a:rPr lang="zh-TW" altLang="en-US" dirty="0"/>
              <a:t>經</a:t>
            </a:r>
            <a:r>
              <a:rPr lang="zh-CN" altLang="en-US" dirty="0"/>
              <a:t>一定要持無量義經</a:t>
            </a:r>
            <a:endParaRPr lang="en-US" altLang="zh-CN" dirty="0"/>
          </a:p>
          <a:p>
            <a:r>
              <a:rPr lang="zh-TW" altLang="en-US" dirty="0"/>
              <a:t>持法華經序品一定要持無量義經德行品</a:t>
            </a:r>
          </a:p>
          <a:p>
            <a:r>
              <a:rPr lang="zh-CN" altLang="en-US" dirty="0"/>
              <a:t>所有</a:t>
            </a:r>
            <a:r>
              <a:rPr lang="zh-CN" altLang="en-US" dirty="0">
                <a:solidFill>
                  <a:srgbClr val="FFC000"/>
                </a:solidFill>
              </a:rPr>
              <a:t>菩薩摩</a:t>
            </a:r>
            <a:r>
              <a:rPr lang="zh-TW" altLang="en-US" dirty="0">
                <a:solidFill>
                  <a:srgbClr val="FFC000"/>
                </a:solidFill>
              </a:rPr>
              <a:t>訶</a:t>
            </a:r>
            <a:r>
              <a:rPr lang="zh-CN" altLang="en-US" dirty="0">
                <a:solidFill>
                  <a:srgbClr val="FFC000"/>
                </a:solidFill>
              </a:rPr>
              <a:t>薩</a:t>
            </a:r>
            <a:r>
              <a:rPr lang="zh-TW" altLang="en-US" dirty="0">
                <a:solidFill>
                  <a:srgbClr val="FFC000"/>
                </a:solidFill>
              </a:rPr>
              <a:t>的心</a:t>
            </a:r>
            <a:r>
              <a:rPr lang="zh-CN" altLang="en-US" dirty="0">
                <a:solidFill>
                  <a:srgbClr val="FFC000"/>
                </a:solidFill>
              </a:rPr>
              <a:t>法</a:t>
            </a:r>
            <a:r>
              <a:rPr lang="zh-TW" altLang="en-US" dirty="0"/>
              <a:t>及</a:t>
            </a:r>
            <a:r>
              <a:rPr lang="zh-CN" altLang="en-US" dirty="0"/>
              <a:t>如何</a:t>
            </a:r>
            <a:r>
              <a:rPr lang="zh-TW" altLang="en-US" dirty="0"/>
              <a:t>得</a:t>
            </a:r>
            <a:r>
              <a:rPr lang="zh-TW" altLang="en-US" sz="4800" dirty="0">
                <a:solidFill>
                  <a:srgbClr val="FFC000"/>
                </a:solidFill>
              </a:rPr>
              <a:t>阿耨多羅三藐三菩提</a:t>
            </a:r>
            <a:r>
              <a:rPr lang="zh-CN" altLang="en-US" dirty="0"/>
              <a:t>的心法皆於無量義經</a:t>
            </a:r>
            <a:r>
              <a:rPr lang="zh-TW" altLang="en-US" dirty="0"/>
              <a:t>宣示</a:t>
            </a:r>
            <a:r>
              <a:rPr lang="zh-CN" altLang="en-US" dirty="0"/>
              <a:t>顯</a:t>
            </a:r>
            <a:r>
              <a:rPr lang="zh-TW" altLang="en-US" dirty="0"/>
              <a:t>說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4021A4A-B8DC-40F4-806F-C3BD3B4FE4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1572167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B858940-41DB-457D-A955-6CF4955CF6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228944"/>
            <a:ext cx="10972800" cy="1143000"/>
          </a:xfrm>
        </p:spPr>
        <p:txBody>
          <a:bodyPr/>
          <a:lstStyle/>
          <a:p>
            <a:r>
              <a:rPr lang="zh-TW" altLang="en-US" dirty="0"/>
              <a:t>心得</a:t>
            </a:r>
            <a:r>
              <a:rPr lang="en-US" altLang="zh-TW" dirty="0"/>
              <a:t>-2</a:t>
            </a:r>
            <a:endParaRPr lang="zh-TW" altLang="en-US" dirty="0"/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FECE4C0-47E0-4E3D-81BF-FAFDC09696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983" y="914056"/>
            <a:ext cx="10972800" cy="5069301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法</a:t>
            </a:r>
            <a:r>
              <a:rPr lang="zh-CN" altLang="en-US" dirty="0">
                <a:solidFill>
                  <a:srgbClr val="FFC000"/>
                </a:solidFill>
              </a:rPr>
              <a:t>華</a:t>
            </a:r>
            <a:r>
              <a:rPr lang="zh-TW" altLang="en-US" dirty="0">
                <a:solidFill>
                  <a:srgbClr val="FFC000"/>
                </a:solidFill>
              </a:rPr>
              <a:t>經與</a:t>
            </a:r>
            <a:r>
              <a:rPr lang="zh-CN" altLang="en-US" dirty="0">
                <a:solidFill>
                  <a:srgbClr val="FFC000"/>
                </a:solidFill>
              </a:rPr>
              <a:t>無量義經都是教菩薩法</a:t>
            </a:r>
            <a:r>
              <a:rPr lang="zh-TW" altLang="en-US" dirty="0">
                <a:solidFill>
                  <a:srgbClr val="FFC000"/>
                </a:solidFill>
              </a:rPr>
              <a:t>，</a:t>
            </a:r>
            <a:r>
              <a:rPr lang="zh-CN" altLang="en-US" dirty="0">
                <a:solidFill>
                  <a:srgbClr val="FFC000"/>
                </a:solidFill>
              </a:rPr>
              <a:t>佛</a:t>
            </a:r>
            <a:r>
              <a:rPr lang="zh-TW" altLang="en-US" dirty="0">
                <a:solidFill>
                  <a:srgbClr val="FFC000"/>
                </a:solidFill>
              </a:rPr>
              <a:t>所</a:t>
            </a:r>
            <a:r>
              <a:rPr lang="zh-CN" altLang="en-US" dirty="0">
                <a:solidFill>
                  <a:srgbClr val="FFC000"/>
                </a:solidFill>
              </a:rPr>
              <a:t>護</a:t>
            </a:r>
            <a:r>
              <a:rPr lang="zh-TW" altLang="en-US" dirty="0">
                <a:solidFill>
                  <a:srgbClr val="FFC000"/>
                </a:solidFill>
              </a:rPr>
              <a:t>念，菩薩行者當受持</a:t>
            </a:r>
            <a:endParaRPr lang="en-US" altLang="zh-CN" dirty="0">
              <a:solidFill>
                <a:srgbClr val="FFC000"/>
              </a:solidFill>
            </a:endParaRPr>
          </a:p>
          <a:p>
            <a:r>
              <a:rPr lang="zh-CN" altLang="en-US" dirty="0">
                <a:solidFill>
                  <a:srgbClr val="FFC000"/>
                </a:solidFill>
              </a:rPr>
              <a:t>上</a:t>
            </a:r>
            <a:r>
              <a:rPr lang="zh-TW" altLang="en-US" dirty="0">
                <a:solidFill>
                  <a:srgbClr val="FFC000"/>
                </a:solidFill>
              </a:rPr>
              <a:t>人</a:t>
            </a:r>
            <a:r>
              <a:rPr lang="zh-CN" altLang="en-US" dirty="0">
                <a:solidFill>
                  <a:srgbClr val="FFC000"/>
                </a:solidFill>
              </a:rPr>
              <a:t>引導我們走</a:t>
            </a:r>
            <a:r>
              <a:rPr lang="zh-TW" altLang="en-US" dirty="0">
                <a:solidFill>
                  <a:srgbClr val="FFC000"/>
                </a:solidFill>
              </a:rPr>
              <a:t>菩薩</a:t>
            </a:r>
            <a:r>
              <a:rPr lang="zh-CN" altLang="en-US" dirty="0">
                <a:solidFill>
                  <a:srgbClr val="FFC000"/>
                </a:solidFill>
              </a:rPr>
              <a:t>道是根據無量</a:t>
            </a:r>
            <a:r>
              <a:rPr lang="zh-TW" altLang="en-US" dirty="0">
                <a:solidFill>
                  <a:srgbClr val="FFC000"/>
                </a:solidFill>
              </a:rPr>
              <a:t>義經</a:t>
            </a:r>
            <a:r>
              <a:rPr lang="zh-CN" altLang="en-US" dirty="0">
                <a:solidFill>
                  <a:srgbClr val="FFC000"/>
                </a:solidFill>
              </a:rPr>
              <a:t>來</a:t>
            </a:r>
            <a:r>
              <a:rPr lang="zh-TW" altLang="en-US" dirty="0">
                <a:solidFill>
                  <a:srgbClr val="FFC000"/>
                </a:solidFill>
              </a:rPr>
              <a:t>實踐</a:t>
            </a:r>
            <a:endParaRPr lang="en-US" altLang="zh-CN" dirty="0">
              <a:solidFill>
                <a:srgbClr val="FFC000"/>
              </a:solidFill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上人</a:t>
            </a:r>
            <a:r>
              <a:rPr lang="zh-CN" altLang="en-US" dirty="0">
                <a:solidFill>
                  <a:srgbClr val="FFC000"/>
                </a:solidFill>
              </a:rPr>
              <a:t>開</a:t>
            </a:r>
            <a:r>
              <a:rPr lang="zh-TW" altLang="en-US" dirty="0">
                <a:solidFill>
                  <a:srgbClr val="FFC000"/>
                </a:solidFill>
              </a:rPr>
              <a:t>示法</a:t>
            </a:r>
            <a:r>
              <a:rPr lang="zh-CN" altLang="en-US" dirty="0">
                <a:solidFill>
                  <a:srgbClr val="FFC000"/>
                </a:solidFill>
              </a:rPr>
              <a:t>華</a:t>
            </a:r>
            <a:r>
              <a:rPr lang="zh-TW" altLang="en-US" dirty="0">
                <a:solidFill>
                  <a:srgbClr val="FFC000"/>
                </a:solidFill>
              </a:rPr>
              <a:t>經序</a:t>
            </a:r>
            <a:r>
              <a:rPr lang="zh-CN" altLang="en-US" dirty="0">
                <a:solidFill>
                  <a:srgbClr val="FFC000"/>
                </a:solidFill>
              </a:rPr>
              <a:t>品也</a:t>
            </a:r>
            <a:r>
              <a:rPr lang="zh-TW" altLang="en-US" dirty="0">
                <a:solidFill>
                  <a:srgbClr val="FFC000"/>
                </a:solidFill>
              </a:rPr>
              <a:t>搭配</a:t>
            </a:r>
            <a:r>
              <a:rPr lang="zh-CN" altLang="en-US" dirty="0">
                <a:solidFill>
                  <a:srgbClr val="FFC000"/>
                </a:solidFill>
              </a:rPr>
              <a:t>無量</a:t>
            </a:r>
            <a:r>
              <a:rPr lang="zh-TW" altLang="en-US" dirty="0">
                <a:solidFill>
                  <a:srgbClr val="FFC000"/>
                </a:solidFill>
              </a:rPr>
              <a:t>義經</a:t>
            </a:r>
            <a:r>
              <a:rPr lang="zh-CN" altLang="en-US" dirty="0">
                <a:solidFill>
                  <a:srgbClr val="FFC000"/>
                </a:solidFill>
              </a:rPr>
              <a:t>同時開</a:t>
            </a:r>
            <a:r>
              <a:rPr lang="zh-TW" altLang="en-US" dirty="0">
                <a:solidFill>
                  <a:srgbClr val="FFC000"/>
                </a:solidFill>
              </a:rPr>
              <a:t>示，</a:t>
            </a:r>
            <a:r>
              <a:rPr lang="zh-CN" altLang="en-US" dirty="0">
                <a:solidFill>
                  <a:srgbClr val="FFC000"/>
                </a:solidFill>
              </a:rPr>
              <a:t>其用意在此</a:t>
            </a:r>
            <a:endParaRPr lang="en-US" altLang="zh-CN" dirty="0">
              <a:solidFill>
                <a:srgbClr val="FFC000"/>
              </a:solidFill>
            </a:endParaRP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24021A4A-B8DC-40F4-806F-C3BD3B4FE42C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0" y="0"/>
            <a:ext cx="0" cy="0"/>
          </a:xfrm>
        </p:spPr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562970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內容版面配置區 4" descr="一張含有 文字, 黑板 的圖片&#10;&#10;自動產生的描述">
            <a:extLst>
              <a:ext uri="{FF2B5EF4-FFF2-40B4-BE49-F238E27FC236}">
                <a16:creationId xmlns:a16="http://schemas.microsoft.com/office/drawing/2014/main" id="{71A9E4CA-9AAE-49B9-B937-67E00B353ADB}"/>
              </a:ext>
            </a:extLst>
          </p:cNvPr>
          <p:cNvPicPr>
            <a:picLocks noGrp="1" noChangeAspect="1"/>
          </p:cNvPicPr>
          <p:nvPr>
            <p:ph idx="4294967295"/>
          </p:nvPr>
        </p:nvPicPr>
        <p:blipFill>
          <a:blip r:embed="rId2"/>
          <a:stretch>
            <a:fillRect/>
          </a:stretch>
        </p:blipFill>
        <p:spPr>
          <a:xfrm>
            <a:off x="2663089" y="526176"/>
            <a:ext cx="7069501" cy="5300034"/>
          </a:xfrm>
        </p:spPr>
      </p:pic>
      <p:sp>
        <p:nvSpPr>
          <p:cNvPr id="6" name="文字方塊 5">
            <a:extLst>
              <a:ext uri="{FF2B5EF4-FFF2-40B4-BE49-F238E27FC236}">
                <a16:creationId xmlns:a16="http://schemas.microsoft.com/office/drawing/2014/main" id="{D8E1C50F-701B-4484-954A-555ED71635F5}"/>
              </a:ext>
            </a:extLst>
          </p:cNvPr>
          <p:cNvSpPr txBox="1"/>
          <p:nvPr/>
        </p:nvSpPr>
        <p:spPr>
          <a:xfrm>
            <a:off x="2874776" y="2434281"/>
            <a:ext cx="492443" cy="2483708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en-US" altLang="zh-TW" sz="2000" dirty="0">
                <a:solidFill>
                  <a:schemeClr val="bg1"/>
                </a:solidFill>
              </a:rPr>
              <a:t>20200720</a:t>
            </a:r>
            <a:r>
              <a:rPr lang="zh-TW" altLang="en-US" sz="2000" dirty="0">
                <a:solidFill>
                  <a:schemeClr val="bg1"/>
                </a:solidFill>
              </a:rPr>
              <a:t>薰法香筆記</a:t>
            </a:r>
          </a:p>
        </p:txBody>
      </p:sp>
    </p:spTree>
    <p:extLst>
      <p:ext uri="{BB962C8B-B14F-4D97-AF65-F5344CB8AC3E}">
        <p14:creationId xmlns:p14="http://schemas.microsoft.com/office/powerpoint/2010/main" val="322218747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930" y="1660111"/>
            <a:ext cx="7543800" cy="2593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內護二眾續佛慧命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>
              <a:solidFill>
                <a:srgbClr val="FFC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DE32E24-BD2B-4DE0-8AE2-A9FC633632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331304"/>
            <a:ext cx="9144000" cy="3178659"/>
          </a:xfrm>
        </p:spPr>
        <p:txBody>
          <a:bodyPr/>
          <a:lstStyle/>
          <a:p>
            <a:r>
              <a:rPr lang="zh-TW" altLang="en-US" dirty="0">
                <a:latin typeface="+mj-ea"/>
              </a:rPr>
              <a:t>靜思法髓妙蓮華</a:t>
            </a:r>
            <a:r>
              <a:rPr lang="en-US" altLang="zh-TW" dirty="0">
                <a:latin typeface="+mj-ea"/>
              </a:rPr>
              <a:t>-</a:t>
            </a:r>
            <a:r>
              <a:rPr lang="zh-TW" altLang="en-US" dirty="0">
                <a:latin typeface="+mj-ea"/>
              </a:rPr>
              <a:t>序品</a:t>
            </a:r>
            <a:br>
              <a:rPr lang="en-US" altLang="zh-CN" dirty="0">
                <a:latin typeface="+mj-ea"/>
              </a:rPr>
            </a:br>
            <a:r>
              <a:rPr lang="zh-TW" altLang="en-US" dirty="0">
                <a:latin typeface="+mj-ea"/>
              </a:rPr>
              <a:t>內護二眾續佛慧命</a:t>
            </a:r>
            <a:br>
              <a:rPr lang="en-US" altLang="zh-TW" dirty="0">
                <a:latin typeface="+mj-ea"/>
              </a:rPr>
            </a:br>
            <a:r>
              <a:rPr lang="zh-TW" altLang="en-US" dirty="0">
                <a:latin typeface="+mj-ea"/>
              </a:rPr>
              <a:t>法華盛會菩薩雲集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id="{0F22C07D-B91C-40C7-88FC-791AD0D06C6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sz="3200" dirty="0"/>
              <a:t>高明智</a:t>
            </a:r>
            <a:r>
              <a:rPr lang="en-US" altLang="zh-TW" sz="3200" dirty="0"/>
              <a:t>(</a:t>
            </a:r>
            <a:r>
              <a:rPr lang="zh-TW" altLang="en-US" sz="3200" dirty="0"/>
              <a:t>惟智</a:t>
            </a:r>
            <a:r>
              <a:rPr lang="en-US" altLang="zh-TW" sz="3200" dirty="0"/>
              <a:t>)</a:t>
            </a:r>
          </a:p>
          <a:p>
            <a:r>
              <a:rPr lang="en-US" altLang="zh-TW" sz="3200" dirty="0"/>
              <a:t>2020</a:t>
            </a:r>
            <a:r>
              <a:rPr lang="zh-TW" altLang="en-US" sz="3200" dirty="0"/>
              <a:t>年</a:t>
            </a:r>
            <a:r>
              <a:rPr lang="en-US" altLang="zh-TW" sz="3200" dirty="0"/>
              <a:t>7</a:t>
            </a:r>
            <a:r>
              <a:rPr lang="zh-TW" altLang="en-US" sz="3200" dirty="0"/>
              <a:t>月</a:t>
            </a:r>
            <a:r>
              <a:rPr lang="en-US" altLang="zh-TW" sz="3200" dirty="0"/>
              <a:t>29</a:t>
            </a:r>
            <a:r>
              <a:rPr lang="zh-TW" altLang="en-US" sz="3200" dirty="0"/>
              <a:t>日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15356409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76804" y="1517374"/>
            <a:ext cx="7543800" cy="2891947"/>
          </a:xfrm>
        </p:spPr>
        <p:txBody>
          <a:bodyPr/>
          <a:lstStyle/>
          <a:p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有學無學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39886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F2D10C57-EC88-4E2D-8CD8-1C573585F0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659296"/>
            <a:ext cx="10972800" cy="5112026"/>
          </a:xfrm>
        </p:spPr>
        <p:txBody>
          <a:bodyPr/>
          <a:lstStyle/>
          <a:p>
            <a:r>
              <a:rPr lang="zh-TW" altLang="en-US" dirty="0"/>
              <a:t>復有學無學二千人，內護聲聞比丘中無名大德眾也</a:t>
            </a:r>
            <a:endParaRPr lang="en-US" altLang="zh-TW" dirty="0"/>
          </a:p>
          <a:p>
            <a:r>
              <a:rPr lang="zh-TW" altLang="en-US" dirty="0">
                <a:solidFill>
                  <a:srgbClr val="FFC000"/>
                </a:solidFill>
              </a:rPr>
              <a:t>凡聲聞等眾，修習戒定慧學未圓滿者為有學</a:t>
            </a:r>
            <a:endParaRPr lang="en-US" altLang="zh-TW" dirty="0">
              <a:solidFill>
                <a:srgbClr val="FFC000"/>
              </a:solidFill>
            </a:endParaRPr>
          </a:p>
          <a:p>
            <a:r>
              <a:rPr lang="zh-TW" altLang="en-US" dirty="0">
                <a:solidFill>
                  <a:srgbClr val="FFC000"/>
                </a:solidFill>
              </a:rPr>
              <a:t>至進趣圓滿已證阿羅漢果，則為無學，以無須再學也。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2106927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0E73A5-2B42-4ADE-90E1-0E7CFC0442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戒定慧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90B1AC-0F95-4495-8ABB-F14C6F4487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/>
              <a:t>其一萬二千人等，皆具足如是才德兼備，為人宗仰之德，之名之美，具戒定慧之大德僧也</a:t>
            </a:r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43757361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0E73A5-2B42-4ADE-90E1-0E7CFC04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62684"/>
            <a:ext cx="10972800" cy="1143000"/>
          </a:xfrm>
        </p:spPr>
        <p:txBody>
          <a:bodyPr/>
          <a:lstStyle/>
          <a:p>
            <a:r>
              <a:rPr lang="zh-TW" altLang="en-US" dirty="0"/>
              <a:t>戒定慧學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90B1AC-0F95-4495-8ABB-F14C6F448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791817"/>
            <a:ext cx="10972800" cy="4525963"/>
          </a:xfrm>
        </p:spPr>
        <p:txBody>
          <a:bodyPr/>
          <a:lstStyle/>
          <a:p>
            <a:r>
              <a:rPr lang="zh-CN" altLang="en-US" sz="4400" dirty="0">
                <a:solidFill>
                  <a:srgbClr val="FFC000"/>
                </a:solidFill>
              </a:rPr>
              <a:t>戒定</a:t>
            </a:r>
            <a:r>
              <a:rPr lang="zh-TW" altLang="en-US" sz="4400" dirty="0">
                <a:solidFill>
                  <a:srgbClr val="FFC000"/>
                </a:solidFill>
              </a:rPr>
              <a:t>慧</a:t>
            </a:r>
            <a:r>
              <a:rPr lang="zh-CN" altLang="en-US" sz="4400" dirty="0"/>
              <a:t>是修行非常重要的法門。修學假如沒有戒，心無法定；心無法定，是因為煩惱多。為什麼有煩惱？因為沒有防非止惡，沒有守好軌道、規矩，所以心無法定、無法</a:t>
            </a:r>
            <a:r>
              <a:rPr lang="zh-TW" altLang="en-US" sz="4400" dirty="0"/>
              <a:t>靜</a:t>
            </a:r>
            <a:r>
              <a:rPr lang="zh-CN" altLang="en-US" sz="4400" dirty="0"/>
              <a:t>、無法安。修學先守戒，心就能安定；心安定，才能智慧明瞭。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370363327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80E73A5-2B42-4ADE-90E1-0E7CFC04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62684"/>
            <a:ext cx="10972800" cy="1143000"/>
          </a:xfrm>
        </p:spPr>
        <p:txBody>
          <a:bodyPr/>
          <a:lstStyle/>
          <a:p>
            <a:r>
              <a:rPr lang="zh-TW" altLang="en-US" dirty="0"/>
              <a:t>戒定慧學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990B1AC-0F95-4495-8ABB-F14C6F4487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80316"/>
            <a:ext cx="10972800" cy="4525963"/>
          </a:xfrm>
        </p:spPr>
        <p:txBody>
          <a:bodyPr/>
          <a:lstStyle/>
          <a:p>
            <a:r>
              <a:rPr lang="zh-CN" altLang="en-US" sz="4400" dirty="0"/>
              <a:t>在修學佛法中，</a:t>
            </a:r>
            <a:r>
              <a:rPr lang="zh-TW" altLang="en-US" sz="4400" dirty="0">
                <a:solidFill>
                  <a:srgbClr val="FFC000"/>
                </a:solidFill>
              </a:rPr>
              <a:t>戒</a:t>
            </a:r>
            <a:r>
              <a:rPr lang="zh-CN" altLang="en-US" sz="4400" dirty="0">
                <a:solidFill>
                  <a:srgbClr val="FFC000"/>
                </a:solidFill>
              </a:rPr>
              <a:t>定</a:t>
            </a:r>
            <a:r>
              <a:rPr lang="zh-TW" altLang="en-US" sz="4400" dirty="0">
                <a:solidFill>
                  <a:srgbClr val="FFC000"/>
                </a:solidFill>
              </a:rPr>
              <a:t>慧稱作</a:t>
            </a:r>
            <a:r>
              <a:rPr lang="zh-CN" altLang="en-US" sz="4400" dirty="0">
                <a:solidFill>
                  <a:srgbClr val="FFC000"/>
                </a:solidFill>
              </a:rPr>
              <a:t>三無漏學</a:t>
            </a:r>
            <a:r>
              <a:rPr lang="zh-TW" altLang="en-US" sz="4400" dirty="0"/>
              <a:t>。</a:t>
            </a:r>
            <a:r>
              <a:rPr lang="zh-CN" altLang="en-US" sz="4400" dirty="0"/>
              <a:t>漏就是煩惱，有</a:t>
            </a:r>
            <a:r>
              <a:rPr lang="zh-TW" altLang="en-US" sz="4400" dirty="0"/>
              <a:t>戒、</a:t>
            </a:r>
            <a:r>
              <a:rPr lang="zh-CN" altLang="en-US" sz="4400" dirty="0"/>
              <a:t>有定</a:t>
            </a:r>
            <a:r>
              <a:rPr lang="zh-TW" altLang="en-US" sz="4400" dirty="0"/>
              <a:t>、</a:t>
            </a:r>
            <a:r>
              <a:rPr lang="zh-CN" altLang="en-US" sz="4400" dirty="0"/>
              <a:t>有智慧，才能心無煩惱；落實戒定慧尚未具足，就是還有很大的</a:t>
            </a:r>
            <a:r>
              <a:rPr lang="zh-TW" altLang="en-US" sz="4400" dirty="0"/>
              <a:t>修</a:t>
            </a:r>
            <a:r>
              <a:rPr lang="zh-CN" altLang="en-US" sz="4400" dirty="0"/>
              <a:t>學空間，必須積極、</a:t>
            </a:r>
            <a:r>
              <a:rPr lang="zh-TW" altLang="en-US" sz="4400" dirty="0"/>
              <a:t>精進</a:t>
            </a:r>
            <a:r>
              <a:rPr lang="zh-CN" altLang="en-US" sz="4400" dirty="0"/>
              <a:t>。</a:t>
            </a:r>
            <a:endParaRPr lang="zh-TW" altLang="en-US" sz="4400" dirty="0"/>
          </a:p>
        </p:txBody>
      </p:sp>
    </p:spTree>
    <p:extLst>
      <p:ext uri="{BB962C8B-B14F-4D97-AF65-F5344CB8AC3E}">
        <p14:creationId xmlns:p14="http://schemas.microsoft.com/office/powerpoint/2010/main" val="149288234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7D74384-3713-4A1C-BA0B-A5AFCF8721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28959AF-6A12-4635-92A7-F86368BC81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/>
              <a:t>學佛就是要和佛陀一樣，必須親自走</a:t>
            </a:r>
            <a:r>
              <a:rPr lang="zh-TW" altLang="en-US" dirty="0"/>
              <a:t>入</a:t>
            </a:r>
            <a:r>
              <a:rPr lang="zh-CN" altLang="en-US" dirty="0"/>
              <a:t>眾生，瞭解眾生的煩惱是什麼，才能知道眾生心</a:t>
            </a:r>
            <a:r>
              <a:rPr lang="zh-TW" altLang="en-US" dirty="0"/>
              <a:t>病</a:t>
            </a:r>
            <a:r>
              <a:rPr lang="zh-CN" altLang="en-US" dirty="0"/>
              <a:t>在何處，而予以救治。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0475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FA308F-C39E-401C-9BFB-6087CEEA2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有學無學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DF857C-3722-4878-8009-D265DA071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0687"/>
            <a:ext cx="10972800" cy="4525963"/>
          </a:xfrm>
        </p:spPr>
        <p:txBody>
          <a:bodyPr/>
          <a:lstStyle/>
          <a:p>
            <a:r>
              <a:rPr lang="zh-TW" altLang="en-US" dirty="0"/>
              <a:t>以見修所作未辦</a:t>
            </a:r>
          </a:p>
          <a:p>
            <a:r>
              <a:rPr lang="zh-TW" altLang="en-US" dirty="0"/>
              <a:t>研真斷惑為</a:t>
            </a:r>
            <a:r>
              <a:rPr lang="zh-TW" altLang="en-US" dirty="0">
                <a:solidFill>
                  <a:srgbClr val="FFC000"/>
                </a:solidFill>
              </a:rPr>
              <a:t>有學</a:t>
            </a:r>
          </a:p>
          <a:p>
            <a:r>
              <a:rPr lang="zh-TW" altLang="en-US" dirty="0"/>
              <a:t>以智斷修證皆完</a:t>
            </a:r>
          </a:p>
          <a:p>
            <a:r>
              <a:rPr lang="zh-TW" altLang="en-US" dirty="0"/>
              <a:t>真窮惑盡為</a:t>
            </a:r>
            <a:r>
              <a:rPr lang="zh-TW" altLang="en-US" dirty="0">
                <a:solidFill>
                  <a:srgbClr val="FFC000"/>
                </a:solidFill>
              </a:rPr>
              <a:t>無學</a:t>
            </a:r>
          </a:p>
        </p:txBody>
      </p:sp>
    </p:spTree>
    <p:extLst>
      <p:ext uri="{BB962C8B-B14F-4D97-AF65-F5344CB8AC3E}">
        <p14:creationId xmlns:p14="http://schemas.microsoft.com/office/powerpoint/2010/main" val="135775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80FA308F-C39E-401C-9BFB-6087CEEA20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有學無學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DF857C-3722-4878-8009-D265DA0717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520687"/>
            <a:ext cx="10972800" cy="4525963"/>
          </a:xfrm>
        </p:spPr>
        <p:txBody>
          <a:bodyPr/>
          <a:lstStyle/>
          <a:p>
            <a:r>
              <a:rPr lang="zh-TW" altLang="en-US" dirty="0"/>
              <a:t>以見修所作未辦</a:t>
            </a:r>
          </a:p>
          <a:p>
            <a:r>
              <a:rPr lang="zh-TW" altLang="en-US" dirty="0"/>
              <a:t>研真斷惑為</a:t>
            </a:r>
            <a:r>
              <a:rPr lang="zh-TW" altLang="en-US" dirty="0">
                <a:solidFill>
                  <a:srgbClr val="FFC000"/>
                </a:solidFill>
              </a:rPr>
              <a:t>有學</a:t>
            </a:r>
          </a:p>
          <a:p>
            <a:r>
              <a:rPr lang="zh-TW" altLang="en-US" dirty="0"/>
              <a:t>以智斷修證皆完</a:t>
            </a:r>
          </a:p>
          <a:p>
            <a:r>
              <a:rPr lang="zh-TW" altLang="en-US" dirty="0"/>
              <a:t>真窮惑盡為</a:t>
            </a:r>
            <a:r>
              <a:rPr lang="zh-TW" altLang="en-US" dirty="0">
                <a:solidFill>
                  <a:srgbClr val="FFC000"/>
                </a:solidFill>
              </a:rPr>
              <a:t>無學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31CC05E7-9978-4D9E-8099-4625EE855235}"/>
              </a:ext>
            </a:extLst>
          </p:cNvPr>
          <p:cNvSpPr txBox="1"/>
          <p:nvPr/>
        </p:nvSpPr>
        <p:spPr>
          <a:xfrm>
            <a:off x="6261652" y="1843950"/>
            <a:ext cx="2756452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「須陀洹」</a:t>
            </a:r>
            <a:endParaRPr lang="en-US" altLang="zh-TW" sz="40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「斯陀含」</a:t>
            </a:r>
            <a:endParaRPr lang="en-US" altLang="zh-TW" sz="40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「阿那含」</a:t>
            </a:r>
            <a:endParaRPr lang="en-US" altLang="zh-TW" sz="4000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lang="en-US" altLang="zh-TW" sz="40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4000" dirty="0">
                <a:solidFill>
                  <a:schemeClr val="bg1"/>
                </a:solidFill>
                <a:latin typeface="+mn-ea"/>
                <a:ea typeface="+mn-ea"/>
              </a:rPr>
              <a:t>「阿羅漢」</a:t>
            </a:r>
          </a:p>
        </p:txBody>
      </p:sp>
      <p:sp>
        <p:nvSpPr>
          <p:cNvPr id="7" name="箭號: 向左 6">
            <a:extLst>
              <a:ext uri="{FF2B5EF4-FFF2-40B4-BE49-F238E27FC236}">
                <a16:creationId xmlns:a16="http://schemas.microsoft.com/office/drawing/2014/main" id="{AF0862C3-81EE-4B09-BE93-25E32FC2EDEB}"/>
              </a:ext>
            </a:extLst>
          </p:cNvPr>
          <p:cNvSpPr/>
          <p:nvPr/>
        </p:nvSpPr>
        <p:spPr>
          <a:xfrm>
            <a:off x="5599043" y="2600051"/>
            <a:ext cx="576470" cy="5234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箭號: 向左 7">
            <a:extLst>
              <a:ext uri="{FF2B5EF4-FFF2-40B4-BE49-F238E27FC236}">
                <a16:creationId xmlns:a16="http://schemas.microsoft.com/office/drawing/2014/main" id="{1919EDBE-FDBB-4468-BAE8-96D4AFF43C06}"/>
              </a:ext>
            </a:extLst>
          </p:cNvPr>
          <p:cNvSpPr/>
          <p:nvPr/>
        </p:nvSpPr>
        <p:spPr>
          <a:xfrm>
            <a:off x="5599043" y="4330891"/>
            <a:ext cx="576470" cy="523461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086493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87338FC8-D223-4A54-8E7A-2602813ABE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7931" y="0"/>
            <a:ext cx="11635408" cy="6672470"/>
          </a:xfrm>
        </p:spPr>
        <p:txBody>
          <a:bodyPr/>
          <a:lstStyle/>
          <a:p>
            <a:r>
              <a:rPr lang="zh-TW" altLang="en-US" sz="3600" b="1" dirty="0">
                <a:solidFill>
                  <a:srgbClr val="FFC000"/>
                </a:solidFill>
                <a:latin typeface="+mn-ea"/>
              </a:rPr>
              <a:t>見思惑→ 是凡夫的惑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，</a:t>
            </a:r>
            <a:r>
              <a:rPr lang="zh-TW" altLang="en-US" sz="3600" dirty="0">
                <a:latin typeface="+mn-ea"/>
              </a:rPr>
              <a:t>見思惑中的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見惑</a:t>
            </a:r>
            <a:r>
              <a:rPr lang="zh-TW" altLang="en-US" sz="3600" dirty="0">
                <a:latin typeface="+mn-ea"/>
              </a:rPr>
              <a:t>→ 是知見上的迷惑錯誤，如身見邊見等五不正見是；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思惑</a:t>
            </a:r>
            <a:r>
              <a:rPr lang="zh-TW" altLang="en-US" sz="3600" dirty="0">
                <a:latin typeface="+mn-ea"/>
              </a:rPr>
              <a:t>→ 是思想上的迷惑錯誤，如貪瞋痴慢疑等五煩惱是，</a:t>
            </a:r>
            <a:r>
              <a:rPr lang="zh-TW" altLang="en-US" sz="3600" b="1" dirty="0">
                <a:solidFill>
                  <a:srgbClr val="FFC000"/>
                </a:solidFill>
                <a:latin typeface="+mn-ea"/>
              </a:rPr>
              <a:t>聲聞緣覺行人若斷了此二惑，即能証得阿羅漢果</a:t>
            </a:r>
            <a:r>
              <a:rPr lang="zh-TW" altLang="en-US" sz="3600" dirty="0">
                <a:latin typeface="+mn-ea"/>
              </a:rPr>
              <a:t>，出離三界。</a:t>
            </a:r>
          </a:p>
          <a:p>
            <a:r>
              <a:rPr lang="zh-TW" altLang="en-US" sz="3600" b="1" dirty="0">
                <a:solidFill>
                  <a:srgbClr val="FFC000"/>
                </a:solidFill>
                <a:latin typeface="+mn-ea"/>
              </a:rPr>
              <a:t>塵沙惑→ 是菩薩的惑</a:t>
            </a:r>
            <a:r>
              <a:rPr lang="zh-TW" altLang="en-US" sz="3600" dirty="0">
                <a:latin typeface="+mn-ea"/>
              </a:rPr>
              <a:t>，菩薩化度眾生，如果不通達如塵如沙的無量法門，則不能完成教化眾生的事業，故名塵沙惑。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b="1" dirty="0">
                <a:solidFill>
                  <a:srgbClr val="FFC000"/>
                </a:solidFill>
                <a:latin typeface="+mn-ea"/>
              </a:rPr>
              <a:t>無明惑→ 係根本無明，能障蔽中道實相之理，斷盡即成佛</a:t>
            </a:r>
            <a:r>
              <a:rPr lang="zh-TW" altLang="en-US" sz="3600" dirty="0">
                <a:latin typeface="+mn-ea"/>
              </a:rPr>
              <a:t>。</a:t>
            </a:r>
          </a:p>
          <a:p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此三惑中，見思為粗，塵沙屬于中等，無明為細，其性質各不相同。</a:t>
            </a:r>
          </a:p>
        </p:txBody>
      </p:sp>
    </p:spTree>
    <p:extLst>
      <p:ext uri="{BB962C8B-B14F-4D97-AF65-F5344CB8AC3E}">
        <p14:creationId xmlns:p14="http://schemas.microsoft.com/office/powerpoint/2010/main" val="37326404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C6C6E7-8FE3-4467-AEBA-B014569EE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63292"/>
            <a:ext cx="10972800" cy="1143000"/>
          </a:xfrm>
        </p:spPr>
        <p:txBody>
          <a:bodyPr/>
          <a:lstStyle/>
          <a:p>
            <a:r>
              <a:rPr lang="zh-TW" altLang="en-US" dirty="0"/>
              <a:t>摩訶波闍波提</a:t>
            </a:r>
            <a:r>
              <a:rPr lang="en-US" altLang="zh-TW" dirty="0"/>
              <a:t>—</a:t>
            </a:r>
            <a:r>
              <a:rPr lang="zh-TW" altLang="en-US" dirty="0"/>
              <a:t>大愛道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701C15-8EA9-42DF-A951-7E6F96F28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83974"/>
            <a:ext cx="10972800" cy="5317435"/>
          </a:xfrm>
        </p:spPr>
        <p:txBody>
          <a:bodyPr/>
          <a:lstStyle/>
          <a:p>
            <a:r>
              <a:rPr lang="zh-TW" altLang="en-US" sz="4000" dirty="0"/>
              <a:t>摩訶波闍波提</a:t>
            </a:r>
            <a:r>
              <a:rPr lang="en-US" altLang="zh-TW" sz="4000" dirty="0"/>
              <a:t>·</a:t>
            </a:r>
            <a:r>
              <a:rPr lang="zh-TW" altLang="en-US" sz="4000" dirty="0"/>
              <a:t>瞿曇彌（巴利語：</a:t>
            </a:r>
            <a:r>
              <a:rPr lang="en-US" altLang="zh-TW" sz="4000" dirty="0" err="1"/>
              <a:t>Mahāpajāpatī</a:t>
            </a:r>
            <a:r>
              <a:rPr lang="en-US" altLang="zh-TW" sz="4000" dirty="0"/>
              <a:t> </a:t>
            </a:r>
            <a:r>
              <a:rPr lang="en-US" altLang="zh-TW" sz="4000" dirty="0" err="1"/>
              <a:t>Gotami</a:t>
            </a:r>
            <a:r>
              <a:rPr lang="zh-TW" altLang="en-US" sz="4000" dirty="0"/>
              <a:t>，梵語：</a:t>
            </a:r>
            <a:r>
              <a:rPr lang="en-US" altLang="zh-TW" sz="4000" dirty="0" err="1"/>
              <a:t>Mahāprajāpatī</a:t>
            </a:r>
            <a:r>
              <a:rPr lang="en-US" altLang="zh-TW" sz="4000" dirty="0"/>
              <a:t> </a:t>
            </a:r>
            <a:r>
              <a:rPr lang="en-US" altLang="zh-TW" sz="4000" dirty="0" err="1"/>
              <a:t>Gautamī</a:t>
            </a:r>
            <a:r>
              <a:rPr lang="zh-TW" altLang="en-US" sz="4000" dirty="0"/>
              <a:t>），又被稱為瞿曇彌、大愛道，</a:t>
            </a:r>
            <a:r>
              <a:rPr lang="zh-TW" altLang="en-US" sz="4000" dirty="0">
                <a:solidFill>
                  <a:srgbClr val="FFC000"/>
                </a:solidFill>
              </a:rPr>
              <a:t>為佛教僧團中的第一位比丘尼。</a:t>
            </a:r>
            <a:endParaRPr lang="en-US" altLang="zh-TW" sz="4000" dirty="0">
              <a:solidFill>
                <a:srgbClr val="FFC000"/>
              </a:solidFill>
            </a:endParaRPr>
          </a:p>
          <a:p>
            <a:r>
              <a:rPr lang="zh-TW" altLang="en-US" sz="4000" dirty="0"/>
              <a:t>「瞿曇彌」為「瞿曇」（即釋迦佛俗名的姓氏喬達摩）的陰性形態，意譯「瞿曇女」。「瞿曇」為她的姓氏，「波闍波提」為其名字。名字前冠上「摩訶」，是為表示對她的尊敬。</a:t>
            </a: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8885058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D5C5E07-B0EF-4A65-A38B-1CEB25341D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第</a:t>
            </a:r>
            <a:r>
              <a:rPr lang="zh-TW" altLang="en-US" dirty="0"/>
              <a:t>四</a:t>
            </a:r>
            <a:r>
              <a:rPr lang="zh-CN" altLang="en-US" dirty="0"/>
              <a:t>章</a:t>
            </a:r>
            <a:r>
              <a:rPr lang="zh-TW" altLang="en-US" dirty="0"/>
              <a:t> </a:t>
            </a:r>
            <a:r>
              <a:rPr lang="zh-CN" altLang="en-US" dirty="0"/>
              <a:t>浩瀚法華</a:t>
            </a:r>
            <a:r>
              <a:rPr lang="zh-TW" altLang="en-US" dirty="0"/>
              <a:t>眾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E51C51F-D3FE-4C68-8822-AA8E1DF016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>
                <a:latin typeface="+mn-ea"/>
              </a:rPr>
              <a:t>出家弟子和合眾，內</a:t>
            </a:r>
            <a:r>
              <a:rPr lang="zh-TW" altLang="en-US" dirty="0">
                <a:latin typeface="+mn-ea"/>
              </a:rPr>
              <a:t>護</a:t>
            </a:r>
            <a:r>
              <a:rPr lang="zh-CN" altLang="en-US" dirty="0">
                <a:latin typeface="+mn-ea"/>
              </a:rPr>
              <a:t>佛法傳法</a:t>
            </a:r>
            <a:r>
              <a:rPr lang="zh-TW" altLang="en-US" dirty="0">
                <a:latin typeface="+mn-ea"/>
              </a:rPr>
              <a:t>脈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法身</a:t>
            </a:r>
            <a:r>
              <a:rPr lang="zh-CN" altLang="en-US" dirty="0">
                <a:latin typeface="+mn-ea"/>
              </a:rPr>
              <a:t>菩薩覺有情，</a:t>
            </a:r>
            <a:r>
              <a:rPr lang="zh-TW" altLang="en-US" dirty="0">
                <a:latin typeface="+mn-ea"/>
              </a:rPr>
              <a:t>迴</a:t>
            </a:r>
            <a:r>
              <a:rPr lang="zh-CN" altLang="en-US" dirty="0">
                <a:latin typeface="+mn-ea"/>
              </a:rPr>
              <a:t>入娑婆</a:t>
            </a:r>
            <a:r>
              <a:rPr lang="zh-TW" altLang="en-US" dirty="0">
                <a:latin typeface="+mn-ea"/>
              </a:rPr>
              <a:t>弘誓願</a:t>
            </a:r>
            <a:endParaRPr lang="en-US" altLang="zh-CN" dirty="0">
              <a:latin typeface="+mn-ea"/>
            </a:endParaRPr>
          </a:p>
          <a:p>
            <a:r>
              <a:rPr lang="zh-CN" altLang="en-US" dirty="0">
                <a:latin typeface="+mn-ea"/>
              </a:rPr>
              <a:t>天龍</a:t>
            </a:r>
            <a:r>
              <a:rPr lang="zh-TW" altLang="en-US" dirty="0">
                <a:latin typeface="+mn-ea"/>
              </a:rPr>
              <a:t>八</a:t>
            </a:r>
            <a:r>
              <a:rPr lang="zh-CN" altLang="en-US" dirty="0">
                <a:latin typeface="+mn-ea"/>
              </a:rPr>
              <a:t>部護道場，君王眷屬</a:t>
            </a:r>
            <a:r>
              <a:rPr lang="zh-TW" altLang="en-US" dirty="0">
                <a:latin typeface="+mn-ea"/>
              </a:rPr>
              <a:t>持</a:t>
            </a:r>
            <a:r>
              <a:rPr lang="zh-CN" altLang="en-US" dirty="0">
                <a:latin typeface="+mn-ea"/>
              </a:rPr>
              <a:t>教法</a:t>
            </a:r>
            <a:endParaRPr lang="en-US" altLang="zh-CN" dirty="0">
              <a:latin typeface="+mn-ea"/>
            </a:endParaRPr>
          </a:p>
          <a:p>
            <a:r>
              <a:rPr lang="zh-TW" altLang="en-US" dirty="0">
                <a:latin typeface="+mn-ea"/>
              </a:rPr>
              <a:t>恭敬</a:t>
            </a:r>
            <a:r>
              <a:rPr lang="zh-CN" altLang="en-US" dirty="0">
                <a:latin typeface="+mn-ea"/>
              </a:rPr>
              <a:t>供</a:t>
            </a:r>
            <a:r>
              <a:rPr lang="zh-TW" altLang="en-US" dirty="0">
                <a:latin typeface="+mn-ea"/>
              </a:rPr>
              <a:t>養</a:t>
            </a:r>
            <a:r>
              <a:rPr lang="zh-CN" altLang="en-US" dirty="0">
                <a:latin typeface="+mn-ea"/>
              </a:rPr>
              <a:t>佛世尊，</a:t>
            </a:r>
            <a:r>
              <a:rPr lang="zh-TW" altLang="en-US" dirty="0">
                <a:latin typeface="+mn-ea"/>
              </a:rPr>
              <a:t>如禮雲集盛</a:t>
            </a:r>
            <a:r>
              <a:rPr lang="zh-CN" altLang="en-US" dirty="0">
                <a:latin typeface="+mn-ea"/>
              </a:rPr>
              <a:t>會中</a:t>
            </a:r>
            <a:endParaRPr lang="en-US" altLang="zh-CN" dirty="0">
              <a:latin typeface="+mn-ea"/>
            </a:endParaRPr>
          </a:p>
          <a:p>
            <a:endParaRPr lang="en-US" altLang="zh-CN" dirty="0">
              <a:latin typeface="+mn-ea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1838739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4CC6C6E7-8FE3-4467-AEBA-B014569EED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43000"/>
          </a:xfrm>
        </p:spPr>
        <p:txBody>
          <a:bodyPr/>
          <a:lstStyle/>
          <a:p>
            <a:r>
              <a:rPr lang="zh-TW" altLang="en-US" dirty="0"/>
              <a:t>摩訶波闍波提</a:t>
            </a:r>
            <a:r>
              <a:rPr lang="en-US" altLang="zh-TW" dirty="0"/>
              <a:t>—</a:t>
            </a:r>
            <a:r>
              <a:rPr lang="zh-TW" altLang="en-US" dirty="0"/>
              <a:t>大愛道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8701C15-8EA9-42DF-A951-7E6F96F28A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070113"/>
            <a:ext cx="10972800" cy="5324061"/>
          </a:xfrm>
        </p:spPr>
        <p:txBody>
          <a:bodyPr/>
          <a:lstStyle/>
          <a:p>
            <a:r>
              <a:rPr lang="zh-TW" altLang="en-US" sz="3600" dirty="0">
                <a:latin typeface="+mn-ea"/>
              </a:rPr>
              <a:t>摩訶波闍波提為當時而言種姓高貴的天臂城善覺王之妹，其姐為摩耶夫人，後同摩訶摩耶夫人嫁給淨飯王，妻姊妹婚。在摩耶夫人生下佛陀之後七日，摩耶夫人因病逝世後，代替生母照顧佛陀。 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在佛陀證悟之後，摩訶波闍波提請求出家，成為僧團中的第一位比丘尼，並證悟為阿羅漢。</a:t>
            </a:r>
            <a:endParaRPr lang="en-US" altLang="zh-TW" sz="3600" dirty="0">
              <a:latin typeface="+mn-ea"/>
            </a:endParaRPr>
          </a:p>
          <a:p>
            <a:r>
              <a:rPr lang="zh-TW" altLang="en-US" sz="3600" dirty="0">
                <a:latin typeface="+mn-ea"/>
              </a:rPr>
              <a:t>在</a:t>
            </a:r>
            <a:r>
              <a:rPr lang="en-US" altLang="zh-TW" sz="3600" dirty="0">
                <a:latin typeface="+mn-ea"/>
              </a:rPr>
              <a:t>《</a:t>
            </a:r>
            <a:r>
              <a:rPr lang="zh-TW" altLang="en-US" sz="3600" dirty="0">
                <a:latin typeface="+mn-ea"/>
              </a:rPr>
              <a:t>妙法蓮華經</a:t>
            </a:r>
            <a:r>
              <a:rPr lang="en-US" altLang="zh-TW" sz="3600" dirty="0">
                <a:latin typeface="+mn-ea"/>
              </a:rPr>
              <a:t>》</a:t>
            </a:r>
            <a:r>
              <a:rPr lang="zh-TW" altLang="en-US" sz="3600" dirty="0">
                <a:latin typeface="+mn-ea"/>
              </a:rPr>
              <a:t>，</a:t>
            </a:r>
            <a:r>
              <a:rPr lang="zh-TW" altLang="en-US" sz="3600" dirty="0">
                <a:solidFill>
                  <a:srgbClr val="FFC000"/>
                </a:solidFill>
                <a:latin typeface="+mn-ea"/>
              </a:rPr>
              <a:t>授記未來當成佛，名號為「一切眾生喜見如來」。</a:t>
            </a:r>
          </a:p>
        </p:txBody>
      </p:sp>
    </p:spTree>
    <p:extLst>
      <p:ext uri="{BB962C8B-B14F-4D97-AF65-F5344CB8AC3E}">
        <p14:creationId xmlns:p14="http://schemas.microsoft.com/office/powerpoint/2010/main" val="40619723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D9B8974-7F91-4F70-8ABF-C67074F4F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96423"/>
            <a:ext cx="10972800" cy="1143000"/>
          </a:xfrm>
        </p:spPr>
        <p:txBody>
          <a:bodyPr/>
          <a:lstStyle/>
          <a:p>
            <a:r>
              <a:rPr lang="zh-TW" altLang="en-US" dirty="0"/>
              <a:t>耶輸陀羅</a:t>
            </a:r>
            <a:r>
              <a:rPr lang="en-US" altLang="zh-TW" dirty="0"/>
              <a:t>--</a:t>
            </a:r>
            <a:r>
              <a:rPr lang="zh-TW" altLang="en-US" dirty="0"/>
              <a:t>持譽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CEABBF2F-D1CD-41BC-8E24-DBA1012390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2244" y="1126090"/>
            <a:ext cx="10972800" cy="4804258"/>
          </a:xfrm>
        </p:spPr>
        <p:txBody>
          <a:bodyPr/>
          <a:lstStyle/>
          <a:p>
            <a:r>
              <a:rPr lang="zh-TW" altLang="en-US" sz="3200" dirty="0"/>
              <a:t>耶輸陀羅（梵語：</a:t>
            </a:r>
            <a:r>
              <a:rPr lang="en-US" altLang="zh-TW" sz="3200" dirty="0" err="1"/>
              <a:t>यशोधरा</a:t>
            </a:r>
            <a:r>
              <a:rPr lang="en-US" altLang="zh-TW" sz="3200" dirty="0"/>
              <a:t> </a:t>
            </a:r>
            <a:r>
              <a:rPr lang="en-US" altLang="zh-TW" sz="3200" dirty="0" err="1"/>
              <a:t>Yaśodharā</a:t>
            </a:r>
            <a:r>
              <a:rPr lang="zh-TW" altLang="en-US" sz="3200" dirty="0"/>
              <a:t>；巴利語：</a:t>
            </a:r>
            <a:r>
              <a:rPr lang="en-US" altLang="zh-TW" sz="3200" dirty="0" err="1"/>
              <a:t>Yasodharā</a:t>
            </a:r>
            <a:r>
              <a:rPr lang="zh-TW" altLang="en-US" sz="3200" dirty="0"/>
              <a:t>），又譯為耶輸多羅、耶惟檀，意思是作</a:t>
            </a:r>
            <a:r>
              <a:rPr lang="zh-TW" altLang="en-US" sz="3200" dirty="0">
                <a:solidFill>
                  <a:srgbClr val="FFC000"/>
                </a:solidFill>
              </a:rPr>
              <a:t>持譽、持稱、俱稱、華（花）色</a:t>
            </a:r>
            <a:r>
              <a:rPr lang="zh-TW" altLang="en-US" sz="3200" dirty="0"/>
              <a:t>，謂其相貌美麗如花，一切美譽美德具足持有；釋迦牟尼佛（悉達多太子）出家求道前之妻，羅睺羅之母。為天臂城主善覺王（英語：</a:t>
            </a:r>
            <a:r>
              <a:rPr lang="en-US" altLang="zh-TW" sz="3200" dirty="0" err="1"/>
              <a:t>Suppabuddha</a:t>
            </a:r>
            <a:r>
              <a:rPr lang="zh-TW" altLang="en-US" sz="3200" dirty="0"/>
              <a:t>）的公主，巴利文獻說是提婆達多的姊妹（一說為婆私吒族釋種大臣摩訶那摩之女），釋迦牟尼舅舅的女兒，兩人於其</a:t>
            </a:r>
            <a:r>
              <a:rPr lang="en-US" altLang="zh-TW" sz="3200" dirty="0"/>
              <a:t>16</a:t>
            </a:r>
            <a:r>
              <a:rPr lang="zh-TW" altLang="en-US" sz="3200" dirty="0"/>
              <a:t>歲（一說</a:t>
            </a:r>
            <a:r>
              <a:rPr lang="en-US" altLang="zh-TW" sz="3200" dirty="0"/>
              <a:t>17</a:t>
            </a:r>
            <a:r>
              <a:rPr lang="zh-TW" altLang="en-US" sz="3200" dirty="0"/>
              <a:t>或</a:t>
            </a:r>
            <a:r>
              <a:rPr lang="en-US" altLang="zh-TW" sz="3200" dirty="0"/>
              <a:t>18</a:t>
            </a:r>
            <a:r>
              <a:rPr lang="zh-TW" altLang="en-US" sz="3200" dirty="0"/>
              <a:t>歲）的時候成親（結婚）。釋迦牟尼成佛後耶輸陀羅也追隨其出家。</a:t>
            </a:r>
          </a:p>
        </p:txBody>
      </p:sp>
    </p:spTree>
    <p:extLst>
      <p:ext uri="{BB962C8B-B14F-4D97-AF65-F5344CB8AC3E}">
        <p14:creationId xmlns:p14="http://schemas.microsoft.com/office/powerpoint/2010/main" val="22909760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930" y="1660111"/>
            <a:ext cx="7543800" cy="2593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法華盛會菩薩雲集</a:t>
            </a:r>
            <a:br>
              <a:rPr lang="en-US" altLang="zh-TW" sz="6000" dirty="0">
                <a:latin typeface="+mj-ea"/>
              </a:rPr>
            </a:br>
            <a:endParaRPr lang="zh-TW" altLang="en-US" sz="60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7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想法泡泡: 雲朵 2">
            <a:extLst>
              <a:ext uri="{FF2B5EF4-FFF2-40B4-BE49-F238E27FC236}">
                <a16:creationId xmlns:a16="http://schemas.microsoft.com/office/drawing/2014/main" id="{2D1EA2C0-CCD5-4688-99FD-5B11506081B5}"/>
              </a:ext>
            </a:extLst>
          </p:cNvPr>
          <p:cNvSpPr/>
          <p:nvPr/>
        </p:nvSpPr>
        <p:spPr>
          <a:xfrm>
            <a:off x="2769705" y="198784"/>
            <a:ext cx="8110330" cy="2034208"/>
          </a:xfrm>
          <a:prstGeom prst="cloudCallout">
            <a:avLst>
              <a:gd name="adj1" fmla="val -17769"/>
              <a:gd name="adj2" fmla="val 14346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200" dirty="0">
                <a:solidFill>
                  <a:schemeClr val="tx1"/>
                </a:solidFill>
              </a:rPr>
              <a:t>從來沒有一個時刻有比現在有更多的人間菩薩雲來集</a:t>
            </a:r>
            <a:r>
              <a:rPr lang="zh-CN" altLang="en-US" sz="3200" dirty="0">
                <a:solidFill>
                  <a:schemeClr val="tx1"/>
                </a:solidFill>
                <a:latin typeface="PMingLiU" panose="02020500000000000000" pitchFamily="18" charset="-120"/>
                <a:ea typeface="PMingLiU" panose="02020500000000000000" pitchFamily="18" charset="-120"/>
              </a:rPr>
              <a:t>！</a:t>
            </a:r>
            <a:endParaRPr lang="zh-TW" altLang="en-US" dirty="0">
              <a:solidFill>
                <a:schemeClr val="tx1"/>
              </a:solidFill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56E0BBAC-4FF9-4D8F-A429-AC8E73FE78B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42930" y="1660111"/>
            <a:ext cx="7543800" cy="25939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br>
              <a:rPr lang="en-US" altLang="zh-TW" sz="6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法華盛會菩薩雲集</a:t>
            </a:r>
            <a:br>
              <a:rPr lang="en-US" altLang="zh-TW" sz="6000" dirty="0">
                <a:latin typeface="+mj-ea"/>
              </a:rPr>
            </a:br>
            <a:endParaRPr lang="zh-TW" altLang="en-US" sz="6000" dirty="0">
              <a:solidFill>
                <a:srgbClr val="FFC000"/>
              </a:solidFill>
            </a:endParaRPr>
          </a:p>
        </p:txBody>
      </p:sp>
      <p:pic>
        <p:nvPicPr>
          <p:cNvPr id="5" name="圖片 4" descr="一張含有 蛋糕, 坐, 消防栓, 生日 的圖片&#10;&#10;自動產生的描述">
            <a:extLst>
              <a:ext uri="{FF2B5EF4-FFF2-40B4-BE49-F238E27FC236}">
                <a16:creationId xmlns:a16="http://schemas.microsoft.com/office/drawing/2014/main" id="{43CC6A6B-B8AB-4202-B16A-E536B397746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7541" y="3979430"/>
            <a:ext cx="2436918" cy="2436918"/>
          </a:xfrm>
          <a:prstGeom prst="rect">
            <a:avLst/>
          </a:prstGeom>
        </p:spPr>
      </p:pic>
      <p:pic>
        <p:nvPicPr>
          <p:cNvPr id="7" name="圖片 6" descr="一張含有 食物 的圖片&#10;&#10;自動產生的描述">
            <a:extLst>
              <a:ext uri="{FF2B5EF4-FFF2-40B4-BE49-F238E27FC236}">
                <a16:creationId xmlns:a16="http://schemas.microsoft.com/office/drawing/2014/main" id="{E7F7B1F6-70C7-4E42-82AD-E64D31652B4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3809" y="3979429"/>
            <a:ext cx="2369919" cy="2369919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F75BB6B4-AC9C-40E4-9DBA-54C3EC16393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0921" y="3694319"/>
            <a:ext cx="2545974" cy="2545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5077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76804" y="1517374"/>
            <a:ext cx="7543800" cy="2891947"/>
          </a:xfrm>
        </p:spPr>
        <p:txBody>
          <a:bodyPr/>
          <a:lstStyle/>
          <a:p>
            <a:pPr algn="ctr"/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菩薩摩訶薩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59665915-77A4-4E3A-B434-C06F8FA44E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5009" y="440635"/>
            <a:ext cx="5280991" cy="5661991"/>
          </a:xfrm>
        </p:spPr>
        <p:txBody>
          <a:bodyPr/>
          <a:lstStyle/>
          <a:p>
            <a:r>
              <a:rPr lang="zh-TW" altLang="en-US" dirty="0"/>
              <a:t>學無止境</a:t>
            </a:r>
          </a:p>
          <a:p>
            <a:r>
              <a:rPr lang="zh-TW" altLang="en-US" dirty="0"/>
              <a:t>無時不在學</a:t>
            </a:r>
          </a:p>
          <a:p>
            <a:r>
              <a:rPr lang="zh-TW" altLang="en-US" dirty="0"/>
              <a:t>遇事而學</a:t>
            </a:r>
          </a:p>
          <a:p>
            <a:r>
              <a:rPr lang="zh-TW" altLang="en-US" dirty="0"/>
              <a:t>解了而後覺</a:t>
            </a:r>
          </a:p>
          <a:p>
            <a:r>
              <a:rPr lang="zh-TW" altLang="en-US" dirty="0"/>
              <a:t>恆覺而不退</a:t>
            </a:r>
          </a:p>
          <a:p>
            <a:r>
              <a:rPr lang="zh-TW" altLang="en-US" dirty="0"/>
              <a:t>謂之</a:t>
            </a:r>
            <a:r>
              <a:rPr lang="zh-TW" altLang="en-US" dirty="0">
                <a:solidFill>
                  <a:srgbClr val="FFC000"/>
                </a:solidFill>
              </a:rPr>
              <a:t>摩訶薩</a:t>
            </a:r>
          </a:p>
          <a:p>
            <a:endParaRPr lang="zh-TW" altLang="en-US" dirty="0"/>
          </a:p>
        </p:txBody>
      </p:sp>
      <p:pic>
        <p:nvPicPr>
          <p:cNvPr id="4" name="圖片 3" descr="一張含有 坐, 雕像, 直立的, 房間 的圖片&#10;&#10;自動產生的描述">
            <a:extLst>
              <a:ext uri="{FF2B5EF4-FFF2-40B4-BE49-F238E27FC236}">
                <a16:creationId xmlns:a16="http://schemas.microsoft.com/office/drawing/2014/main" id="{6AF06357-4BEE-4C61-AB2E-8BF5FF0A76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4932" y="788504"/>
            <a:ext cx="2712762" cy="36170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09284227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 idx="4294967295"/>
          </p:nvPr>
        </p:nvSpPr>
        <p:spPr>
          <a:xfrm>
            <a:off x="0" y="12429"/>
            <a:ext cx="10972800" cy="1143000"/>
          </a:xfrm>
        </p:spPr>
        <p:txBody>
          <a:bodyPr/>
          <a:lstStyle/>
          <a:p>
            <a:pPr algn="ctr"/>
            <a:r>
              <a:rPr lang="zh-TW" altLang="en-US" dirty="0"/>
              <a:t>菩薩摩訶薩</a:t>
            </a:r>
          </a:p>
        </p:txBody>
      </p:sp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1086679" y="1276621"/>
            <a:ext cx="9826486" cy="4997450"/>
          </a:xfrm>
        </p:spPr>
        <p:txBody>
          <a:bodyPr>
            <a:noAutofit/>
          </a:bodyPr>
          <a:lstStyle/>
          <a:p>
            <a:r>
              <a:rPr lang="zh-TW" altLang="zh-TW" dirty="0"/>
              <a:t>「菩提薩多」簡稱為</a:t>
            </a:r>
            <a:r>
              <a:rPr lang="zh-TW" altLang="zh-TW" dirty="0">
                <a:solidFill>
                  <a:srgbClr val="FFC000"/>
                </a:solidFill>
              </a:rPr>
              <a:t>「菩薩」，是「覺道」</a:t>
            </a:r>
            <a:r>
              <a:rPr lang="zh-TW" altLang="zh-TW" dirty="0"/>
              <a:t>的意思</a:t>
            </a:r>
            <a:endParaRPr lang="en-US" altLang="zh-TW" dirty="0"/>
          </a:p>
          <a:p>
            <a:r>
              <a:rPr lang="zh-TW" altLang="en-US" dirty="0"/>
              <a:t>「</a:t>
            </a:r>
            <a:r>
              <a:rPr lang="zh-TW" altLang="en-US" dirty="0">
                <a:solidFill>
                  <a:srgbClr val="FFC000"/>
                </a:solidFill>
              </a:rPr>
              <a:t>摩訶</a:t>
            </a:r>
            <a:r>
              <a:rPr lang="zh-TW" altLang="en-US" dirty="0"/>
              <a:t>」是「</a:t>
            </a:r>
            <a:r>
              <a:rPr lang="zh-TW" altLang="en-US" dirty="0">
                <a:solidFill>
                  <a:srgbClr val="FFC000"/>
                </a:solidFill>
              </a:rPr>
              <a:t>大</a:t>
            </a:r>
            <a:r>
              <a:rPr lang="zh-TW" altLang="en-US" dirty="0"/>
              <a:t>」，「薩埵」是「心」。用較為順暢的翻譯來說，便是「</a:t>
            </a:r>
            <a:r>
              <a:rPr lang="zh-TW" altLang="en-US" dirty="0">
                <a:solidFill>
                  <a:srgbClr val="FFC000"/>
                </a:solidFill>
              </a:rPr>
              <a:t>大道心</a:t>
            </a:r>
            <a:r>
              <a:rPr lang="zh-TW" altLang="en-US" dirty="0"/>
              <a:t>」之意。</a:t>
            </a:r>
          </a:p>
        </p:txBody>
      </p:sp>
    </p:spTree>
    <p:extLst>
      <p:ext uri="{BB962C8B-B14F-4D97-AF65-F5344CB8AC3E}">
        <p14:creationId xmlns:p14="http://schemas.microsoft.com/office/powerpoint/2010/main" val="1449814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841512" y="994327"/>
            <a:ext cx="10734261" cy="4525963"/>
          </a:xfrm>
        </p:spPr>
        <p:txBody>
          <a:bodyPr/>
          <a:lstStyle/>
          <a:p>
            <a:pPr marL="114300" indent="0">
              <a:buNone/>
            </a:pPr>
            <a:r>
              <a:rPr lang="zh-TW" altLang="zh-TW" dirty="0"/>
              <a:t>菩薩在過去生與佛有緣，修學佛法而發大心、立大願，願為天下苦難眾生付出；他們不忍眾生受苦，所以倒駕慈航再來人間接引眾生。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8337534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2120348" y="945184"/>
            <a:ext cx="2881313" cy="4752975"/>
          </a:xfrm>
        </p:spPr>
        <p:txBody>
          <a:bodyPr>
            <a:normAutofit/>
          </a:bodyPr>
          <a:lstStyle/>
          <a:p>
            <a:r>
              <a:rPr lang="zh-TW" altLang="en-US" sz="5400" dirty="0">
                <a:solidFill>
                  <a:srgbClr val="FFC000"/>
                </a:solidFill>
              </a:rPr>
              <a:t>有大根</a:t>
            </a:r>
          </a:p>
          <a:p>
            <a:r>
              <a:rPr lang="zh-TW" altLang="en-US" sz="5400" dirty="0">
                <a:solidFill>
                  <a:srgbClr val="FFC000"/>
                </a:solidFill>
              </a:rPr>
              <a:t>具大智</a:t>
            </a:r>
          </a:p>
          <a:p>
            <a:r>
              <a:rPr lang="zh-TW" altLang="en-US" sz="5400" dirty="0">
                <a:solidFill>
                  <a:srgbClr val="FFC000"/>
                </a:solidFill>
              </a:rPr>
              <a:t>信大法</a:t>
            </a:r>
          </a:p>
          <a:p>
            <a:r>
              <a:rPr lang="zh-TW" altLang="en-US" sz="5400" dirty="0">
                <a:solidFill>
                  <a:srgbClr val="FFC000"/>
                </a:solidFill>
              </a:rPr>
              <a:t>解大理</a:t>
            </a:r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85242909-02DA-4C46-AE3F-4D84CBBE6495}"/>
              </a:ext>
            </a:extLst>
          </p:cNvPr>
          <p:cNvSpPr txBox="1">
            <a:spLocks/>
          </p:cNvSpPr>
          <p:nvPr/>
        </p:nvSpPr>
        <p:spPr bwMode="auto">
          <a:xfrm>
            <a:off x="5605670" y="945183"/>
            <a:ext cx="2881313" cy="4752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kumimoji="1" sz="4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5400" dirty="0">
                <a:solidFill>
                  <a:srgbClr val="FFC000"/>
                </a:solidFill>
              </a:rPr>
              <a:t>修大行</a:t>
            </a:r>
          </a:p>
          <a:p>
            <a:r>
              <a:rPr lang="zh-TW" altLang="en-US" sz="5400" dirty="0">
                <a:solidFill>
                  <a:srgbClr val="FFC000"/>
                </a:solidFill>
              </a:rPr>
              <a:t>立大因</a:t>
            </a:r>
          </a:p>
          <a:p>
            <a:r>
              <a:rPr lang="zh-TW" altLang="en-US" sz="5400" dirty="0">
                <a:solidFill>
                  <a:srgbClr val="FFC000"/>
                </a:solidFill>
              </a:rPr>
              <a:t>成大果</a:t>
            </a:r>
          </a:p>
        </p:txBody>
      </p:sp>
    </p:spTree>
    <p:extLst>
      <p:ext uri="{BB962C8B-B14F-4D97-AF65-F5344CB8AC3E}">
        <p14:creationId xmlns:p14="http://schemas.microsoft.com/office/powerpoint/2010/main" val="17450426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934762" y="4807226"/>
            <a:ext cx="10124177" cy="1143000"/>
          </a:xfrm>
        </p:spPr>
        <p:txBody>
          <a:bodyPr/>
          <a:lstStyle/>
          <a:p>
            <a:r>
              <a:rPr lang="zh-TW" altLang="zh-TW" dirty="0">
                <a:solidFill>
                  <a:srgbClr val="FFC000"/>
                </a:solidFill>
              </a:rPr>
              <a:t>以堅定的宏願</a:t>
            </a:r>
            <a:r>
              <a:rPr lang="zh-TW" altLang="en-US" dirty="0">
                <a:solidFill>
                  <a:srgbClr val="FFC000"/>
                </a:solidFill>
              </a:rPr>
              <a:t>「</a:t>
            </a:r>
            <a:r>
              <a:rPr lang="zh-TW" altLang="zh-TW" dirty="0">
                <a:solidFill>
                  <a:srgbClr val="FFC000"/>
                </a:solidFill>
              </a:rPr>
              <a:t>遍十方世界」</a:t>
            </a:r>
            <a:endParaRPr lang="zh-TW" altLang="en-US" dirty="0">
              <a:solidFill>
                <a:srgbClr val="FFC000"/>
              </a:solidFill>
            </a:endParaRPr>
          </a:p>
        </p:txBody>
      </p:sp>
      <p:sp>
        <p:nvSpPr>
          <p:cNvPr id="4" name="圓角矩形圖說文字 3"/>
          <p:cNvSpPr/>
          <p:nvPr/>
        </p:nvSpPr>
        <p:spPr>
          <a:xfrm>
            <a:off x="2228325" y="278294"/>
            <a:ext cx="6408712" cy="1462856"/>
          </a:xfrm>
          <a:prstGeom prst="wedgeRoundRectCallout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學佛必須</a:t>
            </a:r>
            <a:endParaRPr lang="en-US" altLang="zh-TW" sz="4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發大道心，要有</a:t>
            </a:r>
          </a:p>
        </p:txBody>
      </p:sp>
      <p:sp>
        <p:nvSpPr>
          <p:cNvPr id="5" name="流程圖: 程序 4"/>
          <p:cNvSpPr/>
          <p:nvPr/>
        </p:nvSpPr>
        <p:spPr>
          <a:xfrm>
            <a:off x="2943940" y="2162874"/>
            <a:ext cx="4824536" cy="1008112"/>
          </a:xfrm>
          <a:prstGeom prst="flowChartProcess">
            <a:avLst/>
          </a:prstGeom>
          <a:gradFill flip="none" rotWithShape="1">
            <a:gsLst>
              <a:gs pos="0">
                <a:srgbClr val="427B1B">
                  <a:shade val="30000"/>
                  <a:satMod val="115000"/>
                </a:srgbClr>
              </a:gs>
              <a:gs pos="25000">
                <a:srgbClr val="427B1B">
                  <a:shade val="67500"/>
                  <a:satMod val="115000"/>
                </a:srgbClr>
              </a:gs>
              <a:gs pos="100000">
                <a:srgbClr val="427B1B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四弘誓願</a:t>
            </a:r>
          </a:p>
        </p:txBody>
      </p:sp>
      <p:sp>
        <p:nvSpPr>
          <p:cNvPr id="6" name="流程圖: 程序 5"/>
          <p:cNvSpPr/>
          <p:nvPr/>
        </p:nvSpPr>
        <p:spPr>
          <a:xfrm>
            <a:off x="2943940" y="3428591"/>
            <a:ext cx="4824536" cy="1008112"/>
          </a:xfrm>
          <a:prstGeom prst="flowChartProcess">
            <a:avLst/>
          </a:prstGeom>
          <a:gradFill flip="none" rotWithShape="1">
            <a:gsLst>
              <a:gs pos="0">
                <a:srgbClr val="427B1B">
                  <a:shade val="30000"/>
                  <a:satMod val="115000"/>
                </a:srgbClr>
              </a:gs>
              <a:gs pos="25000">
                <a:srgbClr val="427B1B">
                  <a:shade val="67500"/>
                  <a:satMod val="115000"/>
                </a:srgbClr>
              </a:gs>
              <a:gs pos="100000">
                <a:srgbClr val="427B1B">
                  <a:shade val="100000"/>
                  <a:satMod val="115000"/>
                </a:srgbClr>
              </a:gs>
            </a:gsLst>
            <a:lin ang="2700000" scaled="1"/>
            <a:tileRect/>
          </a:gradFill>
          <a:scene3d>
            <a:camera prst="orthographicFront"/>
            <a:lightRig rig="threePt" dir="t"/>
          </a:scene3d>
          <a:sp3d>
            <a:bevelT w="101600" prst="ribl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四無量心</a:t>
            </a:r>
          </a:p>
        </p:txBody>
      </p:sp>
    </p:spTree>
    <p:extLst>
      <p:ext uri="{BB962C8B-B14F-4D97-AF65-F5344CB8AC3E}">
        <p14:creationId xmlns:p14="http://schemas.microsoft.com/office/powerpoint/2010/main" val="18208523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7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 animBg="1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1192696" y="1226136"/>
            <a:ext cx="7867374" cy="4405727"/>
          </a:xfrm>
        </p:spPr>
        <p:txBody>
          <a:bodyPr/>
          <a:lstStyle/>
          <a:p>
            <a:r>
              <a:rPr lang="zh-TW" altLang="en-US" sz="4800" b="0" dirty="0">
                <a:solidFill>
                  <a:schemeClr val="bg1"/>
                </a:solidFill>
                <a:cs typeface="+mn-cs"/>
              </a:rPr>
              <a:t>有學無學</a:t>
            </a:r>
            <a:br>
              <a:rPr lang="en-US" altLang="zh-TW" sz="4800" b="0" dirty="0">
                <a:solidFill>
                  <a:schemeClr val="bg1"/>
                </a:solidFill>
                <a:cs typeface="+mn-cs"/>
              </a:rPr>
            </a:br>
            <a:r>
              <a:rPr lang="zh-TW" altLang="en-US" sz="4800" b="0" dirty="0">
                <a:solidFill>
                  <a:schemeClr val="bg1"/>
                </a:solidFill>
                <a:cs typeface="+mn-cs"/>
              </a:rPr>
              <a:t>菩薩摩訶薩</a:t>
            </a:r>
            <a:br>
              <a:rPr lang="en-US" altLang="zh-TW" sz="4800" b="0" dirty="0">
                <a:solidFill>
                  <a:schemeClr val="bg1"/>
                </a:solidFill>
                <a:cs typeface="+mn-cs"/>
              </a:rPr>
            </a:br>
            <a:r>
              <a:rPr lang="zh-TW" altLang="en-US" sz="4800" b="0" dirty="0">
                <a:solidFill>
                  <a:schemeClr val="bg1"/>
                </a:solidFill>
                <a:cs typeface="+mn-cs"/>
              </a:rPr>
              <a:t>阿耨多羅三藐三菩提</a:t>
            </a:r>
            <a:br>
              <a:rPr lang="en-US" altLang="zh-TW" sz="4800" b="0" dirty="0">
                <a:solidFill>
                  <a:schemeClr val="bg1"/>
                </a:solidFill>
                <a:cs typeface="+mn-cs"/>
              </a:rPr>
            </a:br>
            <a:r>
              <a:rPr lang="zh-TW" altLang="en-US" sz="4800" b="0" dirty="0">
                <a:solidFill>
                  <a:schemeClr val="bg1"/>
                </a:solidFill>
                <a:cs typeface="+mn-cs"/>
              </a:rPr>
              <a:t>不退轉</a:t>
            </a:r>
            <a:br>
              <a:rPr lang="en-US" altLang="zh-TW" sz="4800" b="0" dirty="0">
                <a:solidFill>
                  <a:schemeClr val="bg1"/>
                </a:solidFill>
                <a:cs typeface="+mn-cs"/>
              </a:rPr>
            </a:br>
            <a:r>
              <a:rPr lang="zh-TW" altLang="en-US" sz="4800" b="0" dirty="0">
                <a:solidFill>
                  <a:schemeClr val="bg1"/>
                </a:solidFill>
                <a:cs typeface="+mn-cs"/>
              </a:rPr>
              <a:t>陀羅尼</a:t>
            </a:r>
            <a:br>
              <a:rPr lang="en-US" altLang="zh-TW" sz="4800" b="0" dirty="0">
                <a:solidFill>
                  <a:schemeClr val="bg1"/>
                </a:solidFill>
                <a:cs typeface="+mn-cs"/>
              </a:rPr>
            </a:br>
            <a:r>
              <a:rPr lang="zh-TW" altLang="en-US" sz="4800" b="0" dirty="0">
                <a:solidFill>
                  <a:schemeClr val="bg1"/>
                </a:solidFill>
                <a:cs typeface="+mn-cs"/>
              </a:rPr>
              <a:t>四無礙辯</a:t>
            </a:r>
            <a:endParaRPr lang="zh-TW" altLang="en-US" b="0" dirty="0">
              <a:solidFill>
                <a:schemeClr val="bg1"/>
              </a:solidFill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958FBF94-B282-44BB-822B-AE1F910C069F}"/>
              </a:ext>
            </a:extLst>
          </p:cNvPr>
          <p:cNvSpPr txBox="1"/>
          <p:nvPr/>
        </p:nvSpPr>
        <p:spPr>
          <a:xfrm>
            <a:off x="1994452" y="167786"/>
            <a:ext cx="6096000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6000" dirty="0">
                <a:solidFill>
                  <a:srgbClr val="CC9900"/>
                </a:solidFill>
                <a:latin typeface="+mj-lt"/>
                <a:ea typeface="+mj-ea"/>
              </a:rPr>
              <a:t>導讀重點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CF316447-31A9-401E-A9E2-170D8A79CCA5}"/>
              </a:ext>
            </a:extLst>
          </p:cNvPr>
          <p:cNvSpPr txBox="1"/>
          <p:nvPr/>
        </p:nvSpPr>
        <p:spPr>
          <a:xfrm>
            <a:off x="934279" y="841659"/>
            <a:ext cx="5161721" cy="3785652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發四弘誓</a:t>
            </a:r>
          </a:p>
          <a:p>
            <a:pPr algn="ctr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眾生無邊誓願度</a:t>
            </a:r>
          </a:p>
          <a:p>
            <a:pPr algn="ctr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煩惱無盡誓願斷</a:t>
            </a:r>
          </a:p>
          <a:p>
            <a:pPr algn="ctr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法門無量誓願學</a:t>
            </a:r>
          </a:p>
          <a:p>
            <a:pPr algn="ctr"/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佛道無上誓願成</a:t>
            </a:r>
            <a:endParaRPr lang="zh-TW" altLang="en-US" dirty="0">
              <a:solidFill>
                <a:srgbClr val="FFC000"/>
              </a:solidFill>
              <a:latin typeface="+mn-ea"/>
              <a:ea typeface="+mn-ea"/>
            </a:endParaRP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A79D6CAE-C025-4940-8E03-74D6BD05C827}"/>
              </a:ext>
            </a:extLst>
          </p:cNvPr>
          <p:cNvSpPr txBox="1"/>
          <p:nvPr/>
        </p:nvSpPr>
        <p:spPr>
          <a:xfrm>
            <a:off x="6467060" y="841659"/>
            <a:ext cx="4790661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chemeClr val="bg1"/>
                </a:solidFill>
                <a:latin typeface="+mn-ea"/>
                <a:ea typeface="+mn-ea"/>
              </a:rPr>
              <a:t>四弘誓願是每位菩薩必備的條件，不可缺少的心懷，若沒有</a:t>
            </a:r>
            <a:r>
              <a:rPr lang="zh-TW" altLang="en-US" sz="3600" dirty="0">
                <a:solidFill>
                  <a:schemeClr val="bg1"/>
                </a:solidFill>
                <a:latin typeface="+mn-ea"/>
                <a:ea typeface="+mn-ea"/>
              </a:rPr>
              <a:t>四弘誓</a:t>
            </a:r>
            <a:r>
              <a:rPr lang="zh-CN" altLang="en-US" sz="3600" dirty="0">
                <a:solidFill>
                  <a:schemeClr val="bg1"/>
                </a:solidFill>
                <a:latin typeface="+mn-ea"/>
                <a:ea typeface="+mn-ea"/>
              </a:rPr>
              <a:t>願，就無法成為菩薩。</a:t>
            </a:r>
            <a:endParaRPr lang="en-US" altLang="zh-CN" sz="3600" dirty="0">
              <a:solidFill>
                <a:schemeClr val="bg1"/>
              </a:solidFill>
              <a:latin typeface="+mn-ea"/>
              <a:ea typeface="+mn-ea"/>
            </a:endParaRPr>
          </a:p>
          <a:p>
            <a:endParaRPr lang="en-US" altLang="zh-TW" sz="36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靜思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法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髓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妙蓮華</a:t>
            </a:r>
            <a:r>
              <a:rPr lang="en-US" altLang="zh-TW" sz="3200" dirty="0">
                <a:solidFill>
                  <a:schemeClr val="bg1"/>
                </a:solidFill>
                <a:latin typeface="+mn-ea"/>
                <a:ea typeface="+mn-ea"/>
              </a:rPr>
              <a:t>P441</a:t>
            </a:r>
            <a:r>
              <a:rPr lang="en-US" altLang="zh-TW" sz="32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sz="3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7144933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BC856F59-5087-4D76-A5EA-FC4F6E480962}"/>
              </a:ext>
            </a:extLst>
          </p:cNvPr>
          <p:cNvSpPr/>
          <p:nvPr/>
        </p:nvSpPr>
        <p:spPr>
          <a:xfrm>
            <a:off x="2707473" y="420578"/>
            <a:ext cx="6252518" cy="4038779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誠心誓願度眾生</a:t>
            </a:r>
          </a:p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正心誓願斷煩惱</a:t>
            </a:r>
          </a:p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信心誓願學法門</a:t>
            </a:r>
          </a:p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實心誓願成佛道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756608623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: 圓角 3">
            <a:extLst>
              <a:ext uri="{FF2B5EF4-FFF2-40B4-BE49-F238E27FC236}">
                <a16:creationId xmlns:a16="http://schemas.microsoft.com/office/drawing/2014/main" id="{BC856F59-5087-4D76-A5EA-FC4F6E480962}"/>
              </a:ext>
            </a:extLst>
          </p:cNvPr>
          <p:cNvSpPr/>
          <p:nvPr/>
        </p:nvSpPr>
        <p:spPr>
          <a:xfrm>
            <a:off x="2680968" y="413953"/>
            <a:ext cx="6252518" cy="3886378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大慈無悔愛無量</a:t>
            </a:r>
          </a:p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大悲無怨願無量</a:t>
            </a:r>
          </a:p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大喜無憂樂無量</a:t>
            </a:r>
          </a:p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大捨無求恩無量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3875544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3E759B7-310E-4735-A40D-C966EA7493CA}"/>
              </a:ext>
            </a:extLst>
          </p:cNvPr>
          <p:cNvSpPr txBox="1"/>
          <p:nvPr/>
        </p:nvSpPr>
        <p:spPr>
          <a:xfrm>
            <a:off x="1828800" y="630272"/>
            <a:ext cx="6096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覺有情者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上求佛道下化眾生故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不忍不捨眾生苦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身體力行入群濟度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是謂大道心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大覺有情者</a:t>
            </a:r>
          </a:p>
        </p:txBody>
      </p:sp>
    </p:spTree>
    <p:extLst>
      <p:ext uri="{BB962C8B-B14F-4D97-AF65-F5344CB8AC3E}">
        <p14:creationId xmlns:p14="http://schemas.microsoft.com/office/powerpoint/2010/main" val="218789550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15009" y="202406"/>
            <a:ext cx="10110788" cy="6453188"/>
          </a:xfrm>
        </p:spPr>
        <p:txBody>
          <a:bodyPr>
            <a:normAutofit/>
          </a:bodyPr>
          <a:lstStyle/>
          <a:p>
            <a:r>
              <a:rPr lang="zh-TW" altLang="en-US" dirty="0"/>
              <a:t>菩薩也稱為</a:t>
            </a:r>
            <a:r>
              <a:rPr lang="zh-TW" altLang="zh-TW" dirty="0"/>
              <a:t>「</a:t>
            </a:r>
            <a:r>
              <a:rPr lang="zh-TW" altLang="zh-TW" dirty="0">
                <a:solidFill>
                  <a:srgbClr val="FFC000"/>
                </a:solidFill>
              </a:rPr>
              <a:t>覺有情</a:t>
            </a:r>
            <a:r>
              <a:rPr lang="zh-TW" altLang="zh-TW" dirty="0"/>
              <a:t>」，與「有情」的凡夫不同</a:t>
            </a:r>
            <a:endParaRPr lang="en-US" altLang="zh-TW" dirty="0"/>
          </a:p>
          <a:p>
            <a:r>
              <a:rPr lang="zh-TW" altLang="zh-TW" dirty="0"/>
              <a:t>「</a:t>
            </a:r>
            <a:r>
              <a:rPr lang="zh-TW" altLang="zh-TW" dirty="0">
                <a:solidFill>
                  <a:srgbClr val="FFC000"/>
                </a:solidFill>
              </a:rPr>
              <a:t>有情</a:t>
            </a:r>
            <a:r>
              <a:rPr lang="zh-TW" altLang="zh-TW" dirty="0"/>
              <a:t>」者迷茫裡受種種苦難</a:t>
            </a:r>
            <a:endParaRPr lang="en-US" altLang="zh-TW" dirty="0"/>
          </a:p>
          <a:p>
            <a:r>
              <a:rPr lang="zh-TW" altLang="zh-TW" dirty="0"/>
              <a:t>「</a:t>
            </a:r>
            <a:r>
              <a:rPr lang="zh-TW" altLang="zh-TW" dirty="0">
                <a:solidFill>
                  <a:srgbClr val="FFC000"/>
                </a:solidFill>
              </a:rPr>
              <a:t>覺有情</a:t>
            </a:r>
            <a:r>
              <a:rPr lang="zh-TW" altLang="zh-TW" dirty="0"/>
              <a:t>」者卻能開闊道心，覺悟凡夫執迷的「有情」，從而脫離苦難，且由於「不忍不捨眾生苦」，又進入世間濟度眾生。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2760257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54290D1-A346-49AA-B452-8D258AB2293D}"/>
              </a:ext>
            </a:extLst>
          </p:cNvPr>
          <p:cNvSpPr txBox="1"/>
          <p:nvPr/>
        </p:nvSpPr>
        <p:spPr>
          <a:xfrm>
            <a:off x="1318590" y="286364"/>
            <a:ext cx="489005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菩薩宏願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以遍十方世界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歷阿僧祇劫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勇猛精進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自度度眾生故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此菩薩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皆堪稱摩訶薩也</a:t>
            </a:r>
          </a:p>
        </p:txBody>
      </p:sp>
    </p:spTree>
    <p:extLst>
      <p:ext uri="{BB962C8B-B14F-4D97-AF65-F5344CB8AC3E}">
        <p14:creationId xmlns:p14="http://schemas.microsoft.com/office/powerpoint/2010/main" val="3354701767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54290D1-A346-49AA-B452-8D258AB2293D}"/>
              </a:ext>
            </a:extLst>
          </p:cNvPr>
          <p:cNvSpPr txBox="1"/>
          <p:nvPr/>
        </p:nvSpPr>
        <p:spPr>
          <a:xfrm>
            <a:off x="1318590" y="286364"/>
            <a:ext cx="4890053" cy="5262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菩薩宏願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以遍十方世界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歷阿僧祇劫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勇猛精進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自度度眾生故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此菩薩</a:t>
            </a:r>
          </a:p>
          <a:p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</a:rPr>
              <a:t>皆堪稱摩訶薩也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E2FF2B25-F16B-46B3-81B6-2233F3FA206A}"/>
              </a:ext>
            </a:extLst>
          </p:cNvPr>
          <p:cNvSpPr txBox="1"/>
          <p:nvPr/>
        </p:nvSpPr>
        <p:spPr>
          <a:xfrm>
            <a:off x="6400799" y="218661"/>
            <a:ext cx="4273827" cy="4401205"/>
          </a:xfrm>
          <a:prstGeom prst="rect">
            <a:avLst/>
          </a:prstGeom>
          <a:noFill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海地</a:t>
            </a:r>
            <a:r>
              <a:rPr lang="zh-TW" altLang="en-US" sz="2800" dirty="0">
                <a:solidFill>
                  <a:schemeClr val="bg1"/>
                </a:solidFill>
                <a:latin typeface="+mn-ea"/>
                <a:ea typeface="+mn-ea"/>
              </a:rPr>
              <a:t>賑災</a:t>
            </a:r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行</a:t>
            </a:r>
            <a:endParaRPr lang="en-US" altLang="zh-CN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智利大地震</a:t>
            </a:r>
            <a:endParaRPr lang="en-US" altLang="zh-CN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臺灣八仙塵暴</a:t>
            </a:r>
            <a:endParaRPr lang="en-US" altLang="zh-CN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大陸洪澇水患</a:t>
            </a:r>
            <a:endParaRPr lang="en-US" altLang="zh-CN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2800" dirty="0">
                <a:solidFill>
                  <a:schemeClr val="bg1"/>
                </a:solidFill>
                <a:latin typeface="+mn-ea"/>
                <a:ea typeface="+mn-ea"/>
              </a:rPr>
              <a:t>歐洲、美國、日本</a:t>
            </a:r>
            <a:r>
              <a:rPr lang="en-US" altLang="zh-CN" sz="2800" dirty="0">
                <a:solidFill>
                  <a:schemeClr val="bg1"/>
                </a:solidFill>
                <a:latin typeface="+mn-ea"/>
                <a:ea typeface="+mn-ea"/>
              </a:rPr>
              <a:t>……</a:t>
            </a:r>
          </a:p>
          <a:p>
            <a:endParaRPr lang="en-US" altLang="zh-TW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菩薩</a:t>
            </a:r>
            <a:r>
              <a:rPr lang="zh-TW" altLang="en-US" sz="2800" dirty="0">
                <a:solidFill>
                  <a:schemeClr val="bg1"/>
                </a:solidFill>
                <a:latin typeface="+mn-ea"/>
                <a:ea typeface="+mn-ea"/>
              </a:rPr>
              <a:t>慈眼視眾生</a:t>
            </a:r>
            <a:endParaRPr lang="en-US" altLang="zh-CN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TW" altLang="en-US" sz="2800" dirty="0">
                <a:solidFill>
                  <a:schemeClr val="bg1"/>
                </a:solidFill>
                <a:latin typeface="+mn-ea"/>
                <a:ea typeface="+mn-ea"/>
              </a:rPr>
              <a:t>聞聲救</a:t>
            </a:r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苦難</a:t>
            </a:r>
            <a:endParaRPr lang="en-US" altLang="zh-TW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哪裡有需要就現身在哪裡</a:t>
            </a:r>
            <a:endParaRPr lang="en-US" altLang="zh-CN" sz="28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所以</a:t>
            </a:r>
            <a:r>
              <a:rPr lang="zh-TW" altLang="en-US" sz="2800" dirty="0">
                <a:solidFill>
                  <a:schemeClr val="bg1"/>
                </a:solidFill>
                <a:latin typeface="+mn-ea"/>
                <a:ea typeface="+mn-ea"/>
              </a:rPr>
              <a:t>遍</a:t>
            </a:r>
            <a:r>
              <a:rPr lang="zh-CN" altLang="en-US" sz="2800" dirty="0">
                <a:solidFill>
                  <a:schemeClr val="bg1"/>
                </a:solidFill>
                <a:latin typeface="+mn-ea"/>
                <a:ea typeface="+mn-ea"/>
              </a:rPr>
              <a:t>十方世界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0395433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579" y="233844"/>
            <a:ext cx="11072193" cy="1681207"/>
          </a:xfrm>
        </p:spPr>
      </p:pic>
      <p:sp>
        <p:nvSpPr>
          <p:cNvPr id="5" name="矩形 4"/>
          <p:cNvSpPr/>
          <p:nvPr/>
        </p:nvSpPr>
        <p:spPr>
          <a:xfrm>
            <a:off x="503579" y="2027582"/>
            <a:ext cx="11072193" cy="4134680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6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月</a:t>
            </a:r>
            <a:r>
              <a:rPr lang="en-US" altLang="zh-TW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27</a:t>
            </a:r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日晚間八點四十分左右，新北市八里區八仙遊樂園舉行彩色派對，不慎引發粉塵爆炸，造成輕、中、重傷逾五百位傷患，分送四十多家醫院，創下臺灣罕見最多受傷人數的意外事件。</a:t>
            </a:r>
          </a:p>
        </p:txBody>
      </p:sp>
    </p:spTree>
    <p:extLst>
      <p:ext uri="{BB962C8B-B14F-4D97-AF65-F5344CB8AC3E}">
        <p14:creationId xmlns:p14="http://schemas.microsoft.com/office/powerpoint/2010/main" val="863956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2" presetClass="entr" presetSubtype="8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3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15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6092595" y="159303"/>
            <a:ext cx="4715082" cy="2842315"/>
          </a:xfrm>
        </p:spPr>
        <p:txBody>
          <a:bodyPr/>
          <a:lstStyle/>
          <a:p>
            <a:r>
              <a:rPr lang="zh-TW" altLang="en-US" sz="4800" dirty="0">
                <a:solidFill>
                  <a:schemeClr val="bg1"/>
                </a:solidFill>
              </a:rPr>
              <a:t>八仙遊樂園舉行彩色派對，不慎引發粉塵爆炸</a:t>
            </a:r>
          </a:p>
        </p:txBody>
      </p:sp>
      <p:pic>
        <p:nvPicPr>
          <p:cNvPr id="4" name="內容版面配置區 3"/>
          <p:cNvPicPr>
            <a:picLocks noGrp="1" noChangeAspect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35" y="291962"/>
            <a:ext cx="4876800" cy="3649663"/>
          </a:xfr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173" y="3188555"/>
            <a:ext cx="4536504" cy="29055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文字方塊 5"/>
          <p:cNvSpPr txBox="1"/>
          <p:nvPr/>
        </p:nvSpPr>
        <p:spPr>
          <a:xfrm>
            <a:off x="588628" y="4082268"/>
            <a:ext cx="523068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造成輕、中、重傷逾五百位傷患。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sz="4800" dirty="0"/>
          </a:p>
        </p:txBody>
      </p:sp>
    </p:spTree>
    <p:extLst>
      <p:ext uri="{BB962C8B-B14F-4D97-AF65-F5344CB8AC3E}">
        <p14:creationId xmlns:p14="http://schemas.microsoft.com/office/powerpoint/2010/main" val="538540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 idx="4294967295"/>
          </p:nvPr>
        </p:nvSpPr>
        <p:spPr>
          <a:xfrm>
            <a:off x="4657802" y="-128385"/>
            <a:ext cx="6997146" cy="4137168"/>
          </a:xfrm>
        </p:spPr>
        <p:txBody>
          <a:bodyPr/>
          <a:lstStyle/>
          <a:p>
            <a:r>
              <a:rPr lang="zh-TW" altLang="en-US" sz="5400" dirty="0">
                <a:solidFill>
                  <a:schemeClr val="bg1"/>
                </a:solidFill>
              </a:rPr>
              <a:t>許多熱心民眾主動協助警消救援，慈濟志工也隨即趕往協助，安撫傷者惶恐的心。</a:t>
            </a: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37" y="3136003"/>
            <a:ext cx="3673366" cy="24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2337" y="148004"/>
            <a:ext cx="3631708" cy="2880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869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25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08383"/>
            <a:ext cx="10972800" cy="4936434"/>
          </a:xfrm>
        </p:spPr>
        <p:txBody>
          <a:bodyPr/>
          <a:lstStyle/>
          <a:p>
            <a:pPr algn="l"/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復有學無學二千人。摩訶波闍波提比丘尼，與眷屬六千人俱。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羅睺羅母，耶輸陀</a:t>
            </a:r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羅比丘尼，亦與眷屬俱。</a:t>
            </a:r>
            <a:br>
              <a:rPr lang="en-US" altLang="zh-TW" sz="4000" b="0" dirty="0">
                <a:solidFill>
                  <a:schemeClr val="bg1"/>
                </a:solidFill>
                <a:latin typeface="+mj-ea"/>
              </a:rPr>
            </a:br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菩薩摩訶薩八萬人，皆於阿耨多羅三藐三菩提不退轉，皆得陀羅尼，樂說辯才，轉不退轉法輪。</a:t>
            </a:r>
            <a:br>
              <a:rPr lang="zh-TW" altLang="en-US" sz="4000" b="0" dirty="0">
                <a:solidFill>
                  <a:schemeClr val="bg1"/>
                </a:solidFill>
                <a:latin typeface="+mj-ea"/>
              </a:rPr>
            </a:br>
            <a:br>
              <a:rPr lang="en-US" altLang="zh-TW" sz="4000" b="0" dirty="0">
                <a:solidFill>
                  <a:schemeClr val="bg1"/>
                </a:solidFill>
                <a:latin typeface="+mj-ea"/>
              </a:rPr>
            </a:br>
            <a:r>
              <a:rPr lang="en-US" altLang="zh-TW" sz="4000" b="0" dirty="0">
                <a:solidFill>
                  <a:schemeClr val="bg1"/>
                </a:solidFill>
                <a:latin typeface="+mj-ea"/>
              </a:rPr>
              <a:t>《</a:t>
            </a:r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法華經 序品第一</a:t>
            </a:r>
            <a:r>
              <a:rPr lang="en-US" altLang="zh-TW" sz="4000" b="0" dirty="0">
                <a:solidFill>
                  <a:schemeClr val="bg1"/>
                </a:solidFill>
                <a:latin typeface="+mj-ea"/>
              </a:rPr>
              <a:t>》</a:t>
            </a: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82755" y="136412"/>
            <a:ext cx="15440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54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</p:spTree>
    <p:extLst>
      <p:ext uri="{BB962C8B-B14F-4D97-AF65-F5344CB8AC3E}">
        <p14:creationId xmlns:p14="http://schemas.microsoft.com/office/powerpoint/2010/main" val="1458859702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166" y="332656"/>
            <a:ext cx="2742787" cy="20996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文字方塊 3"/>
          <p:cNvSpPr txBox="1"/>
          <p:nvPr/>
        </p:nvSpPr>
        <p:spPr>
          <a:xfrm>
            <a:off x="4154557" y="332656"/>
            <a:ext cx="763987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慈濟人分成多條路線，前往醫院關懷。除了送餐點，也守候在</a:t>
            </a:r>
            <a:r>
              <a:rPr lang="en-US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­</a:t>
            </a: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家屬與傷患身旁，給予勇氣和依靠，帶來祝福金與證嚴上人的慰問信。</a:t>
            </a:r>
            <a:endParaRPr lang="zh-TW" altLang="en-US" sz="4800" dirty="0">
              <a:solidFill>
                <a:schemeClr val="bg1"/>
              </a:solidFill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0177" y="2519321"/>
            <a:ext cx="2756776" cy="34759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037675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4983" y="872890"/>
            <a:ext cx="57150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文字方塊 4"/>
          <p:cNvSpPr txBox="1"/>
          <p:nvPr/>
        </p:nvSpPr>
        <p:spPr>
          <a:xfrm>
            <a:off x="6202018" y="885064"/>
            <a:ext cx="581770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慈濟人從北到南，在慈濟各社區道場虔誠誦</a:t>
            </a:r>
            <a:r>
              <a:rPr lang="en-US" altLang="zh-TW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地藏經</a:t>
            </a:r>
            <a:r>
              <a:rPr lang="en-US" altLang="zh-TW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觀世音菩薩普門品</a:t>
            </a:r>
            <a:r>
              <a:rPr lang="en-US" altLang="zh-TW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r>
              <a:rPr lang="zh-TW" altLang="en-US" sz="40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，為八里八仙粉塵爆的受災者祈福，期待這群孩子能平平安安過關！</a:t>
            </a:r>
          </a:p>
        </p:txBody>
      </p:sp>
    </p:spTree>
    <p:extLst>
      <p:ext uri="{BB962C8B-B14F-4D97-AF65-F5344CB8AC3E}">
        <p14:creationId xmlns:p14="http://schemas.microsoft.com/office/powerpoint/2010/main" val="12126134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13088445-8870-4A77-9F83-AF2E2FBDE136}"/>
              </a:ext>
            </a:extLst>
          </p:cNvPr>
          <p:cNvSpPr txBox="1"/>
          <p:nvPr/>
        </p:nvSpPr>
        <p:spPr>
          <a:xfrm>
            <a:off x="1716156" y="5954404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dirty="0"/>
              <a:t>【</a:t>
            </a:r>
            <a:r>
              <a:rPr lang="zh-TW" altLang="en-US" dirty="0"/>
              <a:t>人間菩提</a:t>
            </a:r>
            <a:r>
              <a:rPr lang="en-US" altLang="zh-TW" dirty="0"/>
              <a:t>】20200724 - </a:t>
            </a:r>
            <a:r>
              <a:rPr lang="zh-TW" altLang="en-US" dirty="0"/>
              <a:t>最美風光菩薩行</a:t>
            </a:r>
          </a:p>
        </p:txBody>
      </p:sp>
      <p:pic>
        <p:nvPicPr>
          <p:cNvPr id="5" name="圖片 4" descr="一張含有 個人, 桌, 杯子, 男人 的圖片&#10;&#10;自動產生的描述">
            <a:hlinkClick r:id="rId2"/>
            <a:extLst>
              <a:ext uri="{FF2B5EF4-FFF2-40B4-BE49-F238E27FC236}">
                <a16:creationId xmlns:a16="http://schemas.microsoft.com/office/drawing/2014/main" id="{559ED36A-144B-4E41-A549-0F1FCB82F54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8626" y="907773"/>
            <a:ext cx="8542655" cy="4772733"/>
          </a:xfrm>
          <a:prstGeom prst="rect">
            <a:avLst/>
          </a:prstGeom>
        </p:spPr>
      </p:pic>
      <p:sp>
        <p:nvSpPr>
          <p:cNvPr id="7" name="文字方塊 6">
            <a:extLst>
              <a:ext uri="{FF2B5EF4-FFF2-40B4-BE49-F238E27FC236}">
                <a16:creationId xmlns:a16="http://schemas.microsoft.com/office/drawing/2014/main" id="{8D325CBF-0B97-49DE-996F-66975D5D96A7}"/>
              </a:ext>
            </a:extLst>
          </p:cNvPr>
          <p:cNvSpPr txBox="1"/>
          <p:nvPr/>
        </p:nvSpPr>
        <p:spPr>
          <a:xfrm>
            <a:off x="3763618" y="-60173"/>
            <a:ext cx="44792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最美風光菩薩行</a:t>
            </a:r>
          </a:p>
        </p:txBody>
      </p:sp>
    </p:spTree>
    <p:extLst>
      <p:ext uri="{BB962C8B-B14F-4D97-AF65-F5344CB8AC3E}">
        <p14:creationId xmlns:p14="http://schemas.microsoft.com/office/powerpoint/2010/main" val="38093698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外, 大自然, 水, 雪 的圖片&#10;&#10;自動產生的描述">
            <a:extLst>
              <a:ext uri="{FF2B5EF4-FFF2-40B4-BE49-F238E27FC236}">
                <a16:creationId xmlns:a16="http://schemas.microsoft.com/office/drawing/2014/main" id="{9DF656F4-61A0-4ECA-BDE2-E540F933AD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" y="18754"/>
            <a:ext cx="12124471" cy="68204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025823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外, 男人, 直立的, 街道 的圖片&#10;&#10;自動產生的描述">
            <a:extLst>
              <a:ext uri="{FF2B5EF4-FFF2-40B4-BE49-F238E27FC236}">
                <a16:creationId xmlns:a16="http://schemas.microsoft.com/office/drawing/2014/main" id="{C8B04ACF-5C89-4B2B-9295-8D3AC96719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523" y="14944"/>
            <a:ext cx="12154953" cy="6828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544999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室外, 水, 抽簽, 大 的圖片&#10;&#10;自動產生的描述">
            <a:extLst>
              <a:ext uri="{FF2B5EF4-FFF2-40B4-BE49-F238E27FC236}">
                <a16:creationId xmlns:a16="http://schemas.microsoft.com/office/drawing/2014/main" id="{9B7EAD51-D570-485E-8980-528B03F3D75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" y="30185"/>
            <a:ext cx="12132091" cy="67976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4859040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建築物, 室外, 路面, 桌 的圖片&#10;&#10;自動產生的描述">
            <a:extLst>
              <a:ext uri="{FF2B5EF4-FFF2-40B4-BE49-F238E27FC236}">
                <a16:creationId xmlns:a16="http://schemas.microsoft.com/office/drawing/2014/main" id="{309A90E5-DF05-4506-8B4D-3B96572443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4" y="68289"/>
            <a:ext cx="12124471" cy="67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83575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女性, 桌, 食物 的圖片&#10;&#10;自動產生的描述">
            <a:extLst>
              <a:ext uri="{FF2B5EF4-FFF2-40B4-BE49-F238E27FC236}">
                <a16:creationId xmlns:a16="http://schemas.microsoft.com/office/drawing/2014/main" id="{8AC258B1-FAC6-4F51-9AB5-BBB4F1ED97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" y="49237"/>
            <a:ext cx="12132091" cy="6759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704682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人, 室外, 直立的 的圖片&#10;&#10;自動產生的描述">
            <a:extLst>
              <a:ext uri="{FF2B5EF4-FFF2-40B4-BE49-F238E27FC236}">
                <a16:creationId xmlns:a16="http://schemas.microsoft.com/office/drawing/2014/main" id="{A1F5D221-AA2B-457F-BA47-4538E09366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" y="68289"/>
            <a:ext cx="12139712" cy="6721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164243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桌, 杯子, 男人 的圖片&#10;&#10;自動產生的描述">
            <a:extLst>
              <a:ext uri="{FF2B5EF4-FFF2-40B4-BE49-F238E27FC236}">
                <a16:creationId xmlns:a16="http://schemas.microsoft.com/office/drawing/2014/main" id="{3479CF30-E725-4C01-99F2-FDC6DC5FBD2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44" y="37806"/>
            <a:ext cx="12139712" cy="67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78092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808383"/>
            <a:ext cx="10972800" cy="4936434"/>
          </a:xfrm>
        </p:spPr>
        <p:txBody>
          <a:bodyPr/>
          <a:lstStyle/>
          <a:p>
            <a:pPr algn="l"/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復有學無學二千人。摩訶波闍波提比丘尼，與眷屬六千人俱。</a:t>
            </a:r>
            <a:r>
              <a:rPr lang="zh-TW" altLang="en-US" sz="4000" dirty="0">
                <a:solidFill>
                  <a:schemeClr val="bg1"/>
                </a:solidFill>
                <a:latin typeface="+mj-ea"/>
              </a:rPr>
              <a:t>羅睺羅母，耶輸陀</a:t>
            </a:r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羅比丘尼，亦與眷屬俱。</a:t>
            </a:r>
            <a:br>
              <a:rPr lang="en-US" altLang="zh-TW" sz="4000" b="0" dirty="0">
                <a:solidFill>
                  <a:schemeClr val="bg1"/>
                </a:solidFill>
                <a:latin typeface="+mj-ea"/>
              </a:rPr>
            </a:br>
            <a:r>
              <a:rPr lang="zh-TW" altLang="en-US" sz="4000" b="0" dirty="0">
                <a:solidFill>
                  <a:srgbClr val="FFC000"/>
                </a:solidFill>
                <a:latin typeface="+mj-ea"/>
              </a:rPr>
              <a:t>菩薩摩訶薩八萬人，皆於阿耨多羅三藐三菩提不退轉，皆得陀羅尼，樂說辯才，轉不退轉法輪。</a:t>
            </a:r>
            <a:br>
              <a:rPr lang="zh-TW" altLang="en-US" sz="4000" b="0" dirty="0">
                <a:solidFill>
                  <a:srgbClr val="FFC000"/>
                </a:solidFill>
                <a:latin typeface="+mj-ea"/>
              </a:rPr>
            </a:br>
            <a:br>
              <a:rPr lang="en-US" altLang="zh-TW" sz="4000" b="0" dirty="0">
                <a:solidFill>
                  <a:schemeClr val="bg1"/>
                </a:solidFill>
                <a:latin typeface="+mj-ea"/>
              </a:rPr>
            </a:br>
            <a:r>
              <a:rPr lang="en-US" altLang="zh-TW" sz="4000" b="0" dirty="0">
                <a:solidFill>
                  <a:schemeClr val="bg1"/>
                </a:solidFill>
                <a:latin typeface="+mj-ea"/>
              </a:rPr>
              <a:t>《</a:t>
            </a:r>
            <a:r>
              <a:rPr lang="zh-TW" altLang="en-US" sz="4000" b="0" dirty="0">
                <a:solidFill>
                  <a:schemeClr val="bg1"/>
                </a:solidFill>
                <a:latin typeface="+mj-ea"/>
              </a:rPr>
              <a:t>法華經 序品第一</a:t>
            </a:r>
            <a:r>
              <a:rPr lang="en-US" altLang="zh-TW" sz="4000" b="0" dirty="0">
                <a:solidFill>
                  <a:schemeClr val="bg1"/>
                </a:solidFill>
                <a:latin typeface="+mj-ea"/>
              </a:rPr>
              <a:t>》</a:t>
            </a:r>
            <a:endParaRPr lang="zh-TW" altLang="en-US" sz="4000" b="0" dirty="0">
              <a:solidFill>
                <a:schemeClr val="bg1"/>
              </a:solidFill>
              <a:latin typeface="+mj-ea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682755" y="136412"/>
            <a:ext cx="154401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hangingPunct="0"/>
            <a:r>
              <a:rPr lang="zh-TW" altLang="en-US" sz="5400" spc="-1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+mj-cs"/>
              </a:rPr>
              <a:t>經文</a:t>
            </a:r>
          </a:p>
        </p:txBody>
      </p:sp>
    </p:spTree>
    <p:extLst>
      <p:ext uri="{BB962C8B-B14F-4D97-AF65-F5344CB8AC3E}">
        <p14:creationId xmlns:p14="http://schemas.microsoft.com/office/powerpoint/2010/main" val="350371867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個人, 室內, 窗戶, 人 的圖片&#10;&#10;自動產生的描述">
            <a:extLst>
              <a:ext uri="{FF2B5EF4-FFF2-40B4-BE49-F238E27FC236}">
                <a16:creationId xmlns:a16="http://schemas.microsoft.com/office/drawing/2014/main" id="{34D897C1-7019-4F7D-BDC0-D0F4CB493B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54" y="37806"/>
            <a:ext cx="12132091" cy="6782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422129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1E0BB4F2-3496-417B-80AE-CA64F2C5C7B6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90330" y="281194"/>
            <a:ext cx="10972800" cy="6019800"/>
          </a:xfrm>
        </p:spPr>
        <p:txBody>
          <a:bodyPr>
            <a:normAutofit fontScale="92500" lnSpcReduction="10000"/>
          </a:bodyPr>
          <a:lstStyle/>
          <a:p>
            <a:r>
              <a:rPr lang="zh-TW" altLang="en-US" dirty="0"/>
              <a:t>菩薩的宏願，不是就地，他也能跨出國界出去，又在那裡成就種子、成就道業，所以，「遍十方世界，歷阿僧祇劫，勇猛精進，自度、度眾生」，這就是菩薩。不是只在他的就地，他還要普遍，還要很長久的時間，不是一輩子，還是，生生世世，要自度，也要度他人，自覺，覺行圓滿，這叫做菩薩，尤其是發大心，叫做，大菩薩。</a:t>
            </a:r>
          </a:p>
        </p:txBody>
      </p:sp>
    </p:spTree>
    <p:extLst>
      <p:ext uri="{BB962C8B-B14F-4D97-AF65-F5344CB8AC3E}">
        <p14:creationId xmlns:p14="http://schemas.microsoft.com/office/powerpoint/2010/main" val="1249929431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7B2A3B-7A2C-4AA3-BD0C-2674E9F16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496" y="540026"/>
            <a:ext cx="5360504" cy="5642114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修行功課圓滿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入群福利眾生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大慈如雲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普能陰覆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雖施濟眾生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而本寂不動</a:t>
            </a:r>
          </a:p>
        </p:txBody>
      </p:sp>
    </p:spTree>
    <p:extLst>
      <p:ext uri="{BB962C8B-B14F-4D97-AF65-F5344CB8AC3E}">
        <p14:creationId xmlns:p14="http://schemas.microsoft.com/office/powerpoint/2010/main" val="55077530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A1FD295F-FD55-43D9-B210-BC1F6C607ABF}"/>
              </a:ext>
            </a:extLst>
          </p:cNvPr>
          <p:cNvSpPr txBox="1"/>
          <p:nvPr/>
        </p:nvSpPr>
        <p:spPr>
          <a:xfrm>
            <a:off x="1976103" y="6086699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dirty="0"/>
              <a:t>人間菩提</a:t>
            </a:r>
            <a:r>
              <a:rPr lang="en-US" altLang="zh-TW" dirty="0"/>
              <a:t>—20200725</a:t>
            </a:r>
            <a:r>
              <a:rPr lang="zh-TW" altLang="en-US" dirty="0"/>
              <a:t>疼惜眾生啟自性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DA4D5DA3-E4D8-4F7B-B64A-D64C609D8962}"/>
              </a:ext>
            </a:extLst>
          </p:cNvPr>
          <p:cNvSpPr txBox="1"/>
          <p:nvPr/>
        </p:nvSpPr>
        <p:spPr>
          <a:xfrm>
            <a:off x="3829877" y="50560"/>
            <a:ext cx="50888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</a:rPr>
              <a:t>疼惜眾生啟自性</a:t>
            </a:r>
          </a:p>
        </p:txBody>
      </p:sp>
      <p:pic>
        <p:nvPicPr>
          <p:cNvPr id="7" name="圖片 6" descr="一張含有 室外, 建築物, 個人, 相片 的圖片&#10;&#10;自動產生的描述">
            <a:hlinkClick r:id="rId2"/>
            <a:extLst>
              <a:ext uri="{FF2B5EF4-FFF2-40B4-BE49-F238E27FC236}">
                <a16:creationId xmlns:a16="http://schemas.microsoft.com/office/drawing/2014/main" id="{A71882DF-E208-43D1-ADFF-4EB234F890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103" y="1121642"/>
            <a:ext cx="8406975" cy="4724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807938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37B2A3B-7A2C-4AA3-BD0C-2674E9F160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5496" y="241852"/>
            <a:ext cx="4518991" cy="5370444"/>
          </a:xfrm>
        </p:spPr>
        <p:txBody>
          <a:bodyPr/>
          <a:lstStyle/>
          <a:p>
            <a:r>
              <a:rPr lang="zh-TW" altLang="en-US" dirty="0">
                <a:solidFill>
                  <a:srgbClr val="FFC000"/>
                </a:solidFill>
              </a:rPr>
              <a:t>修行功課圓滿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入群福利眾生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大慈如雲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普能陰覆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雖施濟眾生</a:t>
            </a:r>
          </a:p>
          <a:p>
            <a:r>
              <a:rPr lang="zh-TW" altLang="en-US" dirty="0">
                <a:solidFill>
                  <a:srgbClr val="FFC000"/>
                </a:solidFill>
              </a:rPr>
              <a:t>而本寂不動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4A17DB54-BC5B-4BBC-B90E-E05537F52B48}"/>
              </a:ext>
            </a:extLst>
          </p:cNvPr>
          <p:cNvSpPr txBox="1"/>
          <p:nvPr/>
        </p:nvSpPr>
        <p:spPr>
          <a:xfrm>
            <a:off x="5512905" y="241852"/>
            <a:ext cx="5943599" cy="4524315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內修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誠正信實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，還要外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行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慈悲喜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捨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，如此修行功課圓滿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才能入群福利眾生。修行的使命是利益眾生，學佛要培養大慈心，希望天下眾生得平安，所以我們要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顧</a:t>
            </a:r>
            <a:r>
              <a:rPr lang="zh-CN" altLang="en-US" sz="3200" dirty="0">
                <a:solidFill>
                  <a:schemeClr val="bg1"/>
                </a:solidFill>
                <a:latin typeface="+mn-ea"/>
                <a:ea typeface="+mn-ea"/>
              </a:rPr>
              <a:t>好這念心，儘管表面上看起來是為自己鋪路，但實際也是讓後面的人走的更平坦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  <a:endParaRPr lang="en-US" altLang="zh-TW" sz="3200" dirty="0">
              <a:solidFill>
                <a:schemeClr val="bg1"/>
              </a:solidFill>
              <a:latin typeface="+mn-ea"/>
              <a:ea typeface="+mn-ea"/>
            </a:endParaRPr>
          </a:p>
          <a:p>
            <a:r>
              <a:rPr lang="en-US" altLang="zh-TW" sz="3200" dirty="0">
                <a:solidFill>
                  <a:schemeClr val="bg1"/>
                </a:solidFill>
                <a:latin typeface="+mn-ea"/>
                <a:ea typeface="+mn-ea"/>
              </a:rPr>
              <a:t>《</a:t>
            </a:r>
            <a:r>
              <a:rPr lang="zh-TW" altLang="en-US" sz="3200" dirty="0">
                <a:solidFill>
                  <a:schemeClr val="bg1"/>
                </a:solidFill>
                <a:latin typeface="+mn-ea"/>
                <a:ea typeface="+mn-ea"/>
              </a:rPr>
              <a:t>靜思法髓妙蓮華</a:t>
            </a:r>
            <a:r>
              <a:rPr lang="en-US" altLang="zh-TW" sz="3200" dirty="0">
                <a:solidFill>
                  <a:schemeClr val="bg1"/>
                </a:solidFill>
                <a:latin typeface="+mn-ea"/>
                <a:ea typeface="+mn-ea"/>
              </a:rPr>
              <a:t>P50-452》</a:t>
            </a:r>
            <a:endParaRPr lang="zh-TW" altLang="en-US" sz="3200" dirty="0">
              <a:solidFill>
                <a:schemeClr val="bg1"/>
              </a:solidFill>
              <a:latin typeface="+mn-ea"/>
              <a:ea typeface="+mn-ea"/>
            </a:endParaRPr>
          </a:p>
        </p:txBody>
      </p:sp>
    </p:spTree>
    <p:extLst>
      <p:ext uri="{BB962C8B-B14F-4D97-AF65-F5344CB8AC3E}">
        <p14:creationId xmlns:p14="http://schemas.microsoft.com/office/powerpoint/2010/main" val="3535802811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76804" y="1517374"/>
            <a:ext cx="7543800" cy="2891947"/>
          </a:xfrm>
        </p:spPr>
        <p:txBody>
          <a:bodyPr/>
          <a:lstStyle/>
          <a:p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阿耨多羅三藐三菩提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418842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Grp="1" noChangeAspect="1" noChangeArrowheads="1"/>
          </p:cNvPicPr>
          <p:nvPr>
            <p:ph idx="4294967295"/>
          </p:nvPr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4652" y="2711381"/>
            <a:ext cx="3062287" cy="4319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雲朵形圖說文字 2"/>
          <p:cNvSpPr/>
          <p:nvPr/>
        </p:nvSpPr>
        <p:spPr>
          <a:xfrm>
            <a:off x="1068760" y="137863"/>
            <a:ext cx="5345292" cy="2232248"/>
          </a:xfrm>
          <a:prstGeom prst="cloudCallout">
            <a:avLst>
              <a:gd name="adj1" fmla="val 25003"/>
              <a:gd name="adj2" fmla="val 95393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什麼是「阿耨多羅三藐三菩提」？</a:t>
            </a:r>
          </a:p>
        </p:txBody>
      </p:sp>
    </p:spTree>
    <p:extLst>
      <p:ext uri="{BB962C8B-B14F-4D97-AF65-F5344CB8AC3E}">
        <p14:creationId xmlns:p14="http://schemas.microsoft.com/office/powerpoint/2010/main" val="3939375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字方塊 6"/>
          <p:cNvSpPr txBox="1"/>
          <p:nvPr/>
        </p:nvSpPr>
        <p:spPr>
          <a:xfrm>
            <a:off x="1013790" y="822109"/>
            <a:ext cx="1029031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Arial Unicode MS" panose="020B0604020202020204" pitchFamily="34" charset="-120"/>
              </a:rPr>
              <a:t>這是梵語，譯為「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Arial Unicode MS" panose="020B0604020202020204" pitchFamily="34" charset="-120"/>
              </a:rPr>
              <a:t>無上正等正覺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Arial Unicode MS" panose="020B0604020202020204" pitchFamily="34" charset="-120"/>
              </a:rPr>
              <a:t>」，即修行的最高境界。「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Arial Unicode MS" panose="020B0604020202020204" pitchFamily="34" charset="-120"/>
              </a:rPr>
              <a:t>無上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Arial Unicode MS" panose="020B0604020202020204" pitchFamily="34" charset="-120"/>
              </a:rPr>
              <a:t>」意指最極等，「</a:t>
            </a:r>
            <a:r>
              <a:rPr lang="zh-TW" altLang="en-US" sz="4800" dirty="0">
                <a:solidFill>
                  <a:srgbClr val="FFC000"/>
                </a:solidFill>
                <a:latin typeface="+mn-ea"/>
                <a:ea typeface="+mn-ea"/>
                <a:cs typeface="Arial Unicode MS" panose="020B0604020202020204" pitchFamily="34" charset="-120"/>
              </a:rPr>
              <a:t>正等</a:t>
            </a:r>
            <a:r>
              <a:rPr lang="zh-TW" altLang="en-US" sz="4800" dirty="0">
                <a:solidFill>
                  <a:schemeClr val="bg1"/>
                </a:solidFill>
                <a:latin typeface="+mn-ea"/>
                <a:ea typeface="+mn-ea"/>
                <a:cs typeface="Arial Unicode MS" panose="020B0604020202020204" pitchFamily="34" charset="-120"/>
              </a:rPr>
              <a:t>」則是從初發心開始，便選擇正確的修行方向，一路走來都沒有絲毫偏差。</a:t>
            </a:r>
          </a:p>
        </p:txBody>
      </p:sp>
    </p:spTree>
    <p:extLst>
      <p:ext uri="{BB962C8B-B14F-4D97-AF65-F5344CB8AC3E}">
        <p14:creationId xmlns:p14="http://schemas.microsoft.com/office/powerpoint/2010/main" val="2535847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75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FFFA89C0-9A4B-4ED9-8DCE-03518BDEB1D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10972800" cy="1143000"/>
          </a:xfrm>
        </p:spPr>
        <p:txBody>
          <a:bodyPr/>
          <a:lstStyle/>
          <a:p>
            <a:r>
              <a:rPr lang="zh-TW" altLang="en-US" dirty="0"/>
              <a:t>阿耨多羅三藐三菩提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28D03E7D-B15C-474E-A79E-76F5B619440D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874644" y="1507435"/>
            <a:ext cx="10429460" cy="4525963"/>
          </a:xfrm>
        </p:spPr>
        <p:txBody>
          <a:bodyPr>
            <a:normAutofit/>
          </a:bodyPr>
          <a:lstStyle/>
          <a:p>
            <a:r>
              <a:rPr lang="zh-TW" altLang="en-US" dirty="0"/>
              <a:t>言正等正覺者</a:t>
            </a:r>
          </a:p>
          <a:p>
            <a:r>
              <a:rPr lang="zh-TW" altLang="en-US" dirty="0"/>
              <a:t>別於二乘</a:t>
            </a:r>
          </a:p>
          <a:p>
            <a:r>
              <a:rPr lang="zh-TW" altLang="en-US" dirty="0"/>
              <a:t>偏空之覺也</a:t>
            </a:r>
          </a:p>
          <a:p>
            <a:r>
              <a:rPr lang="zh-TW" altLang="en-US" dirty="0"/>
              <a:t>又言正等覺者</a:t>
            </a:r>
          </a:p>
          <a:p>
            <a:r>
              <a:rPr lang="zh-TW" altLang="en-US" dirty="0"/>
              <a:t>即普遍正行道之義也</a:t>
            </a:r>
          </a:p>
        </p:txBody>
      </p:sp>
    </p:spTree>
    <p:extLst>
      <p:ext uri="{BB962C8B-B14F-4D97-AF65-F5344CB8AC3E}">
        <p14:creationId xmlns:p14="http://schemas.microsoft.com/office/powerpoint/2010/main" val="1692231118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337660" y="772681"/>
            <a:ext cx="1872208" cy="1296144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聲聞</a:t>
            </a:r>
          </a:p>
        </p:txBody>
      </p:sp>
      <p:sp>
        <p:nvSpPr>
          <p:cNvPr id="6" name="矩形 5"/>
          <p:cNvSpPr/>
          <p:nvPr/>
        </p:nvSpPr>
        <p:spPr>
          <a:xfrm>
            <a:off x="337660" y="2897628"/>
            <a:ext cx="1872208" cy="1296144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latin typeface="標楷體" panose="03000509000000000000" pitchFamily="65" charset="-120"/>
                <a:ea typeface="標楷體" panose="03000509000000000000" pitchFamily="65" charset="-120"/>
              </a:rPr>
              <a:t>緣覺</a:t>
            </a:r>
          </a:p>
        </p:txBody>
      </p:sp>
      <p:sp>
        <p:nvSpPr>
          <p:cNvPr id="7" name="矩形 6"/>
          <p:cNvSpPr/>
          <p:nvPr/>
        </p:nvSpPr>
        <p:spPr>
          <a:xfrm>
            <a:off x="2511557" y="549422"/>
            <a:ext cx="9342783" cy="174266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僅僅聽聞佛所說的教法，便了解其中的道理，能正法入心者</a:t>
            </a:r>
          </a:p>
        </p:txBody>
      </p:sp>
      <p:sp>
        <p:nvSpPr>
          <p:cNvPr id="8" name="矩形 7"/>
          <p:cNvSpPr/>
          <p:nvPr/>
        </p:nvSpPr>
        <p:spPr>
          <a:xfrm>
            <a:off x="2511557" y="2452395"/>
            <a:ext cx="9342783" cy="2186609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4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雖然沒有聽聞佛法，但是很有智慧，能從天地萬物因四季輪轉所已變的生態，體會到三理四相無常的道理。</a:t>
            </a:r>
          </a:p>
        </p:txBody>
      </p:sp>
    </p:spTree>
    <p:extLst>
      <p:ext uri="{BB962C8B-B14F-4D97-AF65-F5344CB8AC3E}">
        <p14:creationId xmlns:p14="http://schemas.microsoft.com/office/powerpoint/2010/main" val="2519924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9EAA7F1-8F1F-4CC0-AF49-888A03DF01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5495" y="79511"/>
            <a:ext cx="10972800" cy="3286539"/>
          </a:xfrm>
        </p:spPr>
        <p:txBody>
          <a:bodyPr/>
          <a:lstStyle/>
          <a:p>
            <a:r>
              <a:rPr lang="zh-TW" altLang="en-US" dirty="0"/>
              <a:t>菩薩摩訶薩八萬人，皆於阿耨多羅三藐三菩提不退轉，皆得陀羅尼，樂說辯才，轉不退轉法輪。</a:t>
            </a:r>
          </a:p>
        </p:txBody>
      </p:sp>
      <p:sp>
        <p:nvSpPr>
          <p:cNvPr id="3" name="投影片編號版面配置區 2">
            <a:extLst>
              <a:ext uri="{FF2B5EF4-FFF2-40B4-BE49-F238E27FC236}">
                <a16:creationId xmlns:a16="http://schemas.microsoft.com/office/drawing/2014/main" id="{9B427C0E-7F44-4DD5-830E-BE89D69D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75C245-E162-40A9-A578-963478DB1426}" type="slidenum">
              <a:rPr lang="zh-TW" altLang="en-US" smtClean="0"/>
              <a:pPr>
                <a:defRPr/>
              </a:pPr>
              <a:t>7</a:t>
            </a:fld>
            <a:endParaRPr lang="zh-TW" altLang="en-US"/>
          </a:p>
        </p:txBody>
      </p:sp>
      <p:sp>
        <p:nvSpPr>
          <p:cNvPr id="4" name="語音泡泡: 圓角矩形 3">
            <a:extLst>
              <a:ext uri="{FF2B5EF4-FFF2-40B4-BE49-F238E27FC236}">
                <a16:creationId xmlns:a16="http://schemas.microsoft.com/office/drawing/2014/main" id="{DA49302A-53CA-4CDF-AB00-B5B95A8ED93A}"/>
              </a:ext>
            </a:extLst>
          </p:cNvPr>
          <p:cNvSpPr/>
          <p:nvPr/>
        </p:nvSpPr>
        <p:spPr>
          <a:xfrm>
            <a:off x="983973" y="3809999"/>
            <a:ext cx="10651435" cy="2372140"/>
          </a:xfrm>
          <a:prstGeom prst="wedgeRoundRectCallout">
            <a:avLst>
              <a:gd name="adj1" fmla="val 43462"/>
              <a:gd name="adj2" fmla="val -87354"/>
              <a:gd name="adj3" fmla="val 16667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4000" dirty="0"/>
              <a:t>此段經文是法華經與無量義經的銜接點，非常的重要。</a:t>
            </a:r>
            <a:r>
              <a:rPr lang="zh-TW" altLang="en-US" sz="4000" dirty="0"/>
              <a:t>法華經序品</a:t>
            </a:r>
            <a:r>
              <a:rPr lang="zh-CN" altLang="en-US" sz="4000" dirty="0"/>
              <a:t>佛陀</a:t>
            </a:r>
            <a:r>
              <a:rPr lang="zh-TW" altLang="en-US" sz="4000" dirty="0"/>
              <a:t>入</a:t>
            </a:r>
            <a:r>
              <a:rPr lang="zh-CN" altLang="en-US" sz="4000" dirty="0"/>
              <a:t>無量義三昧，所有教菩薩法的心法皆</a:t>
            </a:r>
            <a:r>
              <a:rPr lang="zh-TW" altLang="en-US" sz="4000" dirty="0"/>
              <a:t>於</a:t>
            </a:r>
            <a:r>
              <a:rPr lang="zh-CN" altLang="en-US" sz="4000" dirty="0"/>
              <a:t>無量</a:t>
            </a:r>
            <a:r>
              <a:rPr lang="zh-TW" altLang="en-US" sz="4000" dirty="0"/>
              <a:t>義經宣</a:t>
            </a:r>
            <a:r>
              <a:rPr lang="zh-CN" altLang="en-US" sz="4000" dirty="0"/>
              <a:t>示</a:t>
            </a:r>
            <a:r>
              <a:rPr lang="zh-TW" altLang="en-US" sz="4000" dirty="0"/>
              <a:t>顯說。</a:t>
            </a:r>
          </a:p>
        </p:txBody>
      </p:sp>
    </p:spTree>
    <p:extLst>
      <p:ext uri="{BB962C8B-B14F-4D97-AF65-F5344CB8AC3E}">
        <p14:creationId xmlns:p14="http://schemas.microsoft.com/office/powerpoint/2010/main" val="35233694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106971" y="825294"/>
            <a:ext cx="10296525" cy="3567112"/>
          </a:xfrm>
        </p:spPr>
        <p:txBody>
          <a:bodyPr/>
          <a:lstStyle/>
          <a:p>
            <a:r>
              <a:rPr lang="zh-TW" altLang="zh-TW" dirty="0">
                <a:solidFill>
                  <a:srgbClr val="FFC000"/>
                </a:solidFill>
              </a:rPr>
              <a:t>菩薩道</a:t>
            </a:r>
            <a:r>
              <a:rPr lang="zh-TW" altLang="zh-TW" dirty="0"/>
              <a:t>，叫做「</a:t>
            </a:r>
            <a:r>
              <a:rPr lang="zh-TW" altLang="zh-TW" dirty="0">
                <a:solidFill>
                  <a:srgbClr val="FFC000"/>
                </a:solidFill>
              </a:rPr>
              <a:t>中道</a:t>
            </a:r>
            <a:r>
              <a:rPr lang="zh-TW" altLang="zh-TW" dirty="0"/>
              <a:t>」。不偏執有、不偏執空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zh-TW" dirty="0"/>
              <a:t>不是聲聞的覺悟，也不是緣覺的覺悟，它就是「</a:t>
            </a:r>
            <a:r>
              <a:rPr lang="zh-TW" altLang="zh-TW" dirty="0">
                <a:solidFill>
                  <a:srgbClr val="FFC000"/>
                </a:solidFill>
              </a:rPr>
              <a:t>普遍正行道</a:t>
            </a:r>
            <a:r>
              <a:rPr lang="zh-TW" altLang="zh-TW" dirty="0"/>
              <a:t>」的道理。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528057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6E9DC72-6744-457E-BA6B-866E8889AA63}"/>
              </a:ext>
            </a:extLst>
          </p:cNvPr>
          <p:cNvSpPr txBox="1"/>
          <p:nvPr/>
        </p:nvSpPr>
        <p:spPr>
          <a:xfrm>
            <a:off x="2961861" y="960783"/>
            <a:ext cx="5493026" cy="315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10703B4-9C23-4579-AE59-B81A8378FEC5}"/>
              </a:ext>
            </a:extLst>
          </p:cNvPr>
          <p:cNvSpPr txBox="1"/>
          <p:nvPr/>
        </p:nvSpPr>
        <p:spPr>
          <a:xfrm>
            <a:off x="980661" y="353348"/>
            <a:ext cx="10727634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但是佛陀跟我們說，你們也是一樣，和我也一樣，我們是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平等</a:t>
            </a:r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，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我能夠到達無上正等正覺，你們也是一樣，人人具有本性，只要你發心下功夫，方向沒有偏差，一路沒有偏頗掉，同樣地，我也能夠走到這個地方，你們也能夠看到這個風光</a:t>
            </a:r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，這就是佛陀給我們大家的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信心</a:t>
            </a:r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284186766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>
            <a:extLst>
              <a:ext uri="{FF2B5EF4-FFF2-40B4-BE49-F238E27FC236}">
                <a16:creationId xmlns:a16="http://schemas.microsoft.com/office/drawing/2014/main" id="{B6E9DC72-6744-457E-BA6B-866E8889AA63}"/>
              </a:ext>
            </a:extLst>
          </p:cNvPr>
          <p:cNvSpPr txBox="1"/>
          <p:nvPr/>
        </p:nvSpPr>
        <p:spPr>
          <a:xfrm>
            <a:off x="2961861" y="960783"/>
            <a:ext cx="5493026" cy="31540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zh-TW" altLang="en-US" dirty="0"/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510703B4-9C23-4579-AE59-B81A8378FEC5}"/>
              </a:ext>
            </a:extLst>
          </p:cNvPr>
          <p:cNvSpPr txBox="1"/>
          <p:nvPr/>
        </p:nvSpPr>
        <p:spPr>
          <a:xfrm>
            <a:off x="815009" y="340095"/>
            <a:ext cx="10727634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所以除了佛陀以外，還有很多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菩薩</a:t>
            </a:r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，已經修行到達，這種「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無上正等正覺</a:t>
            </a:r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」，過去的菩薩是這樣，一直到未來現在，我們大家應該也是這樣，不只是我們現在的人，可以到達「無上正等正覺」，未來的眾生也是一樣。</a:t>
            </a:r>
          </a:p>
        </p:txBody>
      </p:sp>
    </p:spTree>
    <p:extLst>
      <p:ext uri="{BB962C8B-B14F-4D97-AF65-F5344CB8AC3E}">
        <p14:creationId xmlns:p14="http://schemas.microsoft.com/office/powerpoint/2010/main" val="1251560209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2A1AB5BB-F988-4568-B951-9C4805E724A7}"/>
              </a:ext>
            </a:extLst>
          </p:cNvPr>
          <p:cNvSpPr txBox="1"/>
          <p:nvPr/>
        </p:nvSpPr>
        <p:spPr>
          <a:xfrm>
            <a:off x="808382" y="89527"/>
            <a:ext cx="11098697" cy="61863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dirty="0">
                <a:solidFill>
                  <a:schemeClr val="bg1"/>
                </a:solidFill>
                <a:latin typeface="+mn-ea"/>
                <a:ea typeface="+mn-ea"/>
              </a:rPr>
              <a:t>所以這個正知、正覺，就是我們過去、現在、未來，</a:t>
            </a:r>
            <a:r>
              <a:rPr lang="zh-TW" altLang="en-US" sz="3600" dirty="0">
                <a:solidFill>
                  <a:srgbClr val="FFC000"/>
                </a:solidFill>
                <a:latin typeface="+mn-ea"/>
                <a:ea typeface="+mn-ea"/>
              </a:rPr>
              <a:t>佛的弟子所要追求的，就是菩薩道，我們如果沒有到菩薩道，無法到成佛的境界。</a:t>
            </a:r>
            <a:r>
              <a:rPr lang="zh-TW" altLang="en-US" sz="3600" dirty="0">
                <a:solidFill>
                  <a:schemeClr val="bg1"/>
                </a:solidFill>
                <a:latin typeface="+mn-ea"/>
                <a:ea typeface="+mn-ea"/>
              </a:rPr>
              <a:t>所以學佛，必定要再入人群，人群中，有很多善惡，善的人，真的是很可敬，他減少煩惱，他的善心信念，那就是在人道上沒有脫軌；惡的人，就是惡心惡念，脫離人的軌道，這種的習氣，壞習氣的眾生很多。這就像是說有病，有輕、有重，有的人惡得真的是心狠手辣，這種的人要怎樣調伏他，要怎樣去教育？這也像是說，病人中有很多那種，很難治療的疾病，或者是很罕見的病例一樣。</a:t>
            </a:r>
          </a:p>
        </p:txBody>
      </p:sp>
    </p:spTree>
    <p:extLst>
      <p:ext uri="{BB962C8B-B14F-4D97-AF65-F5344CB8AC3E}">
        <p14:creationId xmlns:p14="http://schemas.microsoft.com/office/powerpoint/2010/main" val="461664799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76804" y="1517374"/>
            <a:ext cx="7543800" cy="2891947"/>
          </a:xfrm>
        </p:spPr>
        <p:txBody>
          <a:bodyPr/>
          <a:lstStyle/>
          <a:p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不退轉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00215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內容版面配置區 4"/>
          <p:cNvSpPr>
            <a:spLocks noGrp="1"/>
          </p:cNvSpPr>
          <p:nvPr>
            <p:ph idx="4294967295"/>
          </p:nvPr>
        </p:nvSpPr>
        <p:spPr>
          <a:xfrm>
            <a:off x="2047461" y="711959"/>
            <a:ext cx="7786688" cy="4525962"/>
          </a:xfrm>
        </p:spPr>
        <p:txBody>
          <a:bodyPr/>
          <a:lstStyle/>
          <a:p>
            <a:pPr marL="114300" indent="0">
              <a:buNone/>
            </a:pPr>
            <a:r>
              <a:rPr lang="zh-TW" altLang="zh-TW" sz="5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人間菩薩，有願必成，宏願須堅，秉持初心，發大心念，不捨眾生，悲愍有情，恆持不退。</a:t>
            </a:r>
            <a:endParaRPr lang="en-US" altLang="zh-TW" sz="5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14300" indent="0">
              <a:buNone/>
            </a:pPr>
            <a:r>
              <a:rPr lang="en-US" altLang="zh-TW" sz="4400" dirty="0"/>
              <a:t>—</a:t>
            </a:r>
            <a:r>
              <a:rPr lang="zh-TW" altLang="en-US" sz="4400" dirty="0"/>
              <a:t>上人手札</a:t>
            </a:r>
          </a:p>
        </p:txBody>
      </p:sp>
    </p:spTree>
    <p:extLst>
      <p:ext uri="{BB962C8B-B14F-4D97-AF65-F5344CB8AC3E}">
        <p14:creationId xmlns:p14="http://schemas.microsoft.com/office/powerpoint/2010/main" val="399804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方塊 8"/>
          <p:cNvSpPr txBox="1"/>
          <p:nvPr/>
        </p:nvSpPr>
        <p:spPr>
          <a:xfrm>
            <a:off x="980661" y="204479"/>
            <a:ext cx="10489094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退轉者，道行有退失與轉變者。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u="sng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退失</a:t>
            </a: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者，已成就之功德，而復退失。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u="sng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轉變</a:t>
            </a: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者，雖未退失卻已轉變。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4800" u="sng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不退轉</a:t>
            </a: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者，即於已成就、未成就之功德，不退亦不轉</a:t>
            </a:r>
            <a:r>
              <a:rPr lang="zh-TW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而至究竟成就也；故</a:t>
            </a:r>
            <a:r>
              <a:rPr lang="zh-TW" altLang="zh-TW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八地名為不動地</a:t>
            </a:r>
            <a:r>
              <a:rPr lang="zh-TW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，不退轉。</a:t>
            </a:r>
            <a:endParaRPr lang="zh-TW" altLang="en-US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980661" y="4937606"/>
            <a:ext cx="341632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《</a:t>
            </a:r>
            <a:r>
              <a:rPr lang="zh-TW" altLang="en-US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法華經教釋</a:t>
            </a:r>
            <a:r>
              <a:rPr lang="en-US" altLang="zh-TW" sz="36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》</a:t>
            </a:r>
            <a:endParaRPr lang="zh-TW" altLang="en-US" sz="36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511934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資料庫圖表 1">
            <a:extLst>
              <a:ext uri="{FF2B5EF4-FFF2-40B4-BE49-F238E27FC236}">
                <a16:creationId xmlns:a16="http://schemas.microsoft.com/office/drawing/2014/main" id="{A37B76D7-D253-4BA0-BBB7-0644C479646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85445811"/>
              </p:ext>
            </p:extLst>
          </p:nvPr>
        </p:nvGraphicFramePr>
        <p:xfrm>
          <a:off x="1516269" y="1148338"/>
          <a:ext cx="4812747" cy="45613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文字方塊 3">
            <a:extLst>
              <a:ext uri="{FF2B5EF4-FFF2-40B4-BE49-F238E27FC236}">
                <a16:creationId xmlns:a16="http://schemas.microsoft.com/office/drawing/2014/main" id="{A90D3FB7-2BC7-46D2-A1FF-09173FAED763}"/>
              </a:ext>
            </a:extLst>
          </p:cNvPr>
          <p:cNvSpPr txBox="1"/>
          <p:nvPr/>
        </p:nvSpPr>
        <p:spPr>
          <a:xfrm>
            <a:off x="1855305" y="0"/>
            <a:ext cx="37592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6600" dirty="0">
                <a:solidFill>
                  <a:schemeClr val="bg1"/>
                </a:solidFill>
                <a:latin typeface="+mn-ea"/>
                <a:ea typeface="+mn-ea"/>
              </a:rPr>
              <a:t>四不退</a:t>
            </a: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E8F88A49-7042-4C36-AB64-8F894120221D}"/>
              </a:ext>
            </a:extLst>
          </p:cNvPr>
          <p:cNvSpPr txBox="1"/>
          <p:nvPr/>
        </p:nvSpPr>
        <p:spPr>
          <a:xfrm>
            <a:off x="2173354" y="5953810"/>
            <a:ext cx="27498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800" dirty="0">
                <a:latin typeface="+mn-ea"/>
                <a:ea typeface="+mn-ea"/>
              </a:rPr>
              <a:t>(</a:t>
            </a:r>
            <a:r>
              <a:rPr lang="zh-TW" altLang="en-US" sz="2800" dirty="0">
                <a:latin typeface="+mn-ea"/>
                <a:ea typeface="+mn-ea"/>
              </a:rPr>
              <a:t>慈恩大師窺基</a:t>
            </a:r>
            <a:r>
              <a:rPr lang="en-US" altLang="zh-TW" sz="2800" dirty="0">
                <a:latin typeface="+mn-ea"/>
                <a:ea typeface="+mn-ea"/>
              </a:rPr>
              <a:t>)</a:t>
            </a:r>
            <a:endParaRPr lang="zh-TW" altLang="en-US" sz="2800" dirty="0">
              <a:latin typeface="+mn-ea"/>
              <a:ea typeface="+mn-ea"/>
            </a:endParaRPr>
          </a:p>
        </p:txBody>
      </p:sp>
      <p:pic>
        <p:nvPicPr>
          <p:cNvPr id="5" name="圖片 4" descr="一張含有 室外, 大自然, 日落, 飛行 的圖片&#10;&#10;自動產生的描述">
            <a:extLst>
              <a:ext uri="{FF2B5EF4-FFF2-40B4-BE49-F238E27FC236}">
                <a16:creationId xmlns:a16="http://schemas.microsoft.com/office/drawing/2014/main" id="{5D8BDE02-81EA-4A2F-8BD9-CFD6611B061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65235" y="1148338"/>
            <a:ext cx="4426226" cy="23606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29994170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框架 3"/>
          <p:cNvSpPr/>
          <p:nvPr/>
        </p:nvSpPr>
        <p:spPr>
          <a:xfrm>
            <a:off x="1031640" y="577426"/>
            <a:ext cx="2520280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信不退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011351" y="260648"/>
            <a:ext cx="751141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堅信正法，不惟一世，乃至生生世世信心堅固，不再生起邪見。</a:t>
            </a:r>
          </a:p>
        </p:txBody>
      </p:sp>
      <p:sp>
        <p:nvSpPr>
          <p:cNvPr id="6" name="框架 5"/>
          <p:cNvSpPr/>
          <p:nvPr/>
        </p:nvSpPr>
        <p:spPr>
          <a:xfrm>
            <a:off x="1031640" y="3089824"/>
            <a:ext cx="2520280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位不退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011351" y="2695261"/>
            <a:ext cx="7749953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謂不復退失大道</a:t>
            </a: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，不再退轉回二乘之位</a:t>
            </a:r>
            <a:r>
              <a:rPr lang="zh-TW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。等佛法身</a:t>
            </a:r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r>
              <a:rPr lang="zh-TW" altLang="zh-TW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佛心合成，日益增長，名不退住。</a:t>
            </a:r>
            <a:endParaRPr lang="zh-TW" altLang="en-US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6622938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框架 3"/>
          <p:cNvSpPr/>
          <p:nvPr/>
        </p:nvSpPr>
        <p:spPr>
          <a:xfrm>
            <a:off x="1124407" y="589383"/>
            <a:ext cx="2520280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證不退</a:t>
            </a:r>
          </a:p>
        </p:txBody>
      </p:sp>
      <p:sp>
        <p:nvSpPr>
          <p:cNvPr id="5" name="文字方塊 4"/>
          <p:cNvSpPr txBox="1"/>
          <p:nvPr/>
        </p:nvSpPr>
        <p:spPr>
          <a:xfrm>
            <a:off x="4258545" y="241154"/>
            <a:ext cx="735698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謂證於真如法身，已不再退失所證之法，永不退轉也。</a:t>
            </a:r>
          </a:p>
        </p:txBody>
      </p:sp>
      <p:sp>
        <p:nvSpPr>
          <p:cNvPr id="6" name="框架 5"/>
          <p:cNvSpPr/>
          <p:nvPr/>
        </p:nvSpPr>
        <p:spPr>
          <a:xfrm>
            <a:off x="1124407" y="3292252"/>
            <a:ext cx="2520280" cy="936104"/>
          </a:xfrm>
          <a:prstGeom prst="fram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48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行不退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4187687" y="2606142"/>
            <a:ext cx="777902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dirty="0">
                <a:solidFill>
                  <a:schemeClr val="bg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能行各種有為與無為諸法而不退轉，至此究竟不退，一同所行念念不退，已成就未成就之法，均決定可成就，不退也。</a:t>
            </a:r>
            <a:endParaRPr lang="en-US" altLang="zh-TW" sz="4800" dirty="0">
              <a:solidFill>
                <a:schemeClr val="bg1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157483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ABF12F41-4E25-4905-A244-5E12F91A17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法華經經文</a:t>
            </a:r>
            <a:r>
              <a:rPr lang="en-US" altLang="zh-TW" dirty="0"/>
              <a:t>—</a:t>
            </a:r>
            <a:r>
              <a:rPr lang="zh-TW" altLang="en-US" dirty="0"/>
              <a:t>序品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7B684729-58AD-4B71-9CF7-4BD2DFED1D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3965713"/>
          </a:xfrm>
        </p:spPr>
        <p:txBody>
          <a:bodyPr/>
          <a:lstStyle/>
          <a:p>
            <a:r>
              <a:rPr lang="zh-TW" altLang="en-US" sz="4800" dirty="0">
                <a:solidFill>
                  <a:srgbClr val="00B0F0"/>
                </a:solidFill>
              </a:rPr>
              <a:t>如是我聞，一時，佛住王舍城，耆闍崛山中，與大比丘衆萬二千人俱</a:t>
            </a:r>
            <a:r>
              <a:rPr lang="zh-TW" altLang="en-US" sz="4800" dirty="0"/>
              <a:t>，皆是阿羅漢，</a:t>
            </a:r>
            <a:r>
              <a:rPr lang="zh-TW" altLang="en-US" sz="4800" dirty="0">
                <a:solidFill>
                  <a:srgbClr val="FFC000"/>
                </a:solidFill>
              </a:rPr>
              <a:t>諸漏已盡，無復煩惱，逮得己利，盡諸有結，心得自在</a:t>
            </a:r>
            <a:r>
              <a:rPr lang="zh-TW" altLang="en-US" sz="4800" dirty="0"/>
              <a:t>。</a:t>
            </a:r>
          </a:p>
        </p:txBody>
      </p:sp>
      <p:sp>
        <p:nvSpPr>
          <p:cNvPr id="4" name="矩形: 圓角 3">
            <a:extLst>
              <a:ext uri="{FF2B5EF4-FFF2-40B4-BE49-F238E27FC236}">
                <a16:creationId xmlns:a16="http://schemas.microsoft.com/office/drawing/2014/main" id="{9DBEF7FC-EA81-4022-9B23-A30C236C0793}"/>
              </a:ext>
            </a:extLst>
          </p:cNvPr>
          <p:cNvSpPr/>
          <p:nvPr/>
        </p:nvSpPr>
        <p:spPr>
          <a:xfrm>
            <a:off x="1080051" y="4661451"/>
            <a:ext cx="10283687" cy="147430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3600" dirty="0"/>
              <a:t>這一段</a:t>
            </a:r>
            <a:r>
              <a:rPr lang="zh-TW" altLang="en-US" sz="3600" dirty="0"/>
              <a:t>最後</a:t>
            </a:r>
            <a:r>
              <a:rPr lang="en-US" altLang="zh-TW" sz="3600" dirty="0"/>
              <a:t>20</a:t>
            </a:r>
            <a:r>
              <a:rPr lang="zh-TW" altLang="en-US" sz="3600" dirty="0"/>
              <a:t>字</a:t>
            </a:r>
            <a:r>
              <a:rPr lang="zh-CN" altLang="en-US" sz="3600" dirty="0"/>
              <a:t>在描述阿羅漢的</a:t>
            </a:r>
            <a:r>
              <a:rPr lang="zh-TW" altLang="en-US" sz="3600" dirty="0"/>
              <a:t>修行境界，</a:t>
            </a:r>
            <a:r>
              <a:rPr lang="zh-CN" altLang="en-US" sz="3600" dirty="0"/>
              <a:t>至於大菩薩的境界在無量</a:t>
            </a:r>
            <a:r>
              <a:rPr lang="zh-TW" altLang="en-US" sz="3600" dirty="0"/>
              <a:t>義經德行品有</a:t>
            </a:r>
            <a:r>
              <a:rPr lang="zh-CN" altLang="en-US" sz="3600" dirty="0"/>
              <a:t>詳細的描述</a:t>
            </a:r>
            <a:r>
              <a:rPr lang="zh-TW" altLang="en-US" sz="3600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473518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02365" y="169476"/>
            <a:ext cx="11224591" cy="5628350"/>
          </a:xfrm>
        </p:spPr>
        <p:txBody>
          <a:bodyPr/>
          <a:lstStyle/>
          <a:p>
            <a:r>
              <a:rPr lang="zh-TW" altLang="en-US" dirty="0"/>
              <a:t>學佛的過程，難免有不如意的事，若因此退轉，半途而廢，就是道行有所「退失」與「轉變」。</a:t>
            </a:r>
            <a:endParaRPr lang="en-US" altLang="zh-TW" dirty="0"/>
          </a:p>
          <a:p>
            <a:r>
              <a:rPr lang="zh-TW" altLang="zh-TW" dirty="0"/>
              <a:t>「不退亦不轉，而至究竟成佛」。</a:t>
            </a:r>
            <a:r>
              <a:rPr lang="zh-TW" altLang="zh-TW" dirty="0">
                <a:solidFill>
                  <a:srgbClr val="FFC000"/>
                </a:solidFill>
              </a:rPr>
              <a:t>無論遭遇任何不如意事，都能堅持目標繼續精進</a:t>
            </a:r>
            <a:r>
              <a:rPr lang="zh-TW" altLang="zh-TW" dirty="0"/>
              <a:t>，內修與外行皆積極向前，不受一切事物的影響，最終即能「究竟成就」</a:t>
            </a:r>
            <a:r>
              <a:rPr lang="zh-TW" altLang="en-US" dirty="0"/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3566665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方塊 2">
            <a:extLst>
              <a:ext uri="{FF2B5EF4-FFF2-40B4-BE49-F238E27FC236}">
                <a16:creationId xmlns:a16="http://schemas.microsoft.com/office/drawing/2014/main" id="{DFD9F8AD-4FE1-4C51-A4CD-7625810CE1AB}"/>
              </a:ext>
            </a:extLst>
          </p:cNvPr>
          <p:cNvSpPr txBox="1"/>
          <p:nvPr/>
        </p:nvSpPr>
        <p:spPr>
          <a:xfrm>
            <a:off x="702365" y="384459"/>
            <a:ext cx="10913165" cy="48320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4400" dirty="0">
                <a:solidFill>
                  <a:schemeClr val="bg1"/>
                </a:solidFill>
                <a:latin typeface="+mn-ea"/>
                <a:ea typeface="+mn-ea"/>
              </a:rPr>
              <a:t>但願各位學佛者，不要有退轉，在這條菩薩道上，當然是很長，從初發心開始，一輩子，長長短短，所接觸到的人、事、物，要說事事很稱我們的意，很難。但是菩薩發心開始，就要知道，在這種的堪忍世界，</a:t>
            </a:r>
            <a:r>
              <a:rPr lang="zh-TW" altLang="en-US" sz="4400" dirty="0">
                <a:solidFill>
                  <a:srgbClr val="FFC000"/>
                </a:solidFill>
                <a:latin typeface="+mn-ea"/>
                <a:ea typeface="+mn-ea"/>
              </a:rPr>
              <a:t>我們必定要有韌力，我們要有耐力，智慧、慈悲才不退失。</a:t>
            </a:r>
          </a:p>
        </p:txBody>
      </p:sp>
    </p:spTree>
    <p:extLst>
      <p:ext uri="{BB962C8B-B14F-4D97-AF65-F5344CB8AC3E}">
        <p14:creationId xmlns:p14="http://schemas.microsoft.com/office/powerpoint/2010/main" val="3531340910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076804" y="1517374"/>
            <a:ext cx="7543800" cy="2891947"/>
          </a:xfrm>
        </p:spPr>
        <p:txBody>
          <a:bodyPr/>
          <a:lstStyle/>
          <a:p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陀羅尼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endParaRPr lang="zh-TW" altLang="en-US" sz="6000" dirty="0">
              <a:solidFill>
                <a:srgbClr val="FFC0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4105187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346F44A7-150C-4DD3-83B5-47404018F3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9113" y="705678"/>
            <a:ext cx="10972800" cy="4525963"/>
          </a:xfrm>
        </p:spPr>
        <p:txBody>
          <a:bodyPr/>
          <a:lstStyle/>
          <a:p>
            <a:r>
              <a:rPr lang="zh-TW" altLang="en-US" sz="5400" dirty="0"/>
              <a:t>學佛者立志精心，向菩提覺道精進，直至清淨法界也。</a:t>
            </a:r>
          </a:p>
          <a:p>
            <a:r>
              <a:rPr lang="zh-TW" altLang="en-US" sz="5400" dirty="0"/>
              <a:t>正覺者，則別於外道邪覺也，得進而不退也。</a:t>
            </a:r>
          </a:p>
        </p:txBody>
      </p:sp>
    </p:spTree>
    <p:extLst>
      <p:ext uri="{BB962C8B-B14F-4D97-AF65-F5344CB8AC3E}">
        <p14:creationId xmlns:p14="http://schemas.microsoft.com/office/powerpoint/2010/main" val="78184451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28871" y="66261"/>
            <a:ext cx="10436086" cy="5565913"/>
          </a:xfrm>
        </p:spPr>
        <p:txBody>
          <a:bodyPr/>
          <a:lstStyle/>
          <a:p>
            <a:pPr marL="11430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陀羅尼</a:t>
            </a:r>
            <a:r>
              <a:rPr lang="zh-TW" altLang="en-US" dirty="0"/>
              <a:t>，此云</a:t>
            </a:r>
            <a:r>
              <a:rPr lang="zh-TW" altLang="en-US" dirty="0">
                <a:solidFill>
                  <a:srgbClr val="FFC000"/>
                </a:solidFill>
              </a:rPr>
              <a:t>總持</a:t>
            </a:r>
            <a:r>
              <a:rPr lang="zh-TW" altLang="en-US" dirty="0"/>
              <a:t>。</a:t>
            </a:r>
            <a:endParaRPr lang="en-US" altLang="zh-TW" dirty="0"/>
          </a:p>
          <a:p>
            <a:pPr marL="114300" indent="0">
              <a:buNone/>
            </a:pPr>
            <a:r>
              <a:rPr lang="zh-TW" altLang="en-US" dirty="0"/>
              <a:t>於</a:t>
            </a:r>
            <a:r>
              <a:rPr lang="zh-TW" altLang="en-US" dirty="0">
                <a:solidFill>
                  <a:srgbClr val="FFC000"/>
                </a:solidFill>
              </a:rPr>
              <a:t>一字</a:t>
            </a:r>
            <a:r>
              <a:rPr lang="zh-TW" altLang="en-US" dirty="0"/>
              <a:t>能通無量法門，</a:t>
            </a:r>
            <a:endParaRPr lang="en-US" altLang="zh-TW" dirty="0"/>
          </a:p>
          <a:p>
            <a:pPr marL="114300" indent="0">
              <a:buNone/>
            </a:pPr>
            <a:r>
              <a:rPr lang="zh-TW" altLang="en-US" dirty="0"/>
              <a:t>於</a:t>
            </a:r>
            <a:r>
              <a:rPr lang="zh-TW" altLang="en-US" dirty="0">
                <a:solidFill>
                  <a:srgbClr val="FFC000"/>
                </a:solidFill>
              </a:rPr>
              <a:t>一門</a:t>
            </a:r>
            <a:r>
              <a:rPr lang="zh-TW" altLang="en-US" dirty="0"/>
              <a:t>能攝無量義理。</a:t>
            </a:r>
            <a:endParaRPr lang="en-US" altLang="zh-TW" dirty="0"/>
          </a:p>
          <a:p>
            <a:pPr marL="114300" indent="0">
              <a:buNone/>
            </a:pPr>
            <a:r>
              <a:rPr lang="zh-TW" altLang="en-US" dirty="0"/>
              <a:t>所謂</a:t>
            </a:r>
            <a:r>
              <a:rPr lang="zh-TW" altLang="en-US" dirty="0">
                <a:solidFill>
                  <a:srgbClr val="FFC000"/>
                </a:solidFill>
              </a:rPr>
              <a:t>總一切法</a:t>
            </a:r>
            <a:r>
              <a:rPr lang="zh-TW" altLang="en-US" dirty="0"/>
              <a:t>，</a:t>
            </a:r>
            <a:r>
              <a:rPr lang="zh-TW" altLang="en-US" dirty="0">
                <a:solidFill>
                  <a:srgbClr val="FFC000"/>
                </a:solidFill>
              </a:rPr>
              <a:t>持一切善</a:t>
            </a:r>
            <a:r>
              <a:rPr lang="zh-TW" altLang="en-US" dirty="0"/>
              <a:t>，</a:t>
            </a:r>
            <a:endParaRPr lang="en-US" altLang="zh-TW" dirty="0"/>
          </a:p>
          <a:p>
            <a:pPr marL="11430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攝無量義</a:t>
            </a:r>
            <a:r>
              <a:rPr lang="zh-TW" altLang="en-US" dirty="0"/>
              <a:t>也。</a:t>
            </a:r>
            <a:endParaRPr lang="en-US" altLang="zh-TW" dirty="0"/>
          </a:p>
          <a:p>
            <a:pPr marL="114300" indent="0">
              <a:buNone/>
            </a:pPr>
            <a:r>
              <a:rPr lang="zh-TW" altLang="en-US" dirty="0"/>
              <a:t>廣說有無量。如萬億</a:t>
            </a:r>
            <a:r>
              <a:rPr lang="zh-TW" altLang="en-US" dirty="0">
                <a:solidFill>
                  <a:srgbClr val="FFC000"/>
                </a:solidFill>
              </a:rPr>
              <a:t>旋陀羅尼</a:t>
            </a:r>
            <a:r>
              <a:rPr lang="zh-TW" altLang="en-US" dirty="0"/>
              <a:t>是也。</a:t>
            </a:r>
          </a:p>
        </p:txBody>
      </p:sp>
    </p:spTree>
    <p:extLst>
      <p:ext uri="{BB962C8B-B14F-4D97-AF65-F5344CB8AC3E}">
        <p14:creationId xmlns:p14="http://schemas.microsoft.com/office/powerpoint/2010/main" val="1162213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25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25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225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225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225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225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049D34-175E-4316-8116-CEF8CA0EC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旋陀羅尼</a:t>
            </a:r>
            <a:r>
              <a:rPr lang="en-US" altLang="zh-TW" dirty="0"/>
              <a:t>-1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EF607E-1D8D-43D2-8DF4-F4BA78852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sz="5400" dirty="0"/>
              <a:t>即</a:t>
            </a:r>
            <a:r>
              <a:rPr lang="zh-TW" altLang="en-US" sz="5400" dirty="0">
                <a:solidFill>
                  <a:srgbClr val="FFC000"/>
                </a:solidFill>
              </a:rPr>
              <a:t>旋轉凡夫執著於諸法有相之心</a:t>
            </a:r>
            <a:r>
              <a:rPr lang="zh-TW" altLang="en-US" sz="5400" dirty="0"/>
              <a:t>，使達於空理之智力。相當於天台宗「空、假、中」三觀中之</a:t>
            </a:r>
            <a:r>
              <a:rPr lang="zh-TW" altLang="en-US" sz="5400" dirty="0">
                <a:solidFill>
                  <a:srgbClr val="FFC000"/>
                </a:solidFill>
              </a:rPr>
              <a:t>空觀</a:t>
            </a:r>
            <a:r>
              <a:rPr lang="zh-TW" altLang="en-US" sz="5400" dirty="0"/>
              <a:t>。</a:t>
            </a:r>
            <a:endParaRPr lang="zh-TW" altLang="en-US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1402628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C2049D34-175E-4316-8116-CEF8CA0ECA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旋陀羅尼</a:t>
            </a:r>
            <a:r>
              <a:rPr lang="en-US" altLang="zh-TW" dirty="0"/>
              <a:t>-2</a:t>
            </a:r>
            <a:endParaRPr lang="zh-TW" altLang="en-US" dirty="0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B8EF607E-1D8D-43D2-8DF4-F4BA78852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sz="5400" dirty="0"/>
              <a:t>是在</a:t>
            </a:r>
            <a:r>
              <a:rPr lang="zh-TW" altLang="en-US" sz="5400" dirty="0">
                <a:solidFill>
                  <a:srgbClr val="FFC000"/>
                </a:solidFill>
              </a:rPr>
              <a:t>一</a:t>
            </a:r>
            <a:r>
              <a:rPr lang="zh-CN" altLang="en-US" sz="5400" dirty="0">
                <a:solidFill>
                  <a:srgbClr val="FFC000"/>
                </a:solidFill>
              </a:rPr>
              <a:t>法中悠</a:t>
            </a:r>
            <a:r>
              <a:rPr lang="zh-TW" altLang="en-US" sz="5400" dirty="0">
                <a:solidFill>
                  <a:srgbClr val="FFC000"/>
                </a:solidFill>
              </a:rPr>
              <a:t>遊</a:t>
            </a:r>
            <a:r>
              <a:rPr lang="zh-CN" altLang="en-US" sz="5400" dirty="0">
                <a:solidFill>
                  <a:srgbClr val="FFC000"/>
                </a:solidFill>
              </a:rPr>
              <a:t>自在</a:t>
            </a:r>
            <a:r>
              <a:rPr lang="zh-CN" altLang="en-US" sz="5400" dirty="0"/>
              <a:t>，無量法中都圓滿具足，不論世間法、出世間法都</a:t>
            </a:r>
            <a:r>
              <a:rPr lang="zh-CN" altLang="en-US" sz="5400" dirty="0">
                <a:solidFill>
                  <a:srgbClr val="FFC000"/>
                </a:solidFill>
              </a:rPr>
              <a:t>出入無礙</a:t>
            </a:r>
            <a:endParaRPr lang="zh-TW" altLang="en-US" sz="5400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797238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1278835" y="1331844"/>
            <a:ext cx="9919251" cy="3137112"/>
          </a:xfrm>
        </p:spPr>
        <p:txBody>
          <a:bodyPr/>
          <a:lstStyle/>
          <a:p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四無礙辯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四無礙智</a:t>
            </a:r>
            <a: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/</a:t>
            </a:r>
            <a:r>
              <a:rPr lang="zh-TW" altLang="en-US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四無礙解</a:t>
            </a:r>
            <a:br>
              <a:rPr lang="en-US" altLang="zh-TW" sz="6000" dirty="0">
                <a:solidFill>
                  <a:srgbClr val="FFC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</a:br>
            <a:r>
              <a:rPr lang="zh-TW" altLang="en-US" sz="4400" dirty="0">
                <a:solidFill>
                  <a:schemeClr val="bg1">
                    <a:lumMod val="9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是為諸菩薩說法之智辯，故約於意業而謂為解，謂為智，約於口業而謂為辯。</a:t>
            </a:r>
            <a:endParaRPr lang="zh-TW" altLang="en-US" sz="6000" dirty="0">
              <a:solidFill>
                <a:schemeClr val="bg1">
                  <a:lumMod val="9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506600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22244" y="762541"/>
            <a:ext cx="10972800" cy="4525963"/>
          </a:xfrm>
        </p:spPr>
        <p:txBody>
          <a:bodyPr/>
          <a:lstStyle/>
          <a:p>
            <a:r>
              <a:rPr lang="zh-TW" altLang="zh-TW" dirty="0">
                <a:solidFill>
                  <a:srgbClr val="FFC000"/>
                </a:solidFill>
              </a:rPr>
              <a:t>法無礙</a:t>
            </a:r>
            <a:r>
              <a:rPr lang="zh-TW" altLang="zh-TW" dirty="0"/>
              <a:t>。對於處世或出世的法，可以深入淺出地說法，讓人人聽得懂、做得到。此即法無礙，也就是世、出世法皆無礙的意思。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083984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689110" y="225702"/>
            <a:ext cx="11025809" cy="4525963"/>
          </a:xfrm>
        </p:spPr>
        <p:txBody>
          <a:bodyPr>
            <a:normAutofit/>
          </a:bodyPr>
          <a:lstStyle/>
          <a:p>
            <a:r>
              <a:rPr lang="zh-TW" altLang="zh-TW" dirty="0">
                <a:solidFill>
                  <a:srgbClr val="FFC000"/>
                </a:solidFill>
              </a:rPr>
              <a:t>義無礙</a:t>
            </a:r>
            <a:r>
              <a:rPr lang="zh-TW" altLang="zh-TW" dirty="0"/>
              <a:t>。於權實等義，所說盡理故。「權」是適應聽者根機的方便法，用耐心牽引教導，降伏其習氣，安住其心念，再慢慢地帶入真實法﹔「實」則是行菩薩道的真實法。教導他人如何自愛、愛人，自覺、覺他，進而覺行圓滿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6292865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F3CE5C0-3BFC-4399-846E-CA208BB684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5983" y="0"/>
            <a:ext cx="10972800" cy="1143000"/>
          </a:xfrm>
        </p:spPr>
        <p:txBody>
          <a:bodyPr/>
          <a:lstStyle/>
          <a:p>
            <a:r>
              <a:rPr lang="zh-TW" altLang="en-US" dirty="0"/>
              <a:t>無量義經經文</a:t>
            </a:r>
            <a:r>
              <a:rPr lang="en-US" altLang="zh-TW" dirty="0"/>
              <a:t>—</a:t>
            </a:r>
            <a:r>
              <a:rPr lang="zh-TW" altLang="en-US" dirty="0"/>
              <a:t>德行品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EDA8F420-53BD-40F2-AD55-A696F666CD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11231218" cy="4525963"/>
          </a:xfrm>
        </p:spPr>
        <p:txBody>
          <a:bodyPr/>
          <a:lstStyle/>
          <a:p>
            <a:pPr marL="0" indent="0">
              <a:buNone/>
            </a:pPr>
            <a:r>
              <a:rPr lang="zh-TW" altLang="en-US" sz="4000" dirty="0">
                <a:solidFill>
                  <a:srgbClr val="00B0F0"/>
                </a:solidFill>
              </a:rPr>
              <a:t>如是我聞，一時，佛在王舍城、耆闍崛山中，與大比丘眾萬二千人俱</a:t>
            </a:r>
            <a:r>
              <a:rPr lang="zh-TW" altLang="en-US" sz="4000" dirty="0"/>
              <a:t>。</a:t>
            </a:r>
            <a:r>
              <a:rPr lang="zh-TW" altLang="en-US" sz="4000" dirty="0">
                <a:solidFill>
                  <a:srgbClr val="FFC000"/>
                </a:solidFill>
              </a:rPr>
              <a:t>菩薩摩訶薩八萬人</a:t>
            </a:r>
            <a:r>
              <a:rPr lang="zh-TW" altLang="en-US" sz="4000" dirty="0"/>
              <a:t>，天、龍、夜叉、乾闥婆、阿修羅、迦樓羅、緊那羅、摩睺羅伽。諸比丘、比丘尼、優婆塞、優婆夷俱，大轉輪王、小轉輪王、金輪、銀輪、諸轉輪王，國王、王子、國臣、國民、國士、國女、國大長者，各與眷屬百千萬數，而自圍遶，來詣佛所。</a:t>
            </a:r>
          </a:p>
        </p:txBody>
      </p:sp>
    </p:spTree>
    <p:extLst>
      <p:ext uri="{BB962C8B-B14F-4D97-AF65-F5344CB8AC3E}">
        <p14:creationId xmlns:p14="http://schemas.microsoft.com/office/powerpoint/2010/main" val="565461056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722243" y="844826"/>
            <a:ext cx="10972800" cy="4525963"/>
          </a:xfrm>
        </p:spPr>
        <p:txBody>
          <a:bodyPr/>
          <a:lstStyle/>
          <a:p>
            <a:r>
              <a:rPr lang="zh-TW" altLang="zh-TW" dirty="0">
                <a:solidFill>
                  <a:srgbClr val="FFC000"/>
                </a:solidFill>
              </a:rPr>
              <a:t>詞無礙</a:t>
            </a:r>
            <a:r>
              <a:rPr lang="zh-TW" altLang="zh-TW" dirty="0"/>
              <a:t>。不礙於種種方言音聲差別而演圓音，用言語解釋佛法、弘揚道理，令一切文章皆流暢成章，讓不同的人種都能接受通徹。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72182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152937" y="967236"/>
            <a:ext cx="10277062" cy="3551755"/>
          </a:xfrm>
        </p:spPr>
        <p:txBody>
          <a:bodyPr/>
          <a:lstStyle/>
          <a:p>
            <a:r>
              <a:rPr lang="zh-TW" altLang="zh-TW" dirty="0">
                <a:solidFill>
                  <a:srgbClr val="FFC000"/>
                </a:solidFill>
              </a:rPr>
              <a:t>樂說無礙</a:t>
            </a:r>
            <a:r>
              <a:rPr lang="zh-TW" altLang="zh-TW" dirty="0"/>
              <a:t>。樂說即是歡喜說，因為善法入心，一見人就能歡喜地解釋道理，使其明瞭接受，自已也會愈講愈歡喜，愈教愈有心得。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152105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868015" y="132348"/>
            <a:ext cx="10886664" cy="5645599"/>
          </a:xfrm>
        </p:spPr>
        <p:txBody>
          <a:bodyPr/>
          <a:lstStyle/>
          <a:p>
            <a:r>
              <a:rPr lang="zh-TW" altLang="zh-TW" sz="3600" dirty="0">
                <a:solidFill>
                  <a:srgbClr val="FFC000"/>
                </a:solidFill>
              </a:rPr>
              <a:t>樂說無礙</a:t>
            </a:r>
            <a:r>
              <a:rPr lang="zh-TW" altLang="zh-TW" sz="3600" dirty="0"/>
              <a:t>。</a:t>
            </a:r>
            <a:r>
              <a:rPr lang="zh-TW" altLang="en-US" sz="3600" dirty="0">
                <a:solidFill>
                  <a:srgbClr val="FFC000"/>
                </a:solidFill>
              </a:rPr>
              <a:t>能契於一切眾生之機</a:t>
            </a:r>
            <a:r>
              <a:rPr lang="zh-TW" altLang="en-US" sz="3600" dirty="0"/>
              <a:t>而為說法；樂說者，即</a:t>
            </a:r>
            <a:r>
              <a:rPr lang="zh-TW" altLang="en-US" sz="3600" dirty="0">
                <a:solidFill>
                  <a:srgbClr val="FFC000"/>
                </a:solidFill>
              </a:rPr>
              <a:t>能隨順眾生心</a:t>
            </a:r>
            <a:r>
              <a:rPr lang="zh-TW" altLang="en-US" sz="3600" dirty="0"/>
              <a:t>所好樂以為說法。</a:t>
            </a:r>
          </a:p>
          <a:p>
            <a:r>
              <a:rPr lang="zh-TW" altLang="en-US" sz="3600" dirty="0"/>
              <a:t>看眾生的根機是什麼？他要怎麼聽，我們就適應他，就像對孩子說話，我們就要用和孩子一樣，孩子聽得懂的法；老師跟孩子說話，和對大人說話，就不一樣的語調、</a:t>
            </a:r>
            <a:r>
              <a:rPr lang="zh-TW" altLang="en-US" sz="3600" dirty="0">
                <a:solidFill>
                  <a:srgbClr val="FFC000"/>
                </a:solidFill>
              </a:rPr>
              <a:t>言詞，語調、言詞，就要適應人人的根機</a:t>
            </a:r>
            <a:r>
              <a:rPr lang="zh-TW" altLang="en-US" sz="3600" dirty="0"/>
              <a:t>，它的意義深淺，就是</a:t>
            </a:r>
            <a:r>
              <a:rPr lang="zh-TW" altLang="en-US" sz="3600" dirty="0">
                <a:solidFill>
                  <a:srgbClr val="FFC000"/>
                </a:solidFill>
              </a:rPr>
              <a:t>應機說法，什麼樣的人聽了，都是歡喜，所以這叫做四無礙辯才</a:t>
            </a:r>
            <a:r>
              <a:rPr lang="zh-TW" altLang="en-US" sz="3600" dirty="0"/>
              <a:t>。就是弘宣佛法，應眾生根機利鈍，能令聞者悉得信受，如法奉行。</a:t>
            </a:r>
          </a:p>
        </p:txBody>
      </p:sp>
    </p:spTree>
    <p:extLst>
      <p:ext uri="{BB962C8B-B14F-4D97-AF65-F5344CB8AC3E}">
        <p14:creationId xmlns:p14="http://schemas.microsoft.com/office/powerpoint/2010/main" val="3098217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4294967295"/>
          </p:nvPr>
        </p:nvSpPr>
        <p:spPr>
          <a:xfrm>
            <a:off x="1013790" y="191984"/>
            <a:ext cx="10277062" cy="5049251"/>
          </a:xfrm>
        </p:spPr>
        <p:txBody>
          <a:bodyPr/>
          <a:lstStyle/>
          <a:p>
            <a:r>
              <a:rPr lang="zh-TW" altLang="en-US" sz="4400" dirty="0"/>
              <a:t>以四無礙辯才弘宣佛法，應眾生根機利鈍，</a:t>
            </a:r>
            <a:r>
              <a:rPr lang="zh-TW" altLang="en-US" sz="4400" dirty="0">
                <a:solidFill>
                  <a:srgbClr val="FFC000"/>
                </a:solidFill>
              </a:rPr>
              <a:t>能令聞者悉得信受，如法奉行</a:t>
            </a:r>
            <a:r>
              <a:rPr lang="zh-TW" altLang="en-US" sz="4400" dirty="0"/>
              <a:t>。</a:t>
            </a:r>
          </a:p>
          <a:p>
            <a:r>
              <a:rPr lang="zh-TW" altLang="en-US" sz="4400" dirty="0"/>
              <a:t>意思就是說眾生的根機，若是體會到了，</a:t>
            </a:r>
            <a:r>
              <a:rPr lang="zh-TW" altLang="en-US" sz="4400" dirty="0">
                <a:solidFill>
                  <a:srgbClr val="FFC000"/>
                </a:solidFill>
              </a:rPr>
              <a:t>接受了佛法</a:t>
            </a:r>
            <a:r>
              <a:rPr lang="zh-TW" altLang="en-US" sz="4400" dirty="0"/>
              <a:t>，自然他就會</a:t>
            </a:r>
            <a:r>
              <a:rPr lang="zh-TW" altLang="en-US" sz="4400" dirty="0">
                <a:solidFill>
                  <a:srgbClr val="FFC000"/>
                </a:solidFill>
              </a:rPr>
              <a:t>身體力行</a:t>
            </a:r>
            <a:r>
              <a:rPr lang="zh-TW" altLang="en-US" sz="4400" dirty="0"/>
              <a:t>。這就是「</a:t>
            </a:r>
            <a:r>
              <a:rPr lang="zh-TW" altLang="en-US" sz="4400" dirty="0">
                <a:solidFill>
                  <a:srgbClr val="FFC000"/>
                </a:solidFill>
              </a:rPr>
              <a:t>得陀羅尼</a:t>
            </a:r>
            <a:r>
              <a:rPr lang="zh-TW" altLang="en-US" sz="4400" dirty="0"/>
              <a:t>」，「</a:t>
            </a:r>
            <a:r>
              <a:rPr lang="zh-TW" altLang="en-US" sz="4400" dirty="0">
                <a:solidFill>
                  <a:srgbClr val="FFC000"/>
                </a:solidFill>
              </a:rPr>
              <a:t>樂說辯才</a:t>
            </a:r>
            <a:r>
              <a:rPr lang="zh-TW" altLang="en-US" sz="4400" dirty="0"/>
              <a:t>」，「</a:t>
            </a:r>
            <a:r>
              <a:rPr lang="zh-TW" altLang="en-US" sz="4400" dirty="0">
                <a:solidFill>
                  <a:srgbClr val="FFC000"/>
                </a:solidFill>
              </a:rPr>
              <a:t>轉不退轉法輪</a:t>
            </a:r>
            <a:r>
              <a:rPr lang="zh-TW" altLang="en-US" sz="4400" dirty="0"/>
              <a:t>」。</a:t>
            </a:r>
          </a:p>
        </p:txBody>
      </p:sp>
    </p:spTree>
    <p:extLst>
      <p:ext uri="{BB962C8B-B14F-4D97-AF65-F5344CB8AC3E}">
        <p14:creationId xmlns:p14="http://schemas.microsoft.com/office/powerpoint/2010/main" val="86845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2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8262" y="1683096"/>
            <a:ext cx="10687878" cy="3352732"/>
          </a:xfrm>
        </p:spPr>
        <p:txBody>
          <a:bodyPr/>
          <a:lstStyle/>
          <a:p>
            <a:pPr marL="0" indent="0">
              <a:buNone/>
            </a:pPr>
            <a:r>
              <a:rPr lang="zh-TW" altLang="en-US" dirty="0">
                <a:solidFill>
                  <a:srgbClr val="FFC000"/>
                </a:solidFill>
              </a:rPr>
              <a:t>菩薩摩訶薩</a:t>
            </a:r>
            <a:r>
              <a:rPr lang="zh-TW" altLang="en-US" dirty="0"/>
              <a:t>是什麼意思</a:t>
            </a:r>
            <a:r>
              <a:rPr lang="zh-TW" altLang="zh-TW" dirty="0"/>
              <a:t>？</a:t>
            </a:r>
            <a:r>
              <a:rPr lang="zh-TW" altLang="en-US" dirty="0"/>
              <a:t>你能夠舉例說明嗎？你是否有做到菩薩摩訶薩的境界？菩薩摩訶薩該如何修行？你可以樂說無礙嗎？</a:t>
            </a:r>
          </a:p>
        </p:txBody>
      </p:sp>
      <p:sp>
        <p:nvSpPr>
          <p:cNvPr id="4" name="書卷 (水平) 3">
            <a:extLst>
              <a:ext uri="{FF2B5EF4-FFF2-40B4-BE49-F238E27FC236}">
                <a16:creationId xmlns:a16="http://schemas.microsoft.com/office/drawing/2014/main" id="{1E06C6C7-8A0C-4C8E-90AE-7880DD3AE2F6}"/>
              </a:ext>
            </a:extLst>
          </p:cNvPr>
          <p:cNvSpPr/>
          <p:nvPr/>
        </p:nvSpPr>
        <p:spPr>
          <a:xfrm>
            <a:off x="3863752" y="116632"/>
            <a:ext cx="3888432" cy="136815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聞思修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-1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658579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821636" y="1603583"/>
            <a:ext cx="10687878" cy="3352732"/>
          </a:xfrm>
        </p:spPr>
        <p:txBody>
          <a:bodyPr/>
          <a:lstStyle/>
          <a:p>
            <a:pPr marL="0" indent="0">
              <a:buNone/>
            </a:pPr>
            <a:r>
              <a:rPr lang="zh-TW" altLang="zh-TW" dirty="0"/>
              <a:t>「</a:t>
            </a:r>
            <a:r>
              <a:rPr lang="zh-TW" altLang="zh-TW" dirty="0">
                <a:solidFill>
                  <a:srgbClr val="FFC000"/>
                </a:solidFill>
              </a:rPr>
              <a:t>發心如初，成佛有餘</a:t>
            </a:r>
            <a:r>
              <a:rPr lang="zh-TW" altLang="zh-TW" dirty="0"/>
              <a:t>」，學佛過程難免會遇到挫折及種種不如意事，如何讓自已面對因難及考驗時，依然保有學佛那一念初發心，菩薩道上不退轉？</a:t>
            </a:r>
            <a:endParaRPr lang="zh-TW" altLang="en-US" dirty="0"/>
          </a:p>
        </p:txBody>
      </p:sp>
      <p:sp>
        <p:nvSpPr>
          <p:cNvPr id="4" name="書卷 (水平) 3">
            <a:extLst>
              <a:ext uri="{FF2B5EF4-FFF2-40B4-BE49-F238E27FC236}">
                <a16:creationId xmlns:a16="http://schemas.microsoft.com/office/drawing/2014/main" id="{1E06C6C7-8A0C-4C8E-90AE-7880DD3AE2F6}"/>
              </a:ext>
            </a:extLst>
          </p:cNvPr>
          <p:cNvSpPr/>
          <p:nvPr/>
        </p:nvSpPr>
        <p:spPr>
          <a:xfrm>
            <a:off x="3863752" y="116632"/>
            <a:ext cx="3888432" cy="1368152"/>
          </a:xfrm>
          <a:prstGeom prst="horizontalScroll">
            <a:avLst/>
          </a:prstGeom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聞思修</a:t>
            </a:r>
            <a:r>
              <a:rPr lang="en-US" altLang="zh-TW" sz="5400" dirty="0">
                <a:latin typeface="標楷體" panose="03000509000000000000" pitchFamily="65" charset="-120"/>
                <a:ea typeface="標楷體" panose="03000509000000000000" pitchFamily="65" charset="-120"/>
              </a:rPr>
              <a:t>-2</a:t>
            </a:r>
            <a:endParaRPr lang="zh-TW" altLang="en-US" sz="5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444901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A6E3820E-533B-4C17-8E46-8549DAAC644E}"/>
              </a:ext>
            </a:extLst>
          </p:cNvPr>
          <p:cNvSpPr/>
          <p:nvPr/>
        </p:nvSpPr>
        <p:spPr>
          <a:xfrm>
            <a:off x="4808891" y="535562"/>
            <a:ext cx="2441694" cy="144655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zh-TW" altLang="en-US" sz="88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微軟正黑體" panose="020B0604030504040204" pitchFamily="34" charset="-120"/>
                <a:ea typeface="微軟正黑體" panose="020B0604030504040204" pitchFamily="34" charset="-120"/>
              </a:rPr>
              <a:t>感恩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FAA7883E-2C78-496A-9F2E-F6045C06D25F}"/>
              </a:ext>
            </a:extLst>
          </p:cNvPr>
          <p:cNvSpPr/>
          <p:nvPr/>
        </p:nvSpPr>
        <p:spPr>
          <a:xfrm>
            <a:off x="2121456" y="2261153"/>
            <a:ext cx="7816563" cy="2123658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祝福您</a:t>
            </a:r>
            <a:endParaRPr lang="en-US" altLang="zh-TW" sz="6600" b="1" dirty="0">
              <a:ln w="10160">
                <a:solidFill>
                  <a:schemeClr val="accent5"/>
                </a:solidFill>
                <a:prstDash val="solid"/>
              </a:ln>
              <a:solidFill>
                <a:srgbClr val="FFFFFF"/>
              </a:solidFill>
              <a:effectLst>
                <a:outerShdw blurRad="38100" dist="22860" dir="5400000" algn="tl" rotWithShape="0">
                  <a:srgbClr val="000000">
                    <a:alpha val="30000"/>
                  </a:srgbClr>
                </a:outerShdw>
              </a:effectLst>
            </a:endParaRPr>
          </a:p>
          <a:p>
            <a:pPr algn="ctr"/>
            <a:r>
              <a:rPr lang="zh-TW" altLang="en-US" sz="66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平安吉祥，福慧增長</a:t>
            </a:r>
          </a:p>
        </p:txBody>
      </p:sp>
    </p:spTree>
    <p:extLst>
      <p:ext uri="{BB962C8B-B14F-4D97-AF65-F5344CB8AC3E}">
        <p14:creationId xmlns:p14="http://schemas.microsoft.com/office/powerpoint/2010/main" val="2044459531"/>
      </p:ext>
    </p:extLst>
  </p:cSld>
  <p:clrMapOvr>
    <a:masterClrMapping/>
  </p:clrMapOvr>
</p:sld>
</file>

<file path=ppt/theme/theme1.xml><?xml version="1.0" encoding="utf-8"?>
<a:theme xmlns:a="http://schemas.openxmlformats.org/drawingml/2006/main" name="1_自訂設計">
  <a:themeElements>
    <a:clrScheme name="1_自訂設計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自訂設計">
      <a:majorFont>
        <a:latin typeface="Arial"/>
        <a:ea typeface="文鼎中隸"/>
        <a:cs typeface=""/>
      </a:majorFont>
      <a:minorFont>
        <a:latin typeface="Arial"/>
        <a:ea typeface="標楷體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1_自訂設計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自訂設計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自訂設計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575</TotalTime>
  <Words>5470</Words>
  <Application>Microsoft Office PowerPoint</Application>
  <PresentationFormat>寬螢幕</PresentationFormat>
  <Paragraphs>268</Paragraphs>
  <Slides>96</Slides>
  <Notes>3</Notes>
  <HiddenSlides>0</HiddenSlides>
  <MMClips>0</MMClips>
  <ScaleCrop>false</ScaleCrop>
  <HeadingPairs>
    <vt:vector size="6" baseType="variant">
      <vt:variant>
        <vt:lpstr>使用字型</vt:lpstr>
      </vt:variant>
      <vt:variant>
        <vt:i4>7</vt:i4>
      </vt:variant>
      <vt:variant>
        <vt:lpstr>佈景主題</vt:lpstr>
      </vt:variant>
      <vt:variant>
        <vt:i4>2</vt:i4>
      </vt:variant>
      <vt:variant>
        <vt:lpstr>投影片標題</vt:lpstr>
      </vt:variant>
      <vt:variant>
        <vt:i4>96</vt:i4>
      </vt:variant>
    </vt:vector>
  </HeadingPairs>
  <TitlesOfParts>
    <vt:vector size="105" baseType="lpstr">
      <vt:lpstr>文鼎中隸</vt:lpstr>
      <vt:lpstr>微軟正黑體</vt:lpstr>
      <vt:lpstr>PMingLiU</vt:lpstr>
      <vt:lpstr>標楷體</vt:lpstr>
      <vt:lpstr>Arial</vt:lpstr>
      <vt:lpstr>Calibri</vt:lpstr>
      <vt:lpstr>Calibri Light</vt:lpstr>
      <vt:lpstr>1_自訂設計</vt:lpstr>
      <vt:lpstr>Office 佈景主題</vt:lpstr>
      <vt:lpstr>靜思法髓妙蓮華序品</vt:lpstr>
      <vt:lpstr>靜思法髓妙蓮華-序品 內護二眾續佛慧命 法華盛會菩薩雲集</vt:lpstr>
      <vt:lpstr>第四章 浩瀚法華眾</vt:lpstr>
      <vt:lpstr>有學無學 菩薩摩訶薩 阿耨多羅三藐三菩提 不退轉 陀羅尼 四無礙辯</vt:lpstr>
      <vt:lpstr>復有學無學二千人。摩訶波闍波提比丘尼，與眷屬六千人俱。羅睺羅母，耶輸陀羅比丘尼，亦與眷屬俱。 菩薩摩訶薩八萬人，皆於阿耨多羅三藐三菩提不退轉，皆得陀羅尼，樂說辯才，轉不退轉法輪。  《法華經 序品第一》</vt:lpstr>
      <vt:lpstr>復有學無學二千人。摩訶波闍波提比丘尼，與眷屬六千人俱。羅睺羅母，耶輸陀羅比丘尼，亦與眷屬俱。 菩薩摩訶薩八萬人，皆於阿耨多羅三藐三菩提不退轉，皆得陀羅尼，樂說辯才，轉不退轉法輪。  《法華經 序品第一》</vt:lpstr>
      <vt:lpstr>菩薩摩訶薩八萬人，皆於阿耨多羅三藐三菩提不退轉，皆得陀羅尼，樂說辯才，轉不退轉法輪。</vt:lpstr>
      <vt:lpstr>法華經經文—序品</vt:lpstr>
      <vt:lpstr>無量義經經文—德行品</vt:lpstr>
      <vt:lpstr>無量義經經文—德行品</vt:lpstr>
      <vt:lpstr>無量義經經文—德行品</vt:lpstr>
      <vt:lpstr>無量義經經文—德行品</vt:lpstr>
      <vt:lpstr>無量義經經文—德行品</vt:lpstr>
      <vt:lpstr>無量義經經文—德行品</vt:lpstr>
      <vt:lpstr>無量義經經文—德行品</vt:lpstr>
      <vt:lpstr>心得-1</vt:lpstr>
      <vt:lpstr>心得-2</vt:lpstr>
      <vt:lpstr>PowerPoint 簡報</vt:lpstr>
      <vt:lpstr> 內護二眾續佛慧命 </vt:lpstr>
      <vt:lpstr>有學無學 </vt:lpstr>
      <vt:lpstr>PowerPoint 簡報</vt:lpstr>
      <vt:lpstr>戒定慧</vt:lpstr>
      <vt:lpstr>戒定慧學</vt:lpstr>
      <vt:lpstr>戒定慧學</vt:lpstr>
      <vt:lpstr>PowerPoint 簡報</vt:lpstr>
      <vt:lpstr>有學無學</vt:lpstr>
      <vt:lpstr>有學無學</vt:lpstr>
      <vt:lpstr>PowerPoint 簡報</vt:lpstr>
      <vt:lpstr>摩訶波闍波提—大愛道</vt:lpstr>
      <vt:lpstr>摩訶波闍波提—大愛道</vt:lpstr>
      <vt:lpstr>耶輸陀羅--持譽</vt:lpstr>
      <vt:lpstr> 法華盛會菩薩雲集 </vt:lpstr>
      <vt:lpstr> 法華盛會菩薩雲集 </vt:lpstr>
      <vt:lpstr>菩薩摩訶薩 </vt:lpstr>
      <vt:lpstr>PowerPoint 簡報</vt:lpstr>
      <vt:lpstr>菩薩摩訶薩</vt:lpstr>
      <vt:lpstr>PowerPoint 簡報</vt:lpstr>
      <vt:lpstr>PowerPoint 簡報</vt:lpstr>
      <vt:lpstr>以堅定的宏願「遍十方世界」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八仙遊樂園舉行彩色派對，不慎引發粉塵爆炸</vt:lpstr>
      <vt:lpstr>許多熱心民眾主動協助警消救援，慈濟志工也隨即趕往協助，安撫傷者惶恐的心。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阿耨多羅三藐三菩提 </vt:lpstr>
      <vt:lpstr>PowerPoint 簡報</vt:lpstr>
      <vt:lpstr>PowerPoint 簡報</vt:lpstr>
      <vt:lpstr>阿耨多羅三藐三菩提</vt:lpstr>
      <vt:lpstr>PowerPoint 簡報</vt:lpstr>
      <vt:lpstr>PowerPoint 簡報</vt:lpstr>
      <vt:lpstr>PowerPoint 簡報</vt:lpstr>
      <vt:lpstr>PowerPoint 簡報</vt:lpstr>
      <vt:lpstr>PowerPoint 簡報</vt:lpstr>
      <vt:lpstr>不退轉 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陀羅尼 </vt:lpstr>
      <vt:lpstr>PowerPoint 簡報</vt:lpstr>
      <vt:lpstr>PowerPoint 簡報</vt:lpstr>
      <vt:lpstr>旋陀羅尼-1</vt:lpstr>
      <vt:lpstr>旋陀羅尼-2</vt:lpstr>
      <vt:lpstr>四無礙辯 四無礙智/四無礙解 是為諸菩薩說法之智辯，故約於意業而謂為解，謂為智，約於口業而謂為辯。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靜思法髓妙蓮華-序品 法華精髓攝入慈濟</dc:title>
  <dc:creator>明智 高</dc:creator>
  <cp:lastModifiedBy>明智 高</cp:lastModifiedBy>
  <cp:revision>2</cp:revision>
  <dcterms:created xsi:type="dcterms:W3CDTF">2020-04-28T03:52:59Z</dcterms:created>
  <dcterms:modified xsi:type="dcterms:W3CDTF">2020-07-28T09:50:09Z</dcterms:modified>
</cp:coreProperties>
</file>