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  <p:sldMasterId id="2147484054" r:id="rId2"/>
  </p:sldMasterIdLst>
  <p:notesMasterIdLst>
    <p:notesMasterId r:id="rId54"/>
  </p:notesMasterIdLst>
  <p:sldIdLst>
    <p:sldId id="256" r:id="rId3"/>
    <p:sldId id="1072" r:id="rId4"/>
    <p:sldId id="1122" r:id="rId5"/>
    <p:sldId id="412" r:id="rId6"/>
    <p:sldId id="1223" r:id="rId7"/>
    <p:sldId id="1079" r:id="rId8"/>
    <p:sldId id="1187" r:id="rId9"/>
    <p:sldId id="1188" r:id="rId10"/>
    <p:sldId id="1231" r:id="rId11"/>
    <p:sldId id="1189" r:id="rId12"/>
    <p:sldId id="1226" r:id="rId13"/>
    <p:sldId id="1232" r:id="rId14"/>
    <p:sldId id="1192" r:id="rId15"/>
    <p:sldId id="1224" r:id="rId16"/>
    <p:sldId id="1211" r:id="rId17"/>
    <p:sldId id="1210" r:id="rId18"/>
    <p:sldId id="1208" r:id="rId19"/>
    <p:sldId id="1197" r:id="rId20"/>
    <p:sldId id="1207" r:id="rId21"/>
    <p:sldId id="1194" r:id="rId22"/>
    <p:sldId id="563" r:id="rId23"/>
    <p:sldId id="1225" r:id="rId24"/>
    <p:sldId id="1235" r:id="rId25"/>
    <p:sldId id="1196" r:id="rId26"/>
    <p:sldId id="1209" r:id="rId27"/>
    <p:sldId id="1213" r:id="rId28"/>
    <p:sldId id="1214" r:id="rId29"/>
    <p:sldId id="1202" r:id="rId30"/>
    <p:sldId id="1193" r:id="rId31"/>
    <p:sldId id="1201" r:id="rId32"/>
    <p:sldId id="1216" r:id="rId33"/>
    <p:sldId id="1218" r:id="rId34"/>
    <p:sldId id="1219" r:id="rId35"/>
    <p:sldId id="1220" r:id="rId36"/>
    <p:sldId id="1200" r:id="rId37"/>
    <p:sldId id="1217" r:id="rId38"/>
    <p:sldId id="1222" r:id="rId39"/>
    <p:sldId id="1151" r:id="rId40"/>
    <p:sldId id="1204" r:id="rId41"/>
    <p:sldId id="1205" r:id="rId42"/>
    <p:sldId id="1206" r:id="rId43"/>
    <p:sldId id="1236" r:id="rId44"/>
    <p:sldId id="1198" r:id="rId45"/>
    <p:sldId id="1234" r:id="rId46"/>
    <p:sldId id="1227" r:id="rId47"/>
    <p:sldId id="1212" r:id="rId48"/>
    <p:sldId id="1229" r:id="rId49"/>
    <p:sldId id="1233" r:id="rId50"/>
    <p:sldId id="1230" r:id="rId51"/>
    <p:sldId id="1228" r:id="rId52"/>
    <p:sldId id="1044" r:id="rId53"/>
  </p:sldIdLst>
  <p:sldSz cx="12192000" cy="6858000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F75F18-DFF6-4A1A-A362-AC5A6EC8217A}" v="6" dt="2020-08-16T05:11:38.0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538" autoAdjust="0"/>
    <p:restoredTop sz="92806" autoAdjust="0"/>
  </p:normalViewPr>
  <p:slideViewPr>
    <p:cSldViewPr snapToGrid="0">
      <p:cViewPr varScale="1">
        <p:scale>
          <a:sx n="115" d="100"/>
          <a:sy n="115" d="100"/>
        </p:scale>
        <p:origin x="955" y="10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55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5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智 高" userId="13106cc9a47d8e8b" providerId="LiveId" clId="{F619F570-5A9E-4DC6-894D-8F186A882B79}"/>
    <pc:docChg chg="custSel delSld modSld">
      <pc:chgData name="明智 高" userId="13106cc9a47d8e8b" providerId="LiveId" clId="{F619F570-5A9E-4DC6-894D-8F186A882B79}" dt="2020-07-26T08:40:33.085" v="5" actId="403"/>
      <pc:docMkLst>
        <pc:docMk/>
      </pc:docMkLst>
      <pc:sldChg chg="del">
        <pc:chgData name="明智 高" userId="13106cc9a47d8e8b" providerId="LiveId" clId="{F619F570-5A9E-4DC6-894D-8F186A882B79}" dt="2020-07-26T08:39:22.582" v="1" actId="47"/>
        <pc:sldMkLst>
          <pc:docMk/>
          <pc:sldMk cId="961218487" sldId="323"/>
        </pc:sldMkLst>
      </pc:sldChg>
      <pc:sldChg chg="delSp modSp mod">
        <pc:chgData name="明智 高" userId="13106cc9a47d8e8b" providerId="LiveId" clId="{F619F570-5A9E-4DC6-894D-8F186A882B79}" dt="2020-07-26T08:40:11.035" v="4" actId="1076"/>
        <pc:sldMkLst>
          <pc:docMk/>
          <pc:sldMk cId="3083984355" sldId="609"/>
        </pc:sldMkLst>
        <pc:spChg chg="mod">
          <ac:chgData name="明智 高" userId="13106cc9a47d8e8b" providerId="LiveId" clId="{F619F570-5A9E-4DC6-894D-8F186A882B79}" dt="2020-07-26T08:40:11.035" v="4" actId="1076"/>
          <ac:spMkLst>
            <pc:docMk/>
            <pc:sldMk cId="3083984355" sldId="609"/>
            <ac:spMk id="3" creationId="{00000000-0000-0000-0000-000000000000}"/>
          </ac:spMkLst>
        </pc:spChg>
        <pc:spChg chg="del">
          <ac:chgData name="明智 高" userId="13106cc9a47d8e8b" providerId="LiveId" clId="{F619F570-5A9E-4DC6-894D-8F186A882B79}" dt="2020-07-26T08:40:08.064" v="3" actId="478"/>
          <ac:spMkLst>
            <pc:docMk/>
            <pc:sldMk cId="3083984355" sldId="609"/>
            <ac:spMk id="4" creationId="{00000000-0000-0000-0000-000000000000}"/>
          </ac:spMkLst>
        </pc:spChg>
      </pc:sldChg>
      <pc:sldChg chg="del">
        <pc:chgData name="明智 高" userId="13106cc9a47d8e8b" providerId="LiveId" clId="{F619F570-5A9E-4DC6-894D-8F186A882B79}" dt="2020-07-26T08:39:26.484" v="2" actId="47"/>
        <pc:sldMkLst>
          <pc:docMk/>
          <pc:sldMk cId="1947258787" sldId="1070"/>
        </pc:sldMkLst>
      </pc:sldChg>
      <pc:sldChg chg="del">
        <pc:chgData name="明智 高" userId="13106cc9a47d8e8b" providerId="LiveId" clId="{F619F570-5A9E-4DC6-894D-8F186A882B79}" dt="2020-07-26T08:39:21.674" v="0" actId="47"/>
        <pc:sldMkLst>
          <pc:docMk/>
          <pc:sldMk cId="872654998" sldId="1071"/>
        </pc:sldMkLst>
      </pc:sldChg>
      <pc:sldChg chg="modSp mod">
        <pc:chgData name="明智 高" userId="13106cc9a47d8e8b" providerId="LiveId" clId="{F619F570-5A9E-4DC6-894D-8F186A882B79}" dt="2020-07-26T08:40:33.085" v="5" actId="403"/>
        <pc:sldMkLst>
          <pc:docMk/>
          <pc:sldMk cId="78184451" sldId="1177"/>
        </pc:sldMkLst>
        <pc:spChg chg="mod">
          <ac:chgData name="明智 高" userId="13106cc9a47d8e8b" providerId="LiveId" clId="{F619F570-5A9E-4DC6-894D-8F186A882B79}" dt="2020-07-26T08:40:33.085" v="5" actId="403"/>
          <ac:spMkLst>
            <pc:docMk/>
            <pc:sldMk cId="78184451" sldId="1177"/>
            <ac:spMk id="3" creationId="{346F44A7-150C-4DD3-83B5-47404018F3F9}"/>
          </ac:spMkLst>
        </pc:spChg>
      </pc:sldChg>
    </pc:docChg>
  </pc:docChgLst>
  <pc:docChgLst>
    <pc:chgData name="明智 高" userId="13106cc9a47d8e8b" providerId="LiveId" clId="{C0F75F18-DFF6-4A1A-A362-AC5A6EC8217A}"/>
    <pc:docChg chg="modSld">
      <pc:chgData name="明智 高" userId="13106cc9a47d8e8b" providerId="LiveId" clId="{C0F75F18-DFF6-4A1A-A362-AC5A6EC8217A}" dt="2020-08-16T05:11:38.071" v="6" actId="2711"/>
      <pc:docMkLst>
        <pc:docMk/>
      </pc:docMkLst>
      <pc:sldChg chg="modSp">
        <pc:chgData name="明智 高" userId="13106cc9a47d8e8b" providerId="LiveId" clId="{C0F75F18-DFF6-4A1A-A362-AC5A6EC8217A}" dt="2020-08-16T05:10:56.952" v="2" actId="1076"/>
        <pc:sldMkLst>
          <pc:docMk/>
          <pc:sldMk cId="4253317282" sldId="1193"/>
        </pc:sldMkLst>
        <pc:picChg chg="mod">
          <ac:chgData name="明智 高" userId="13106cc9a47d8e8b" providerId="LiveId" clId="{C0F75F18-DFF6-4A1A-A362-AC5A6EC8217A}" dt="2020-08-16T05:10:56.952" v="2" actId="1076"/>
          <ac:picMkLst>
            <pc:docMk/>
            <pc:sldMk cId="4253317282" sldId="1193"/>
            <ac:picMk id="5" creationId="{00000000-0000-0000-0000-000000000000}"/>
          </ac:picMkLst>
        </pc:picChg>
      </pc:sldChg>
      <pc:sldChg chg="modSp">
        <pc:chgData name="明智 高" userId="13106cc9a47d8e8b" providerId="LiveId" clId="{C0F75F18-DFF6-4A1A-A362-AC5A6EC8217A}" dt="2020-08-16T05:11:14.488" v="5" actId="1076"/>
        <pc:sldMkLst>
          <pc:docMk/>
          <pc:sldMk cId="1619855503" sldId="1200"/>
        </pc:sldMkLst>
        <pc:picChg chg="mod">
          <ac:chgData name="明智 高" userId="13106cc9a47d8e8b" providerId="LiveId" clId="{C0F75F18-DFF6-4A1A-A362-AC5A6EC8217A}" dt="2020-08-16T05:11:14.488" v="5" actId="1076"/>
          <ac:picMkLst>
            <pc:docMk/>
            <pc:sldMk cId="1619855503" sldId="1200"/>
            <ac:picMk id="5" creationId="{00000000-0000-0000-0000-000000000000}"/>
          </ac:picMkLst>
        </pc:picChg>
      </pc:sldChg>
      <pc:sldChg chg="modSp">
        <pc:chgData name="明智 高" userId="13106cc9a47d8e8b" providerId="LiveId" clId="{C0F75F18-DFF6-4A1A-A362-AC5A6EC8217A}" dt="2020-08-16T05:11:08.040" v="4" actId="1076"/>
        <pc:sldMkLst>
          <pc:docMk/>
          <pc:sldMk cId="998338046" sldId="1201"/>
        </pc:sldMkLst>
        <pc:picChg chg="mod">
          <ac:chgData name="明智 高" userId="13106cc9a47d8e8b" providerId="LiveId" clId="{C0F75F18-DFF6-4A1A-A362-AC5A6EC8217A}" dt="2020-08-16T05:11:08.040" v="4" actId="1076"/>
          <ac:picMkLst>
            <pc:docMk/>
            <pc:sldMk cId="998338046" sldId="1201"/>
            <ac:picMk id="5" creationId="{00000000-0000-0000-0000-000000000000}"/>
          </ac:picMkLst>
        </pc:picChg>
      </pc:sldChg>
      <pc:sldChg chg="modSp mod">
        <pc:chgData name="明智 高" userId="13106cc9a47d8e8b" providerId="LiveId" clId="{C0F75F18-DFF6-4A1A-A362-AC5A6EC8217A}" dt="2020-08-16T05:11:02.663" v="3" actId="1076"/>
        <pc:sldMkLst>
          <pc:docMk/>
          <pc:sldMk cId="3052367513" sldId="1202"/>
        </pc:sldMkLst>
        <pc:spChg chg="mod">
          <ac:chgData name="明智 高" userId="13106cc9a47d8e8b" providerId="LiveId" clId="{C0F75F18-DFF6-4A1A-A362-AC5A6EC8217A}" dt="2020-08-16T05:10:42.599" v="0" actId="6549"/>
          <ac:spMkLst>
            <pc:docMk/>
            <pc:sldMk cId="3052367513" sldId="1202"/>
            <ac:spMk id="3" creationId="{EDA8F420-53BD-40F2-AD55-A696F666CD1C}"/>
          </ac:spMkLst>
        </pc:spChg>
        <pc:picChg chg="mod">
          <ac:chgData name="明智 高" userId="13106cc9a47d8e8b" providerId="LiveId" clId="{C0F75F18-DFF6-4A1A-A362-AC5A6EC8217A}" dt="2020-08-16T05:11:02.663" v="3" actId="1076"/>
          <ac:picMkLst>
            <pc:docMk/>
            <pc:sldMk cId="3052367513" sldId="1202"/>
            <ac:picMk id="5" creationId="{00000000-0000-0000-0000-000000000000}"/>
          </ac:picMkLst>
        </pc:picChg>
      </pc:sldChg>
      <pc:sldChg chg="modSp">
        <pc:chgData name="明智 高" userId="13106cc9a47d8e8b" providerId="LiveId" clId="{C0F75F18-DFF6-4A1A-A362-AC5A6EC8217A}" dt="2020-08-16T05:11:38.071" v="6" actId="2711"/>
        <pc:sldMkLst>
          <pc:docMk/>
          <pc:sldMk cId="1842281748" sldId="1235"/>
        </pc:sldMkLst>
        <pc:spChg chg="mod">
          <ac:chgData name="明智 高" userId="13106cc9a47d8e8b" providerId="LiveId" clId="{C0F75F18-DFF6-4A1A-A362-AC5A6EC8217A}" dt="2020-08-16T05:11:38.071" v="6" actId="2711"/>
          <ac:spMkLst>
            <pc:docMk/>
            <pc:sldMk cId="1842281748" sldId="1235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30FEE68-BFFF-4638-9957-6A7E7CB05FBB}" type="datetimeFigureOut">
              <a:rPr lang="zh-TW" altLang="en-US"/>
              <a:pPr>
                <a:defRPr/>
              </a:pPr>
              <a:t>2020/8/16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E298F45-ECA9-4046-8735-310263C8D14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5113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h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65096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8923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2745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8342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720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6060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9938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1185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748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9904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1551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5852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6659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426370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342760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171730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延伸引導2">
    <p:bg>
      <p:bgPr>
        <a:gradFill rotWithShape="0">
          <a:gsLst>
            <a:gs pos="0">
              <a:srgbClr val="DEC59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8118" y="4437063"/>
            <a:ext cx="35433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文字方塊 3"/>
          <p:cNvSpPr txBox="1">
            <a:spLocks noChangeArrowheads="1"/>
          </p:cNvSpPr>
          <p:nvPr userDrawn="1"/>
        </p:nvSpPr>
        <p:spPr bwMode="auto">
          <a:xfrm>
            <a:off x="5232400" y="6308726"/>
            <a:ext cx="422486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endParaRPr kumimoji="0" lang="zh-TW" altLang="en-US" sz="28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5530626"/>
          </a:xfrm>
        </p:spPr>
        <p:txBody>
          <a:bodyPr/>
          <a:lstStyle>
            <a:lvl1pPr algn="ctr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AC771C09-5FE3-4A3F-89AE-6946AABFE4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217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0CC55-61A2-4D54-A271-E85B9A06E46B}" type="datetimeFigureOut">
              <a:rPr lang="zh-TW" altLang="en-US"/>
              <a:pPr>
                <a:defRPr/>
              </a:pPr>
              <a:t>2020/8/16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5C245-E162-40A9-A578-963478DB142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3408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文字版面配置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zh-TW" altLang="en-US" noProof="0" dirty="0"/>
              <a:t>按一下以編輯母片文字樣式</a:t>
            </a:r>
          </a:p>
          <a:p>
            <a:pPr lvl="1"/>
            <a:r>
              <a:rPr lang="zh-TW" altLang="en-US" noProof="0" dirty="0"/>
              <a:t>第二層</a:t>
            </a:r>
          </a:p>
          <a:p>
            <a:pPr lvl="2"/>
            <a:r>
              <a:rPr lang="zh-TW" altLang="en-US" noProof="0" dirty="0"/>
              <a:t>第三層</a:t>
            </a:r>
          </a:p>
          <a:p>
            <a:pPr lvl="3"/>
            <a:r>
              <a:rPr lang="zh-TW" altLang="en-US" noProof="0" dirty="0"/>
              <a:t>第四層</a:t>
            </a:r>
          </a:p>
          <a:p>
            <a:pPr lvl="4"/>
            <a:r>
              <a:rPr lang="zh-TW" altLang="en-US" noProof="0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66964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0" b="-65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576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2020/8/16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646" r="729" b="2951"/>
          <a:stretch/>
        </p:blipFill>
        <p:spPr>
          <a:xfrm>
            <a:off x="0" y="38100"/>
            <a:ext cx="121031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65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2020/8/16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993" r="781" b="5729"/>
          <a:stretch/>
        </p:blipFill>
        <p:spPr>
          <a:xfrm>
            <a:off x="0" y="63500"/>
            <a:ext cx="12096750" cy="69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30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2020/8/16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625" t="5469" r="312" b="5989"/>
          <a:stretch/>
        </p:blipFill>
        <p:spPr>
          <a:xfrm>
            <a:off x="76200" y="0"/>
            <a:ext cx="12077700" cy="706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50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2020/8/16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4338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943195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2020/8/16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4528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2020/8/16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97209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2020/8/16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7213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1597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2020/8/16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74000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2020/8/16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064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2020/8/16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58554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2020/8/16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82233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2020/8/16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09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600910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6570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63748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94386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24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72202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91370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精舍底圖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70" r:id="rId12"/>
    <p:sldLayoutId id="2147484075" r:id="rId13"/>
    <p:sldLayoutId id="2147484079" r:id="rId14"/>
    <p:sldLayoutId id="2147484080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6000" kern="1200">
          <a:solidFill>
            <a:srgbClr val="CC9900"/>
          </a:solidFill>
          <a:latin typeface="+mj-lt"/>
          <a:ea typeface="+mj-ea"/>
          <a:cs typeface="文鼎中隸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457EF-B57E-4724-A731-1248462E0BE9}" type="datetimeFigureOut">
              <a:rPr lang="zh-TW" altLang="en-US" smtClean="0"/>
              <a:t>2020/8/16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14"/>
          <a:srcRect t="4427" r="782" b="4427"/>
          <a:stretch/>
        </p:blipFill>
        <p:spPr>
          <a:xfrm>
            <a:off x="0" y="0"/>
            <a:ext cx="1209675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2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  <p:sldLayoutId id="21474840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&#12304;&#20154;&#38291;&#33769;&#25552;&#12305;20200731%20-%20&#27861;&#33775;&#37610;&#36335;&#34892;&#22823;&#36947;3'50~5'33.wmv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6499" y="530087"/>
            <a:ext cx="9144000" cy="821633"/>
          </a:xfrm>
        </p:spPr>
        <p:txBody>
          <a:bodyPr>
            <a:normAutofit fontScale="90000"/>
          </a:bodyPr>
          <a:lstStyle/>
          <a:p>
            <a:r>
              <a:rPr lang="zh-TW" altLang="en-US" sz="5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靜思法髓妙蓮華序品</a:t>
            </a:r>
            <a:endParaRPr lang="zh-TW" altLang="en-US" sz="54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241DDB17-B496-4094-8E1C-31503BDF9458}"/>
              </a:ext>
            </a:extLst>
          </p:cNvPr>
          <p:cNvSpPr txBox="1">
            <a:spLocks/>
          </p:cNvSpPr>
          <p:nvPr/>
        </p:nvSpPr>
        <p:spPr>
          <a:xfrm>
            <a:off x="1116499" y="2491408"/>
            <a:ext cx="9144000" cy="17849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z="9100" dirty="0">
                <a:latin typeface="標楷體" panose="03000509000000000000" pitchFamily="65" charset="-120"/>
                <a:ea typeface="標楷體" panose="03000509000000000000" pitchFamily="65" charset="-120"/>
              </a:rPr>
              <a:t>讀書會 導讀</a:t>
            </a:r>
            <a:endParaRPr kumimoji="0" lang="en-US" altLang="zh-TW" sz="9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頁數 </a:t>
            </a:r>
            <a:r>
              <a:rPr kumimoji="0" lang="en-US" altLang="zh-TW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P547-P583</a:t>
            </a:r>
            <a:endParaRPr kumimoji="0" lang="zh-TW" altLang="en-US" sz="5400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FED787E5-601B-4D7A-81AA-D2B908E05844}"/>
              </a:ext>
            </a:extLst>
          </p:cNvPr>
          <p:cNvSpPr txBox="1">
            <a:spLocks/>
          </p:cNvSpPr>
          <p:nvPr/>
        </p:nvSpPr>
        <p:spPr>
          <a:xfrm>
            <a:off x="1116499" y="5123242"/>
            <a:ext cx="9144000" cy="585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70000"/>
              </a:lnSpc>
              <a:spcAft>
                <a:spcPts val="0"/>
              </a:spcAft>
            </a:pP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導讀人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施修正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法號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本正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0"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2448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236521" y="5996765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》P.551</a:t>
            </a:r>
          </a:p>
        </p:txBody>
      </p:sp>
      <p:sp>
        <p:nvSpPr>
          <p:cNvPr id="6" name="矩形 5"/>
          <p:cNvSpPr/>
          <p:nvPr/>
        </p:nvSpPr>
        <p:spPr>
          <a:xfrm>
            <a:off x="1483743" y="2116529"/>
            <a:ext cx="74100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600" dirty="0">
                <a:solidFill>
                  <a:srgbClr val="CC9900"/>
                </a:solidFill>
                <a:latin typeface="標楷體"/>
                <a:ea typeface="標楷體"/>
              </a:rPr>
              <a:t>法華精髓無量義經</a:t>
            </a:r>
            <a:br>
              <a:rPr lang="zh-TW" altLang="en-US" sz="6600" dirty="0">
                <a:solidFill>
                  <a:srgbClr val="CC9900"/>
                </a:solidFill>
                <a:latin typeface="標楷體"/>
                <a:ea typeface="標楷體"/>
              </a:rPr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8931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015" y="1542630"/>
            <a:ext cx="11984966" cy="3094236"/>
          </a:xfrm>
        </p:spPr>
        <p:txBody>
          <a:bodyPr/>
          <a:lstStyle/>
          <a:p>
            <a:pPr algn="l"/>
            <a:r>
              <a:rPr lang="zh-TW" altLang="en-US" sz="5400" dirty="0">
                <a:solidFill>
                  <a:schemeClr val="bg1"/>
                </a:solidFill>
                <a:latin typeface="+mn-ea"/>
                <a:ea typeface="+mn-ea"/>
              </a:rPr>
              <a:t>爾時，世尊四眾圍繞，供養恭敬尊重讚歎。為諸菩薩</a:t>
            </a:r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說大乘經，名無量義</a:t>
            </a:r>
            <a:r>
              <a:rPr lang="zh-TW" altLang="en-US" sz="5400" dirty="0">
                <a:solidFill>
                  <a:schemeClr val="bg1"/>
                </a:solidFill>
                <a:latin typeface="+mn-ea"/>
                <a:ea typeface="+mn-ea"/>
              </a:rPr>
              <a:t>，教菩薩法，佛所護念。</a:t>
            </a:r>
            <a:br>
              <a:rPr lang="zh-TW" altLang="en-US" sz="4000" dirty="0">
                <a:solidFill>
                  <a:schemeClr val="bg1"/>
                </a:solidFill>
                <a:latin typeface="+mj-ea"/>
              </a:rPr>
            </a:br>
            <a:endParaRPr lang="zh-TW" altLang="en-US" sz="4000" b="0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94272" y="-83561"/>
            <a:ext cx="16979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6000" spc="-1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經文</a:t>
            </a:r>
          </a:p>
        </p:txBody>
      </p:sp>
      <p:sp>
        <p:nvSpPr>
          <p:cNvPr id="10" name="矩形 9"/>
          <p:cNvSpPr/>
          <p:nvPr/>
        </p:nvSpPr>
        <p:spPr>
          <a:xfrm>
            <a:off x="1236521" y="5996765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》P.554</a:t>
            </a:r>
          </a:p>
        </p:txBody>
      </p:sp>
    </p:spTree>
    <p:extLst>
      <p:ext uri="{BB962C8B-B14F-4D97-AF65-F5344CB8AC3E}">
        <p14:creationId xmlns:p14="http://schemas.microsoft.com/office/powerpoint/2010/main" val="1957715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409" y="103517"/>
            <a:ext cx="11593901" cy="2146539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>
                <a:latin typeface="+mn-ea"/>
              </a:rPr>
              <a:t>《</a:t>
            </a:r>
            <a:r>
              <a:rPr lang="zh-TW" altLang="en-US" dirty="0">
                <a:latin typeface="+mn-ea"/>
              </a:rPr>
              <a:t>無量義經</a:t>
            </a:r>
            <a:r>
              <a:rPr lang="en-US" altLang="zh-TW" dirty="0">
                <a:latin typeface="+mn-ea"/>
              </a:rPr>
              <a:t>》</a:t>
            </a:r>
            <a:r>
              <a:rPr lang="zh-TW" altLang="en-US" dirty="0">
                <a:latin typeface="+mn-ea"/>
              </a:rPr>
              <a:t>講述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人間的生態和事情</a:t>
            </a:r>
            <a:r>
              <a:rPr lang="zh-TW" altLang="en-US" dirty="0">
                <a:latin typeface="+mn-ea"/>
              </a:rPr>
              <a:t>，教導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如何投入人群去付出</a:t>
            </a:r>
            <a:r>
              <a:rPr lang="zh-TW" altLang="en-US" dirty="0">
                <a:latin typeface="+mn-ea"/>
              </a:rPr>
              <a:t>，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如何救拔苦難的眾生</a:t>
            </a:r>
            <a:r>
              <a:rPr lang="zh-TW" altLang="en-US" dirty="0">
                <a:latin typeface="+mn-ea"/>
              </a:rPr>
              <a:t>；所以是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法界平等真實法</a:t>
            </a:r>
            <a:r>
              <a:rPr lang="zh-TW" altLang="en-US" dirty="0">
                <a:latin typeface="+mn-ea"/>
              </a:rPr>
              <a:t>，也是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人間真實相的教法。</a:t>
            </a:r>
          </a:p>
        </p:txBody>
      </p:sp>
      <p:sp>
        <p:nvSpPr>
          <p:cNvPr id="4" name="矩形 3"/>
          <p:cNvSpPr/>
          <p:nvPr/>
        </p:nvSpPr>
        <p:spPr>
          <a:xfrm>
            <a:off x="1368060" y="6100371"/>
            <a:ext cx="5929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》P.560~561</a:t>
            </a: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 txBox="1">
            <a:spLocks/>
          </p:cNvSpPr>
          <p:nvPr/>
        </p:nvSpPr>
        <p:spPr bwMode="auto">
          <a:xfrm>
            <a:off x="0" y="3232031"/>
            <a:ext cx="11593901" cy="214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zh-TW" dirty="0">
                <a:solidFill>
                  <a:srgbClr val="FFC000"/>
                </a:solidFill>
                <a:latin typeface="+mn-ea"/>
              </a:rPr>
              <a:t>《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法華經</a:t>
            </a:r>
            <a:r>
              <a:rPr lang="en-US" altLang="zh-TW" dirty="0">
                <a:solidFill>
                  <a:srgbClr val="FFC000"/>
                </a:solidFill>
                <a:latin typeface="+mn-ea"/>
              </a:rPr>
              <a:t>》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以</a:t>
            </a:r>
            <a:r>
              <a:rPr lang="en-US" altLang="zh-TW" dirty="0">
                <a:solidFill>
                  <a:srgbClr val="FFC000"/>
                </a:solidFill>
                <a:latin typeface="+mn-ea"/>
              </a:rPr>
              <a:t>《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無量義經</a:t>
            </a:r>
            <a:r>
              <a:rPr lang="en-US" altLang="zh-TW" dirty="0">
                <a:solidFill>
                  <a:srgbClr val="FFC000"/>
                </a:solidFill>
                <a:latin typeface="+mn-ea"/>
              </a:rPr>
              <a:t>》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為精髓</a:t>
            </a:r>
            <a:r>
              <a:rPr lang="zh-TW" altLang="en-US" dirty="0">
                <a:latin typeface="+mn-ea"/>
              </a:rPr>
              <a:t>，所顯示的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微妙法就從</a:t>
            </a:r>
            <a:r>
              <a:rPr lang="en-US" altLang="zh-TW" dirty="0">
                <a:solidFill>
                  <a:srgbClr val="FFC000"/>
                </a:solidFill>
                <a:latin typeface="+mn-ea"/>
              </a:rPr>
              <a:t>《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無量義經</a:t>
            </a:r>
            <a:r>
              <a:rPr lang="en-US" altLang="zh-TW" dirty="0">
                <a:solidFill>
                  <a:srgbClr val="FFC000"/>
                </a:solidFill>
                <a:latin typeface="+mn-ea"/>
              </a:rPr>
              <a:t>》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開展</a:t>
            </a:r>
            <a:r>
              <a:rPr lang="zh-TW" altLang="en-US" dirty="0">
                <a:latin typeface="+mn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77092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1206411" y="611106"/>
            <a:ext cx="9229725" cy="6024936"/>
            <a:chOff x="1180531" y="128026"/>
            <a:chExt cx="9229725" cy="6024936"/>
          </a:xfrm>
        </p:grpSpPr>
        <p:sp>
          <p:nvSpPr>
            <p:cNvPr id="35" name="Rectangle 2"/>
            <p:cNvSpPr>
              <a:spLocks noChangeArrowheads="1"/>
            </p:cNvSpPr>
            <p:nvPr/>
          </p:nvSpPr>
          <p:spPr bwMode="auto">
            <a:xfrm>
              <a:off x="2742631" y="128026"/>
              <a:ext cx="6408737" cy="1296987"/>
            </a:xfrm>
            <a:prstGeom prst="rect">
              <a:avLst/>
            </a:prstGeom>
            <a:gradFill rotWithShape="1">
              <a:gsLst>
                <a:gs pos="0">
                  <a:srgbClr val="4F81BD">
                    <a:gamma/>
                    <a:shade val="46275"/>
                    <a:invGamma/>
                  </a:srgbClr>
                </a:gs>
                <a:gs pos="50000">
                  <a:srgbClr val="4F81BD"/>
                </a:gs>
                <a:gs pos="100000">
                  <a:srgbClr val="4F81BD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54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6" name="Text Box 5"/>
            <p:cNvSpPr txBox="1">
              <a:spLocks noChangeArrowheads="1"/>
            </p:cNvSpPr>
            <p:nvPr/>
          </p:nvSpPr>
          <p:spPr bwMode="auto">
            <a:xfrm>
              <a:off x="3752281" y="272488"/>
              <a:ext cx="4679950" cy="1098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kumimoji="0" lang="zh-TW" altLang="en-US" sz="6600" b="1" dirty="0">
                  <a:solidFill>
                    <a:prstClr val="white"/>
                  </a:solidFill>
                  <a:latin typeface="Calibri"/>
                  <a:ea typeface="標楷體" pitchFamily="65" charset="-120"/>
                </a:rPr>
                <a:t>法華三部經</a:t>
              </a:r>
            </a:p>
          </p:txBody>
        </p:sp>
        <p:sp>
          <p:nvSpPr>
            <p:cNvPr id="37" name="Rectangle 2"/>
            <p:cNvSpPr>
              <a:spLocks noChangeArrowheads="1"/>
            </p:cNvSpPr>
            <p:nvPr/>
          </p:nvSpPr>
          <p:spPr bwMode="auto">
            <a:xfrm>
              <a:off x="4471418" y="2144151"/>
              <a:ext cx="2771775" cy="1296987"/>
            </a:xfrm>
            <a:prstGeom prst="rect">
              <a:avLst/>
            </a:prstGeom>
            <a:gradFill rotWithShape="1">
              <a:gsLst>
                <a:gs pos="0">
                  <a:srgbClr val="4F81BD">
                    <a:gamma/>
                    <a:shade val="46275"/>
                    <a:invGamma/>
                  </a:srgbClr>
                </a:gs>
                <a:gs pos="50000">
                  <a:srgbClr val="4F81BD"/>
                </a:gs>
                <a:gs pos="100000">
                  <a:srgbClr val="4F81BD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54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8" name="Rectangle 2"/>
            <p:cNvSpPr>
              <a:spLocks noChangeArrowheads="1"/>
            </p:cNvSpPr>
            <p:nvPr/>
          </p:nvSpPr>
          <p:spPr bwMode="auto">
            <a:xfrm>
              <a:off x="1180531" y="2144151"/>
              <a:ext cx="3124200" cy="1296987"/>
            </a:xfrm>
            <a:prstGeom prst="rect">
              <a:avLst/>
            </a:prstGeom>
            <a:gradFill rotWithShape="1">
              <a:gsLst>
                <a:gs pos="0">
                  <a:srgbClr val="4F81BD">
                    <a:gamma/>
                    <a:shade val="46275"/>
                    <a:invGamma/>
                  </a:srgbClr>
                </a:gs>
                <a:gs pos="50000">
                  <a:srgbClr val="4F81BD"/>
                </a:gs>
                <a:gs pos="100000">
                  <a:srgbClr val="4F81BD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54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9" name="Rectangle 2"/>
            <p:cNvSpPr>
              <a:spLocks noChangeArrowheads="1"/>
            </p:cNvSpPr>
            <p:nvPr/>
          </p:nvSpPr>
          <p:spPr bwMode="auto">
            <a:xfrm>
              <a:off x="7351143" y="2098113"/>
              <a:ext cx="3059113" cy="1296988"/>
            </a:xfrm>
            <a:prstGeom prst="rect">
              <a:avLst/>
            </a:prstGeom>
            <a:gradFill rotWithShape="1">
              <a:gsLst>
                <a:gs pos="0">
                  <a:srgbClr val="4F81BD">
                    <a:gamma/>
                    <a:shade val="46275"/>
                    <a:invGamma/>
                  </a:srgbClr>
                </a:gs>
                <a:gs pos="50000">
                  <a:srgbClr val="4F81BD"/>
                </a:gs>
                <a:gs pos="100000">
                  <a:srgbClr val="4F81BD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54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0" name="Text Box 5"/>
            <p:cNvSpPr txBox="1">
              <a:spLocks noChangeArrowheads="1"/>
            </p:cNvSpPr>
            <p:nvPr/>
          </p:nvSpPr>
          <p:spPr bwMode="auto">
            <a:xfrm>
              <a:off x="4656920" y="2318894"/>
              <a:ext cx="2646363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kumimoji="0" lang="zh-TW" altLang="en-US" sz="5400" b="1" dirty="0">
                  <a:solidFill>
                    <a:prstClr val="white"/>
                  </a:solidFill>
                  <a:latin typeface="Calibri"/>
                  <a:ea typeface="標楷體" pitchFamily="65" charset="-120"/>
                </a:rPr>
                <a:t>法華經</a:t>
              </a:r>
            </a:p>
          </p:txBody>
        </p:sp>
        <p:sp>
          <p:nvSpPr>
            <p:cNvPr id="41" name="Text Box 5"/>
            <p:cNvSpPr txBox="1">
              <a:spLocks noChangeArrowheads="1"/>
            </p:cNvSpPr>
            <p:nvPr/>
          </p:nvSpPr>
          <p:spPr bwMode="auto">
            <a:xfrm>
              <a:off x="1256731" y="2335448"/>
              <a:ext cx="2971800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kumimoji="0" lang="zh-TW" altLang="en-US" sz="5400" b="1" dirty="0">
                  <a:solidFill>
                    <a:prstClr val="white"/>
                  </a:solidFill>
                  <a:latin typeface="Calibri"/>
                  <a:ea typeface="標楷體" pitchFamily="65" charset="-120"/>
                </a:rPr>
                <a:t>無量義經</a:t>
              </a:r>
            </a:p>
          </p:txBody>
        </p:sp>
        <p:sp>
          <p:nvSpPr>
            <p:cNvPr id="42" name="Text Box 5"/>
            <p:cNvSpPr txBox="1">
              <a:spLocks noChangeArrowheads="1"/>
            </p:cNvSpPr>
            <p:nvPr/>
          </p:nvSpPr>
          <p:spPr bwMode="auto">
            <a:xfrm>
              <a:off x="7351144" y="2023332"/>
              <a:ext cx="3059112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kumimoji="0" lang="zh-TW" altLang="en-US" sz="4400" b="1" dirty="0">
                  <a:solidFill>
                    <a:prstClr val="white"/>
                  </a:solidFill>
                  <a:latin typeface="Calibri"/>
                  <a:ea typeface="標楷體" pitchFamily="65" charset="-120"/>
                </a:rPr>
                <a:t>觀普賢菩薩行法經</a:t>
              </a:r>
            </a:p>
          </p:txBody>
        </p:sp>
        <p:sp>
          <p:nvSpPr>
            <p:cNvPr id="43" name="Line 9"/>
            <p:cNvSpPr>
              <a:spLocks noChangeShapeType="1"/>
            </p:cNvSpPr>
            <p:nvPr/>
          </p:nvSpPr>
          <p:spPr bwMode="auto">
            <a:xfrm>
              <a:off x="6252804" y="1507553"/>
              <a:ext cx="0" cy="576262"/>
            </a:xfrm>
            <a:prstGeom prst="line">
              <a:avLst/>
            </a:prstGeom>
            <a:noFill/>
            <a:ln w="63500">
              <a:solidFill>
                <a:schemeClr val="bg1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54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4" name="Line 9"/>
            <p:cNvSpPr>
              <a:spLocks noChangeShapeType="1"/>
            </p:cNvSpPr>
            <p:nvPr/>
          </p:nvSpPr>
          <p:spPr bwMode="auto">
            <a:xfrm>
              <a:off x="2983941" y="1496301"/>
              <a:ext cx="0" cy="576262"/>
            </a:xfrm>
            <a:prstGeom prst="line">
              <a:avLst/>
            </a:prstGeom>
            <a:noFill/>
            <a:ln w="63500">
              <a:solidFill>
                <a:schemeClr val="bg1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54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5" name="Line 9"/>
            <p:cNvSpPr>
              <a:spLocks noChangeShapeType="1"/>
            </p:cNvSpPr>
            <p:nvPr/>
          </p:nvSpPr>
          <p:spPr bwMode="auto">
            <a:xfrm>
              <a:off x="8127445" y="1507553"/>
              <a:ext cx="0" cy="576262"/>
            </a:xfrm>
            <a:prstGeom prst="line">
              <a:avLst/>
            </a:prstGeom>
            <a:noFill/>
            <a:ln w="63500">
              <a:solidFill>
                <a:schemeClr val="bg1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54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8" name="Text Box 5"/>
            <p:cNvSpPr txBox="1">
              <a:spLocks noChangeArrowheads="1"/>
            </p:cNvSpPr>
            <p:nvPr/>
          </p:nvSpPr>
          <p:spPr bwMode="auto">
            <a:xfrm>
              <a:off x="1483743" y="1364677"/>
              <a:ext cx="150019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kumimoji="0" lang="zh-TW" altLang="en-US" sz="4800" b="1" dirty="0">
                  <a:solidFill>
                    <a:srgbClr val="FFC000"/>
                  </a:solidFill>
                  <a:latin typeface="Calibri"/>
                  <a:ea typeface="標楷體" pitchFamily="65" charset="-120"/>
                </a:rPr>
                <a:t>開經</a:t>
              </a:r>
            </a:p>
          </p:txBody>
        </p:sp>
        <p:sp>
          <p:nvSpPr>
            <p:cNvPr id="49" name="Text Box 5"/>
            <p:cNvSpPr txBox="1">
              <a:spLocks noChangeArrowheads="1"/>
            </p:cNvSpPr>
            <p:nvPr/>
          </p:nvSpPr>
          <p:spPr bwMode="auto">
            <a:xfrm>
              <a:off x="4073229" y="1340640"/>
              <a:ext cx="2146121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kumimoji="0" lang="zh-TW" altLang="en-US" sz="4800" b="1" dirty="0">
                  <a:solidFill>
                    <a:srgbClr val="FFC000"/>
                  </a:solidFill>
                  <a:latin typeface="Calibri"/>
                  <a:ea typeface="標楷體" pitchFamily="65" charset="-120"/>
                </a:rPr>
                <a:t>根本經</a:t>
              </a:r>
            </a:p>
          </p:txBody>
        </p:sp>
        <p:sp>
          <p:nvSpPr>
            <p:cNvPr id="50" name="Text Box 5"/>
            <p:cNvSpPr txBox="1">
              <a:spLocks noChangeArrowheads="1"/>
            </p:cNvSpPr>
            <p:nvPr/>
          </p:nvSpPr>
          <p:spPr bwMode="auto">
            <a:xfrm>
              <a:off x="8413197" y="1364677"/>
              <a:ext cx="150019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</a:pPr>
              <a:r>
                <a:rPr kumimoji="0" lang="zh-TW" altLang="en-US" sz="4800" b="1" dirty="0">
                  <a:solidFill>
                    <a:srgbClr val="FFC000"/>
                  </a:solidFill>
                  <a:latin typeface="Calibri"/>
                  <a:ea typeface="標楷體" pitchFamily="65" charset="-120"/>
                </a:rPr>
                <a:t>結經</a:t>
              </a:r>
            </a:p>
          </p:txBody>
        </p:sp>
        <p:sp>
          <p:nvSpPr>
            <p:cNvPr id="51" name="矩形 50"/>
            <p:cNvSpPr/>
            <p:nvPr/>
          </p:nvSpPr>
          <p:spPr>
            <a:xfrm>
              <a:off x="4906927" y="5691297"/>
              <a:ext cx="341632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zh-TW" sz="2400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《</a:t>
              </a:r>
              <a:r>
                <a:rPr kumimoji="0" lang="zh-TW" altLang="zh-TW" sz="2400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無量義經</a:t>
              </a:r>
              <a:r>
                <a:rPr kumimoji="0" lang="zh-TW" altLang="en-US" sz="2400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偈頌</a:t>
              </a:r>
              <a:r>
                <a:rPr kumimoji="0" lang="en-US" altLang="zh-TW" sz="2400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》P.33 </a:t>
              </a:r>
              <a:endParaRPr kumimoji="0" lang="zh-TW" altLang="en-US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8404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3"/>
          <p:cNvSpPr txBox="1">
            <a:spLocks/>
          </p:cNvSpPr>
          <p:nvPr/>
        </p:nvSpPr>
        <p:spPr>
          <a:xfrm>
            <a:off x="772827" y="0"/>
            <a:ext cx="10303489" cy="93610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6000" kern="1200">
                <a:solidFill>
                  <a:srgbClr val="CC9900"/>
                </a:solidFill>
                <a:latin typeface="+mj-lt"/>
                <a:ea typeface="+mj-ea"/>
                <a:cs typeface="文鼎中隸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  <a:cs typeface="文鼎中隸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  <a:cs typeface="文鼎中隸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  <a:cs typeface="文鼎中隸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  <a:cs typeface="文鼎中隸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</a:defRPr>
            </a:lvl9pPr>
          </a:lstStyle>
          <a:p>
            <a:r>
              <a:rPr lang="en-US" altLang="zh-TW" dirty="0">
                <a:latin typeface="+mn-ea"/>
                <a:ea typeface="+mn-ea"/>
              </a:rPr>
              <a:t>《</a:t>
            </a:r>
            <a:r>
              <a:rPr lang="zh-TW" altLang="en-US" dirty="0">
                <a:latin typeface="+mn-ea"/>
                <a:ea typeface="+mn-ea"/>
              </a:rPr>
              <a:t>無量義經</a:t>
            </a:r>
            <a:r>
              <a:rPr lang="en-US" altLang="zh-TW" dirty="0">
                <a:latin typeface="+mn-ea"/>
                <a:ea typeface="+mn-ea"/>
              </a:rPr>
              <a:t>》</a:t>
            </a:r>
            <a:r>
              <a:rPr lang="zh-TW" altLang="en-US" dirty="0">
                <a:latin typeface="+mn-ea"/>
                <a:ea typeface="+mn-ea"/>
              </a:rPr>
              <a:t>開權顯實</a:t>
            </a:r>
            <a:r>
              <a:rPr lang="zh-TW" altLang="zh-TW" dirty="0">
                <a:latin typeface="+mn-ea"/>
                <a:ea typeface="+mn-ea"/>
              </a:rPr>
              <a:t>的轉折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19" name="內容版面配置區 2"/>
          <p:cNvSpPr txBox="1">
            <a:spLocks/>
          </p:cNvSpPr>
          <p:nvPr/>
        </p:nvSpPr>
        <p:spPr>
          <a:xfrm>
            <a:off x="160351" y="1361381"/>
            <a:ext cx="12031649" cy="40732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「無量生一，一生無量」</a:t>
            </a:r>
            <a:endParaRPr lang="en-US" altLang="zh-TW" dirty="0"/>
          </a:p>
          <a:p>
            <a:r>
              <a:rPr lang="zh-TW" altLang="en-US" dirty="0">
                <a:latin typeface="+mn-ea"/>
              </a:rPr>
              <a:t>「於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一說無量</a:t>
            </a:r>
            <a:r>
              <a:rPr lang="zh-TW" altLang="en-US" dirty="0">
                <a:latin typeface="+mn-ea"/>
              </a:rPr>
              <a:t>」，是為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權</a:t>
            </a:r>
            <a:r>
              <a:rPr lang="zh-TW" altLang="en-US" dirty="0">
                <a:latin typeface="+mn-ea"/>
              </a:rPr>
              <a:t>智─方便法。</a:t>
            </a:r>
            <a:endParaRPr lang="en-US" altLang="zh-TW" dirty="0">
              <a:latin typeface="+mn-ea"/>
            </a:endParaRPr>
          </a:p>
          <a:p>
            <a:r>
              <a:rPr lang="zh-TW" altLang="en-US" dirty="0">
                <a:latin typeface="+mn-ea"/>
              </a:rPr>
              <a:t>「以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無量說一</a:t>
            </a:r>
            <a:r>
              <a:rPr lang="zh-TW" altLang="en-US" dirty="0">
                <a:latin typeface="+mn-ea"/>
              </a:rPr>
              <a:t>」是為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實</a:t>
            </a:r>
            <a:r>
              <a:rPr lang="zh-TW" altLang="en-US" dirty="0">
                <a:latin typeface="+mn-ea"/>
              </a:rPr>
              <a:t>智─眾生佛性平等即心、佛、眾生三無差別。</a:t>
            </a:r>
          </a:p>
        </p:txBody>
      </p:sp>
      <p:sp>
        <p:nvSpPr>
          <p:cNvPr id="20" name="矩形 19"/>
          <p:cNvSpPr/>
          <p:nvPr/>
        </p:nvSpPr>
        <p:spPr>
          <a:xfrm>
            <a:off x="1094838" y="6050606"/>
            <a:ext cx="41220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zh-TW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無量義經</a:t>
            </a:r>
            <a:r>
              <a:rPr lang="zh-TW" altLang="en-US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偈頌</a:t>
            </a:r>
            <a:r>
              <a:rPr lang="en-US" altLang="zh-TW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》P.34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8383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1"/>
          <p:cNvSpPr txBox="1">
            <a:spLocks/>
          </p:cNvSpPr>
          <p:nvPr/>
        </p:nvSpPr>
        <p:spPr>
          <a:xfrm>
            <a:off x="901656" y="795782"/>
            <a:ext cx="10088396" cy="9361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FontTx/>
              <a:buNone/>
              <a:defRPr sz="4800" b="1" kern="1200" cap="all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all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「清淨 大愛 無量義」</a:t>
            </a:r>
            <a:br>
              <a:rPr kumimoji="0" lang="en-US" altLang="zh-TW" sz="6000" b="1" i="0" u="none" strike="noStrike" kern="1200" cap="all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</a:br>
            <a:endParaRPr kumimoji="0" lang="zh-TW" altLang="zh-TW" sz="5400" b="1" i="0" u="none" strike="noStrike" kern="1200" cap="all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884034" y="-30281"/>
            <a:ext cx="84946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5400" dirty="0">
                <a:solidFill>
                  <a:schemeClr val="accent3"/>
                </a:solidFill>
                <a:latin typeface="標楷體" pitchFamily="65" charset="-120"/>
                <a:ea typeface="標楷體" pitchFamily="65" charset="-120"/>
              </a:rPr>
              <a:t>2007</a:t>
            </a:r>
            <a:r>
              <a:rPr kumimoji="0" lang="zh-TW" altLang="en-US" sz="5400" dirty="0">
                <a:solidFill>
                  <a:schemeClr val="accent3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sz="5400" dirty="0">
                <a:solidFill>
                  <a:schemeClr val="accent3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5400" dirty="0">
                <a:solidFill>
                  <a:schemeClr val="accent3"/>
                </a:solidFill>
                <a:latin typeface="標楷體" pitchFamily="65" charset="-120"/>
                <a:ea typeface="標楷體" pitchFamily="65" charset="-120"/>
              </a:rPr>
              <a:t>無量義經</a:t>
            </a:r>
            <a:r>
              <a:rPr kumimoji="0" lang="en-US" altLang="zh-TW" sz="5400" dirty="0">
                <a:solidFill>
                  <a:schemeClr val="accent3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kumimoji="0" lang="zh-TW" altLang="en-US" sz="5400" dirty="0">
                <a:solidFill>
                  <a:schemeClr val="accent3"/>
                </a:solidFill>
                <a:latin typeface="標楷體" pitchFamily="65" charset="-120"/>
                <a:ea typeface="標楷體" pitchFamily="65" charset="-120"/>
              </a:rPr>
              <a:t>之演繹</a:t>
            </a:r>
          </a:p>
        </p:txBody>
      </p:sp>
      <p:pic>
        <p:nvPicPr>
          <p:cNvPr id="1026" name="Picture 2" descr="https://c.share.photo.xuite.net/wwc168168tw/1cff7d8/9902806/441497602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96" y="1876604"/>
            <a:ext cx="6460884" cy="484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.share.photo.xuite.net/wwc168168tw/1cff721/9902806/441465931_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668" y="1835470"/>
            <a:ext cx="6570574" cy="492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66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238625" y="2925764"/>
            <a:ext cx="3168650" cy="1296987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540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3835999" y="3644583"/>
            <a:ext cx="361950" cy="0"/>
          </a:xfrm>
          <a:prstGeom prst="line">
            <a:avLst/>
          </a:prstGeom>
          <a:noFill/>
          <a:ln w="63500">
            <a:solidFill>
              <a:schemeClr val="bg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540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238625" y="3143251"/>
            <a:ext cx="32400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kumimoji="0" lang="zh-TW" altLang="en-US" sz="6000" b="1" dirty="0">
                <a:solidFill>
                  <a:prstClr val="black"/>
                </a:solidFill>
                <a:latin typeface="Calibri"/>
                <a:ea typeface="標楷體" pitchFamily="65" charset="-120"/>
              </a:rPr>
              <a:t>無量義經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354347" y="1844675"/>
            <a:ext cx="2555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zh-TW" alt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ea typeface="標楷體" pitchFamily="65" charset="-120"/>
              </a:rPr>
              <a:t>為何要學？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8040688" y="1844675"/>
            <a:ext cx="26273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zh-TW" alt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ea typeface="標楷體" pitchFamily="65" charset="-120"/>
              </a:rPr>
              <a:t>學到什麼？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092970" y="-84642"/>
            <a:ext cx="5934625" cy="1938992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法華經之精髓</a:t>
            </a:r>
            <a:r>
              <a:rPr kumimoji="0" lang="zh-TW" alt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，其要旨為內修</a:t>
            </a:r>
            <a:r>
              <a:rPr kumimoji="0"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清淨心</a:t>
            </a:r>
            <a:r>
              <a:rPr kumimoji="0" lang="zh-TW" alt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，外行</a:t>
            </a:r>
            <a:r>
              <a:rPr kumimoji="0"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菩薩道</a:t>
            </a:r>
            <a:r>
              <a:rPr kumimoji="0" lang="zh-TW" alt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，</a:t>
            </a:r>
            <a:r>
              <a:rPr kumimoji="0" lang="zh-TW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推展四大志業於全球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5808663" y="2060575"/>
            <a:ext cx="0" cy="865188"/>
          </a:xfrm>
          <a:prstGeom prst="line">
            <a:avLst/>
          </a:prstGeom>
          <a:noFill/>
          <a:ln w="63500">
            <a:solidFill>
              <a:schemeClr val="bg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540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040688" y="2556910"/>
            <a:ext cx="3394074" cy="32070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4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佛菩薩德行</a:t>
            </a:r>
          </a:p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4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佛菩薩心境</a:t>
            </a:r>
          </a:p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4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大願力功德</a:t>
            </a:r>
          </a:p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慧命增長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2899274" y="5847119"/>
            <a:ext cx="6322015" cy="7694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thaiDist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zh-TW" alt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德行品 說法品 十功德品</a:t>
            </a: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5810248" y="4500570"/>
            <a:ext cx="0" cy="1008062"/>
          </a:xfrm>
          <a:prstGeom prst="line">
            <a:avLst/>
          </a:prstGeom>
          <a:noFill/>
          <a:ln w="63500">
            <a:solidFill>
              <a:schemeClr val="bg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540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708025" y="2626055"/>
            <a:ext cx="3082086" cy="30038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fontAlgn="auto" hangingPunct="1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zh-TW" altLang="en-US" sz="44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靜思法髓</a:t>
            </a:r>
          </a:p>
          <a:p>
            <a:pPr eaLnBrk="1" fontAlgn="auto" hangingPunct="1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教菩薩法</a:t>
            </a:r>
          </a:p>
          <a:p>
            <a:pPr eaLnBrk="1" fontAlgn="auto" hangingPunct="1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zh-TW" altLang="en-US" sz="44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中道妙法</a:t>
            </a:r>
          </a:p>
          <a:p>
            <a:pPr eaLnBrk="1" fontAlgn="auto" hangingPunct="1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zh-TW" altLang="en-US" sz="44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ea typeface="標楷體" pitchFamily="65" charset="-120"/>
              </a:rPr>
              <a:t>菩提大道直</a:t>
            </a:r>
            <a:endParaRPr kumimoji="0" lang="en-US" altLang="zh-TW" sz="4400" b="1" dirty="0"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/>
              <a:ea typeface="標楷體" pitchFamily="65" charset="-120"/>
            </a:endParaRPr>
          </a:p>
        </p:txBody>
      </p:sp>
      <p:sp>
        <p:nvSpPr>
          <p:cNvPr id="17" name="Line 3"/>
          <p:cNvSpPr>
            <a:spLocks noChangeShapeType="1"/>
          </p:cNvSpPr>
          <p:nvPr/>
        </p:nvSpPr>
        <p:spPr bwMode="auto">
          <a:xfrm>
            <a:off x="7535863" y="3573463"/>
            <a:ext cx="361950" cy="0"/>
          </a:xfrm>
          <a:prstGeom prst="line">
            <a:avLst/>
          </a:prstGeom>
          <a:noFill/>
          <a:ln w="63500">
            <a:solidFill>
              <a:schemeClr val="bg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540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6272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CE5C0-3BFC-4399-846E-CA208BB6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524" y="-258793"/>
            <a:ext cx="7988062" cy="1143000"/>
          </a:xfrm>
        </p:spPr>
        <p:txBody>
          <a:bodyPr/>
          <a:lstStyle/>
          <a:p>
            <a:r>
              <a:rPr lang="zh-TW" altLang="en-US" sz="5400" dirty="0">
                <a:latin typeface="+mn-ea"/>
                <a:ea typeface="+mn-ea"/>
              </a:rPr>
              <a:t>佛如何調伏眾生的習氣？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290" y="728932"/>
            <a:ext cx="11674415" cy="2146539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400" dirty="0"/>
              <a:t>「隨順眾生心欲」，</a:t>
            </a:r>
            <a:r>
              <a:rPr lang="zh-TW" altLang="en-US" sz="4400" dirty="0">
                <a:solidFill>
                  <a:srgbClr val="FFC000"/>
                </a:solidFill>
              </a:rPr>
              <a:t>應時、應地、應機施教</a:t>
            </a:r>
            <a:r>
              <a:rPr lang="zh-TW" altLang="en-US" sz="4400" dirty="0"/>
              <a:t>；無論什麼時間、場合，對象是什麼根機，佛陀都視眾生的心欲向善或向惡，再</a:t>
            </a:r>
            <a:r>
              <a:rPr lang="zh-TW" altLang="en-US" sz="4400" dirty="0">
                <a:solidFill>
                  <a:srgbClr val="FFC000"/>
                </a:solidFill>
              </a:rPr>
              <a:t>以合適的法觀機逗教</a:t>
            </a:r>
            <a:r>
              <a:rPr lang="zh-TW" altLang="en-US" sz="4400" dirty="0"/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1368060" y="6100371"/>
            <a:ext cx="5929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》P.553~554</a:t>
            </a:r>
          </a:p>
        </p:txBody>
      </p:sp>
      <p:sp>
        <p:nvSpPr>
          <p:cNvPr id="6" name="矩形 5"/>
          <p:cNvSpPr/>
          <p:nvPr/>
        </p:nvSpPr>
        <p:spPr>
          <a:xfrm>
            <a:off x="232551" y="3514112"/>
            <a:ext cx="1145624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zh-TW" altLang="en-US" sz="4400" dirty="0">
                <a:solidFill>
                  <a:srgbClr val="FFFFFF"/>
                </a:solidFill>
                <a:latin typeface="Arial"/>
                <a:ea typeface="標楷體"/>
              </a:rPr>
              <a:t>天地眾生根機參差不齊，</a:t>
            </a:r>
            <a:r>
              <a:rPr lang="zh-TW" altLang="en-US" sz="4400" dirty="0">
                <a:solidFill>
                  <a:srgbClr val="FFC000"/>
                </a:solidFill>
                <a:latin typeface="Arial"/>
                <a:ea typeface="標楷體"/>
              </a:rPr>
              <a:t>佛陀發揮慈悲、運用智慧</a:t>
            </a:r>
            <a:r>
              <a:rPr lang="zh-TW" altLang="en-US" sz="4400" dirty="0">
                <a:solidFill>
                  <a:srgbClr val="FFFFFF"/>
                </a:solidFill>
                <a:latin typeface="Arial"/>
                <a:ea typeface="標楷體"/>
              </a:rPr>
              <a:t>，</a:t>
            </a:r>
            <a:r>
              <a:rPr lang="zh-TW" altLang="en-US" sz="4400" dirty="0">
                <a:solidFill>
                  <a:srgbClr val="FFC000"/>
                </a:solidFill>
                <a:latin typeface="Arial"/>
                <a:ea typeface="標楷體"/>
              </a:rPr>
              <a:t>應無量心欲和根機而說法</a:t>
            </a:r>
            <a:r>
              <a:rPr lang="zh-TW" altLang="en-US" sz="4400" dirty="0">
                <a:solidFill>
                  <a:srgbClr val="FFFFFF"/>
                </a:solidFill>
                <a:latin typeface="Arial"/>
                <a:ea typeface="標楷體"/>
              </a:rPr>
              <a:t>，因此「</a:t>
            </a:r>
            <a:r>
              <a:rPr lang="zh-TW" altLang="en-US" sz="4400" dirty="0">
                <a:solidFill>
                  <a:srgbClr val="FFC000"/>
                </a:solidFill>
                <a:latin typeface="Arial"/>
                <a:ea typeface="標楷體"/>
              </a:rPr>
              <a:t>說種種法亦復無量</a:t>
            </a:r>
            <a:r>
              <a:rPr lang="zh-TW" altLang="en-US" sz="4400" dirty="0">
                <a:solidFill>
                  <a:srgbClr val="FFFFFF"/>
                </a:solidFill>
                <a:latin typeface="Arial"/>
                <a:ea typeface="標楷體"/>
              </a:rPr>
              <a:t>」。</a:t>
            </a:r>
          </a:p>
        </p:txBody>
      </p:sp>
    </p:spTree>
    <p:extLst>
      <p:ext uri="{BB962C8B-B14F-4D97-AF65-F5344CB8AC3E}">
        <p14:creationId xmlns:p14="http://schemas.microsoft.com/office/powerpoint/2010/main" val="290495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CE5C0-3BFC-4399-846E-CA208BB6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730" y="-86264"/>
            <a:ext cx="10972800" cy="1143000"/>
          </a:xfrm>
        </p:spPr>
        <p:txBody>
          <a:bodyPr/>
          <a:lstStyle/>
          <a:p>
            <a:r>
              <a:rPr lang="zh-TW" altLang="en-US" dirty="0">
                <a:latin typeface="+mn-ea"/>
                <a:ea typeface="+mn-ea"/>
              </a:rPr>
              <a:t>佛如何教菩薩法？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12" y="1056736"/>
            <a:ext cx="1123121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+mn-ea"/>
              </a:rPr>
              <a:t>以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無量義的方法</a:t>
            </a:r>
            <a:r>
              <a:rPr lang="zh-TW" altLang="en-US" dirty="0">
                <a:latin typeface="+mn-ea"/>
              </a:rPr>
              <a:t>，教導人人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發大心、立大願，入人群救濟眾生</a:t>
            </a:r>
            <a:r>
              <a:rPr lang="zh-TW" altLang="en-US" dirty="0">
                <a:latin typeface="+mn-ea"/>
              </a:rPr>
              <a:t>。</a:t>
            </a:r>
            <a:endParaRPr lang="en-US" altLang="zh-TW" dirty="0">
              <a:latin typeface="+mn-ea"/>
            </a:endParaRPr>
          </a:p>
          <a:p>
            <a:pPr marL="0" indent="0">
              <a:buNone/>
            </a:pPr>
            <a:r>
              <a:rPr lang="zh-TW" altLang="en-US" dirty="0">
                <a:latin typeface="+mn-ea"/>
              </a:rPr>
              <a:t>常說「菩薩所緣，緣苦眾生」，</a:t>
            </a:r>
            <a:r>
              <a:rPr lang="en-US" altLang="zh-TW" dirty="0">
                <a:solidFill>
                  <a:srgbClr val="FFC000"/>
                </a:solidFill>
                <a:latin typeface="+mn-ea"/>
              </a:rPr>
              <a:t>《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無量義經</a:t>
            </a:r>
            <a:r>
              <a:rPr lang="en-US" altLang="zh-TW" dirty="0">
                <a:solidFill>
                  <a:srgbClr val="FFC000"/>
                </a:solidFill>
                <a:latin typeface="+mn-ea"/>
              </a:rPr>
              <a:t>》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正是強調修行不離社會人群</a:t>
            </a:r>
            <a:r>
              <a:rPr lang="zh-TW" altLang="en-US" dirty="0">
                <a:latin typeface="+mn-ea"/>
              </a:rPr>
              <a:t>。</a:t>
            </a:r>
            <a:endParaRPr lang="en-US" altLang="zh-TW" dirty="0">
              <a:latin typeface="+mn-ea"/>
            </a:endParaRPr>
          </a:p>
          <a:p>
            <a:pPr marL="0" indent="0">
              <a:buNone/>
            </a:pPr>
            <a:r>
              <a:rPr lang="zh-TW" altLang="en-US" dirty="0">
                <a:latin typeface="+mn-ea"/>
              </a:rPr>
              <a:t>上人引導我們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走菩薩道是根據無量義經來實踐</a:t>
            </a:r>
          </a:p>
          <a:p>
            <a:pPr marL="0" indent="0">
              <a:buNone/>
            </a:pPr>
            <a:endParaRPr lang="en-US" altLang="zh-TW" dirty="0">
              <a:latin typeface="+mn-ea"/>
            </a:endParaRPr>
          </a:p>
          <a:p>
            <a:pPr marL="0" indent="0">
              <a:buNone/>
            </a:pPr>
            <a:endParaRPr lang="zh-TW" altLang="en-US" sz="4000" dirty="0"/>
          </a:p>
        </p:txBody>
      </p:sp>
      <p:sp>
        <p:nvSpPr>
          <p:cNvPr id="4" name="矩形 3"/>
          <p:cNvSpPr/>
          <p:nvPr/>
        </p:nvSpPr>
        <p:spPr>
          <a:xfrm>
            <a:off x="1368060" y="6100371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》P.555</a:t>
            </a:r>
          </a:p>
        </p:txBody>
      </p:sp>
    </p:spTree>
    <p:extLst>
      <p:ext uri="{BB962C8B-B14F-4D97-AF65-F5344CB8AC3E}">
        <p14:creationId xmlns:p14="http://schemas.microsoft.com/office/powerpoint/2010/main" val="89258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918" y="315612"/>
            <a:ext cx="11231218" cy="4251385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solidFill>
                  <a:srgbClr val="FFC000"/>
                </a:solidFill>
                <a:latin typeface="+mn-ea"/>
              </a:rPr>
              <a:t>佛陀隨順眾生根機而說法</a:t>
            </a:r>
            <a:r>
              <a:rPr lang="zh-TW" altLang="en-US" dirty="0">
                <a:latin typeface="+mn-ea"/>
              </a:rPr>
              <a:t>，不論是方便法或真實法，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時時都是觀機逗教</a:t>
            </a:r>
            <a:r>
              <a:rPr lang="zh-TW" altLang="en-US" dirty="0">
                <a:latin typeface="+mn-ea"/>
              </a:rPr>
              <a:t>。</a:t>
            </a:r>
            <a:endParaRPr lang="en-US" altLang="zh-TW" dirty="0">
              <a:latin typeface="+mn-ea"/>
            </a:endParaRPr>
          </a:p>
          <a:p>
            <a:pPr marL="0" indent="0">
              <a:buNone/>
            </a:pPr>
            <a:r>
              <a:rPr lang="zh-TW" altLang="en-US" dirty="0">
                <a:latin typeface="+mn-ea"/>
              </a:rPr>
              <a:t>眾生若是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小乘根性</a:t>
            </a:r>
            <a:r>
              <a:rPr lang="zh-TW" altLang="en-US" dirty="0">
                <a:latin typeface="+mn-ea"/>
              </a:rPr>
              <a:t>      施與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方便法</a:t>
            </a:r>
            <a:endParaRPr lang="en-US" altLang="zh-TW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FFFFFF"/>
                </a:solidFill>
                <a:latin typeface="標楷體"/>
              </a:rPr>
              <a:t>        </a:t>
            </a:r>
            <a:r>
              <a:rPr lang="zh-TW" altLang="en-US" dirty="0">
                <a:solidFill>
                  <a:srgbClr val="FFC000"/>
                </a:solidFill>
                <a:latin typeface="標楷體"/>
              </a:rPr>
              <a:t>大乘根性</a:t>
            </a:r>
            <a:r>
              <a:rPr lang="zh-TW" altLang="en-US" dirty="0">
                <a:solidFill>
                  <a:srgbClr val="FFFFFF"/>
                </a:solidFill>
                <a:latin typeface="標楷體"/>
              </a:rPr>
              <a:t>      施與</a:t>
            </a:r>
            <a:r>
              <a:rPr lang="zh-TW" altLang="en-US" dirty="0">
                <a:solidFill>
                  <a:srgbClr val="FFC000"/>
                </a:solidFill>
                <a:latin typeface="標楷體"/>
              </a:rPr>
              <a:t>菩薩教法</a:t>
            </a:r>
          </a:p>
          <a:p>
            <a:pPr marL="0" indent="0">
              <a:buNone/>
            </a:pPr>
            <a:endParaRPr lang="zh-TW" altLang="en-US" sz="4000" dirty="0"/>
          </a:p>
        </p:txBody>
      </p:sp>
      <p:sp>
        <p:nvSpPr>
          <p:cNvPr id="4" name="矩形 3"/>
          <p:cNvSpPr/>
          <p:nvPr/>
        </p:nvSpPr>
        <p:spPr>
          <a:xfrm>
            <a:off x="1368060" y="6100371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》P.557</a:t>
            </a: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5788325" y="2398143"/>
            <a:ext cx="646980" cy="0"/>
          </a:xfrm>
          <a:prstGeom prst="line">
            <a:avLst/>
          </a:prstGeom>
          <a:noFill/>
          <a:ln w="63500">
            <a:solidFill>
              <a:schemeClr val="bg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540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5788325" y="3257909"/>
            <a:ext cx="646980" cy="0"/>
          </a:xfrm>
          <a:prstGeom prst="line">
            <a:avLst/>
          </a:prstGeom>
          <a:noFill/>
          <a:ln w="63500">
            <a:solidFill>
              <a:schemeClr val="bg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540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344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E32E24-BD2B-4DE0-8AE2-A9FC63363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6361" y="1090428"/>
            <a:ext cx="9144000" cy="3178659"/>
          </a:xfrm>
        </p:spPr>
        <p:txBody>
          <a:bodyPr/>
          <a:lstStyle/>
          <a:p>
            <a:r>
              <a:rPr lang="zh-TW" altLang="en-US" dirty="0">
                <a:latin typeface="+mn-ea"/>
                <a:ea typeface="+mn-ea"/>
              </a:rPr>
              <a:t>靜思法髓妙蓮華</a:t>
            </a:r>
            <a:r>
              <a:rPr lang="en-US" altLang="zh-TW" dirty="0">
                <a:latin typeface="+mn-ea"/>
                <a:ea typeface="+mn-ea"/>
              </a:rPr>
              <a:t>-</a:t>
            </a:r>
            <a:r>
              <a:rPr lang="zh-TW" altLang="en-US" dirty="0">
                <a:latin typeface="+mn-ea"/>
                <a:ea typeface="+mn-ea"/>
              </a:rPr>
              <a:t>序品</a:t>
            </a:r>
            <a:br>
              <a:rPr lang="en-US" altLang="zh-CN" dirty="0">
                <a:latin typeface="+mn-ea"/>
                <a:ea typeface="+mn-ea"/>
              </a:rPr>
            </a:br>
            <a:r>
              <a:rPr lang="zh-TW" altLang="en-US" dirty="0">
                <a:solidFill>
                  <a:srgbClr val="FFC000"/>
                </a:solidFill>
                <a:latin typeface="+mn-ea"/>
                <a:ea typeface="+mn-ea"/>
              </a:rPr>
              <a:t>第五章 法華六瑞序</a:t>
            </a:r>
            <a:br>
              <a:rPr lang="zh-TW" altLang="en-US" dirty="0">
                <a:solidFill>
                  <a:srgbClr val="FFC000"/>
                </a:solidFill>
                <a:latin typeface="+mn-ea"/>
                <a:ea typeface="+mn-ea"/>
              </a:rPr>
            </a:br>
            <a:r>
              <a:rPr lang="zh-TW" altLang="en-US" dirty="0">
                <a:solidFill>
                  <a:schemeClr val="bg1"/>
                </a:solidFill>
                <a:latin typeface="+mn-ea"/>
                <a:ea typeface="+mn-ea"/>
              </a:rPr>
              <a:t>法華精髓無量義經</a:t>
            </a:r>
            <a:br>
              <a:rPr lang="zh-TW" altLang="en-US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zh-TW" altLang="en-US" dirty="0">
                <a:solidFill>
                  <a:schemeClr val="bg1"/>
                </a:solidFill>
                <a:latin typeface="+mn-ea"/>
                <a:ea typeface="+mn-ea"/>
              </a:rPr>
              <a:t>天華悅眼地搖震心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F22C07D-B91C-40C7-88FC-791AD0D06C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906" y="4576823"/>
            <a:ext cx="9144000" cy="1655762"/>
          </a:xfrm>
        </p:spPr>
        <p:txBody>
          <a:bodyPr/>
          <a:lstStyle/>
          <a:p>
            <a:r>
              <a:rPr lang="zh-TW" altLang="en-US" sz="3200" dirty="0"/>
              <a:t>施修正</a:t>
            </a:r>
            <a:r>
              <a:rPr lang="en-US" altLang="zh-TW" sz="3200" dirty="0"/>
              <a:t>(</a:t>
            </a:r>
            <a:r>
              <a:rPr lang="zh-TW" altLang="en-US" sz="3200" dirty="0"/>
              <a:t>本正</a:t>
            </a:r>
            <a:r>
              <a:rPr lang="en-US" altLang="zh-TW" sz="3200" dirty="0"/>
              <a:t>)  </a:t>
            </a:r>
            <a:r>
              <a:rPr lang="zh-TW" altLang="en-US" sz="3200" dirty="0"/>
              <a:t>恭敬分享</a:t>
            </a:r>
            <a:endParaRPr lang="en-US" altLang="zh-TW" sz="3200" dirty="0"/>
          </a:p>
          <a:p>
            <a:r>
              <a:rPr lang="en-US" altLang="zh-TW" sz="3200" dirty="0"/>
              <a:t>2020</a:t>
            </a:r>
            <a:r>
              <a:rPr lang="zh-TW" altLang="en-US" sz="3200" dirty="0"/>
              <a:t>年</a:t>
            </a:r>
            <a:r>
              <a:rPr lang="en-US" altLang="zh-TW" sz="3200" dirty="0"/>
              <a:t>8</a:t>
            </a:r>
            <a:r>
              <a:rPr lang="zh-TW" altLang="en-US" sz="3200" dirty="0"/>
              <a:t>月</a:t>
            </a:r>
            <a:r>
              <a:rPr lang="en-US" altLang="zh-TW" sz="3200" dirty="0"/>
              <a:t>19</a:t>
            </a:r>
            <a:r>
              <a:rPr lang="zh-TW" altLang="en-US" sz="3200" dirty="0"/>
              <a:t>日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53564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CE5C0-3BFC-4399-846E-CA208BB6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530" y="491705"/>
            <a:ext cx="9427421" cy="744747"/>
          </a:xfrm>
        </p:spPr>
        <p:txBody>
          <a:bodyPr/>
          <a:lstStyle/>
          <a:p>
            <a:pPr algn="l"/>
            <a:r>
              <a:rPr lang="zh-TW" altLang="en-US" sz="5400" dirty="0">
                <a:latin typeface="+mn-ea"/>
                <a:ea typeface="+mn-ea"/>
              </a:rPr>
              <a:t>社會有很多形態，如何施教？又如何救拔？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796" y="2097628"/>
            <a:ext cx="11605405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+mn-ea"/>
              </a:rPr>
              <a:t>從</a:t>
            </a:r>
            <a:r>
              <a:rPr lang="en-US" altLang="zh-TW" dirty="0">
                <a:solidFill>
                  <a:srgbClr val="FFC000"/>
                </a:solidFill>
                <a:latin typeface="+mn-ea"/>
              </a:rPr>
              <a:t>《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無量義經</a:t>
            </a:r>
            <a:r>
              <a:rPr lang="en-US" altLang="zh-TW" dirty="0">
                <a:solidFill>
                  <a:srgbClr val="FFC000"/>
                </a:solidFill>
                <a:latin typeface="+mn-ea"/>
              </a:rPr>
              <a:t>》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學習智慧</a:t>
            </a:r>
            <a:r>
              <a:rPr lang="zh-TW" altLang="en-US" dirty="0">
                <a:latin typeface="+mn-ea"/>
              </a:rPr>
              <a:t>，以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經文印證人間</a:t>
            </a:r>
            <a:r>
              <a:rPr lang="zh-TW" altLang="en-US" dirty="0">
                <a:latin typeface="+mn-ea"/>
              </a:rPr>
              <a:t>，再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從人間印證佛陀所說的教法</a:t>
            </a:r>
            <a:r>
              <a:rPr lang="zh-TW" altLang="en-US" dirty="0">
                <a:latin typeface="+mn-ea"/>
              </a:rPr>
              <a:t>。</a:t>
            </a:r>
            <a:endParaRPr lang="en-US" altLang="zh-TW" dirty="0">
              <a:latin typeface="+mn-ea"/>
            </a:endParaRPr>
          </a:p>
          <a:p>
            <a:pPr marL="0" indent="0">
              <a:buNone/>
            </a:pPr>
            <a:r>
              <a:rPr lang="zh-TW" altLang="en-US" dirty="0"/>
              <a:t>我們既已</a:t>
            </a:r>
            <a:r>
              <a:rPr lang="zh-TW" altLang="en-US" dirty="0">
                <a:solidFill>
                  <a:srgbClr val="FFC000"/>
                </a:solidFill>
              </a:rPr>
              <a:t>走入佛法精髓，就應精進不退轉</a:t>
            </a:r>
            <a:r>
              <a:rPr lang="zh-TW" altLang="en-US" dirty="0"/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1368060" y="6100371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》P.556</a:t>
            </a:r>
          </a:p>
        </p:txBody>
      </p:sp>
    </p:spTree>
    <p:extLst>
      <p:ext uri="{BB962C8B-B14F-4D97-AF65-F5344CB8AC3E}">
        <p14:creationId xmlns:p14="http://schemas.microsoft.com/office/powerpoint/2010/main" val="218176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E0BBAC-4FF9-4D8F-A429-AC8E73FE7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8425" y="1970662"/>
            <a:ext cx="7543800" cy="2593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無量義處三昧</a:t>
            </a: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015" y="1542630"/>
            <a:ext cx="11984966" cy="3094236"/>
          </a:xfrm>
        </p:spPr>
        <p:txBody>
          <a:bodyPr/>
          <a:lstStyle/>
          <a:p>
            <a:pPr algn="l"/>
            <a:r>
              <a:rPr lang="zh-TW" altLang="en-US" sz="5400" dirty="0">
                <a:solidFill>
                  <a:schemeClr val="bg1"/>
                </a:solidFill>
                <a:latin typeface="+mn-ea"/>
                <a:ea typeface="+mn-ea"/>
              </a:rPr>
              <a:t>佛說此經已，結跏趺坐，</a:t>
            </a:r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入於無量義處三昧</a:t>
            </a:r>
            <a:r>
              <a:rPr lang="zh-TW" altLang="en-US" sz="5400" dirty="0">
                <a:solidFill>
                  <a:schemeClr val="bg1"/>
                </a:solidFill>
                <a:latin typeface="+mn-ea"/>
                <a:ea typeface="+mn-ea"/>
              </a:rPr>
              <a:t>，身心不動。</a:t>
            </a:r>
            <a:br>
              <a:rPr lang="zh-TW" altLang="en-US" sz="5400" dirty="0">
                <a:solidFill>
                  <a:schemeClr val="bg1"/>
                </a:solidFill>
                <a:latin typeface="+mn-ea"/>
                <a:ea typeface="+mn-ea"/>
              </a:rPr>
            </a:br>
            <a:br>
              <a:rPr lang="zh-TW" altLang="en-US" sz="4000" dirty="0">
                <a:solidFill>
                  <a:schemeClr val="bg1"/>
                </a:solidFill>
                <a:latin typeface="+mj-ea"/>
              </a:rPr>
            </a:br>
            <a:endParaRPr lang="zh-TW" altLang="en-US" sz="4000" b="0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73834" y="-152983"/>
            <a:ext cx="16979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6000" spc="-1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經文</a:t>
            </a:r>
          </a:p>
        </p:txBody>
      </p:sp>
      <p:sp>
        <p:nvSpPr>
          <p:cNvPr id="10" name="矩形 9"/>
          <p:cNvSpPr/>
          <p:nvPr/>
        </p:nvSpPr>
        <p:spPr>
          <a:xfrm>
            <a:off x="1236521" y="5996765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》P.561</a:t>
            </a:r>
          </a:p>
        </p:txBody>
      </p:sp>
    </p:spTree>
    <p:extLst>
      <p:ext uri="{BB962C8B-B14F-4D97-AF65-F5344CB8AC3E}">
        <p14:creationId xmlns:p14="http://schemas.microsoft.com/office/powerpoint/2010/main" val="488072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7034" y="2337758"/>
            <a:ext cx="11984966" cy="1716656"/>
          </a:xfrm>
        </p:spPr>
        <p:txBody>
          <a:bodyPr/>
          <a:lstStyle/>
          <a:p>
            <a:pPr lvl="0" algn="l">
              <a:spcBef>
                <a:spcPct val="20000"/>
              </a:spcBef>
            </a:pPr>
            <a:br>
              <a:rPr kumimoji="0" lang="en-US" altLang="zh-TW" sz="48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</a:br>
            <a:br>
              <a:rPr kumimoji="0" lang="en-US" altLang="zh-TW" sz="48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</a:br>
            <a:r>
              <a:rPr kumimoji="0" lang="zh-TW" altLang="en-US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  <a:t>以</a:t>
            </a:r>
            <a:r>
              <a:rPr kumimoji="0" lang="zh-TW" altLang="zh-TW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  <a:t>左足</a:t>
            </a:r>
            <a:r>
              <a:rPr kumimoji="0" lang="zh-TW" altLang="en-US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  <a:t>盤在</a:t>
            </a:r>
            <a:r>
              <a:rPr kumimoji="0" lang="zh-TW" altLang="zh-TW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  <a:t>右足之上</a:t>
            </a:r>
            <a:r>
              <a:rPr kumimoji="0" lang="zh-TW" altLang="en-US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  <a:t>稱</a:t>
            </a:r>
            <a:r>
              <a:rPr kumimoji="0" lang="zh-TW" altLang="zh-TW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  <a:t>為</a:t>
            </a:r>
            <a:r>
              <a:rPr kumimoji="0" lang="zh-TW" altLang="zh-TW" sz="5400" dirty="0">
                <a:solidFill>
                  <a:srgbClr val="FFC000"/>
                </a:solidFill>
                <a:latin typeface="+mn-ea"/>
                <a:ea typeface="+mn-ea"/>
                <a:cs typeface="華康儷楷書" pitchFamily="65" charset="-120"/>
              </a:rPr>
              <a:t>降伏坐</a:t>
            </a:r>
            <a:r>
              <a:rPr kumimoji="0" lang="zh-TW" altLang="en-US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  <a:t>，</a:t>
            </a:r>
            <a:br>
              <a:rPr kumimoji="0" lang="en-US" altLang="zh-TW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</a:br>
            <a:r>
              <a:rPr kumimoji="0" lang="zh-TW" altLang="en-US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  <a:t>要</a:t>
            </a:r>
            <a:r>
              <a:rPr kumimoji="0" lang="zh-TW" altLang="zh-TW" sz="5400" dirty="0">
                <a:solidFill>
                  <a:srgbClr val="FFC000"/>
                </a:solidFill>
                <a:latin typeface="+mn-ea"/>
                <a:ea typeface="+mn-ea"/>
                <a:cs typeface="華康儷楷書" pitchFamily="65" charset="-120"/>
              </a:rPr>
              <a:t>降伏</a:t>
            </a:r>
            <a:r>
              <a:rPr kumimoji="0" lang="zh-TW" altLang="en-US" sz="5400" dirty="0">
                <a:solidFill>
                  <a:srgbClr val="FFC000"/>
                </a:solidFill>
                <a:latin typeface="+mn-ea"/>
                <a:ea typeface="+mn-ea"/>
                <a:cs typeface="華康儷楷書" pitchFamily="65" charset="-120"/>
              </a:rPr>
              <a:t>心念散亂或妄</a:t>
            </a:r>
            <a:r>
              <a:rPr kumimoji="0" lang="zh-TW" altLang="zh-TW" sz="5400" dirty="0">
                <a:solidFill>
                  <a:srgbClr val="FFC000"/>
                </a:solidFill>
                <a:latin typeface="+mn-ea"/>
                <a:ea typeface="+mn-ea"/>
                <a:cs typeface="華康儷楷書" pitchFamily="65" charset="-120"/>
              </a:rPr>
              <a:t>想</a:t>
            </a:r>
            <a:r>
              <a:rPr kumimoji="0" lang="zh-TW" altLang="en-US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  <a:t>。</a:t>
            </a:r>
            <a:br>
              <a:rPr kumimoji="0" lang="en-US" altLang="zh-TW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</a:br>
            <a:r>
              <a:rPr kumimoji="0" lang="zh-TW" altLang="en-US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  <a:t>右足放在左足之上稱為</a:t>
            </a:r>
            <a:r>
              <a:rPr kumimoji="0" lang="zh-TW" altLang="en-US" sz="5400" dirty="0">
                <a:solidFill>
                  <a:srgbClr val="FFC000"/>
                </a:solidFill>
                <a:latin typeface="+mn-ea"/>
                <a:ea typeface="+mn-ea"/>
                <a:cs typeface="華康儷楷書" pitchFamily="65" charset="-120"/>
              </a:rPr>
              <a:t>吉祥坐</a:t>
            </a:r>
            <a:r>
              <a:rPr kumimoji="0" lang="zh-TW" altLang="en-US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  <a:t>，</a:t>
            </a:r>
            <a:br>
              <a:rPr kumimoji="0" lang="en-US" altLang="zh-TW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</a:br>
            <a:r>
              <a:rPr kumimoji="0" lang="zh-TW" altLang="en-US" sz="5400" dirty="0">
                <a:solidFill>
                  <a:srgbClr val="FFC000"/>
                </a:solidFill>
                <a:latin typeface="+mn-ea"/>
                <a:ea typeface="+mn-ea"/>
                <a:cs typeface="華康儷楷書" pitchFamily="65" charset="-120"/>
              </a:rPr>
              <a:t>說法時，多數以吉祥坐為主</a:t>
            </a:r>
            <a:r>
              <a:rPr lang="zh-TW" altLang="en-US" sz="54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  <a:br>
              <a:rPr kumimoji="0" lang="zh-TW" altLang="en-US" sz="5400" dirty="0">
                <a:solidFill>
                  <a:schemeClr val="bg1"/>
                </a:solidFill>
                <a:latin typeface="+mn-ea"/>
                <a:ea typeface="+mn-ea"/>
                <a:cs typeface="華康儷楷書" pitchFamily="65" charset="-120"/>
              </a:rPr>
            </a:br>
            <a:br>
              <a:rPr kumimoji="0" lang="en-US" altLang="zh-TW" sz="4800" dirty="0">
                <a:solidFill>
                  <a:srgbClr val="0000FF"/>
                </a:solidFill>
                <a:latin typeface="Calibri"/>
                <a:ea typeface="華康儷楷書" pitchFamily="65" charset="-120"/>
                <a:cs typeface="華康儷楷書" pitchFamily="65" charset="-120"/>
              </a:rPr>
            </a:br>
            <a:endParaRPr kumimoji="0" lang="en-US" altLang="zh-TW" sz="1000" dirty="0">
              <a:solidFill>
                <a:srgbClr val="0000FF"/>
              </a:solidFill>
              <a:latin typeface="Calibri"/>
              <a:ea typeface="華康儷楷書" pitchFamily="65" charset="-120"/>
              <a:cs typeface="華康儷楷書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36521" y="5996765"/>
            <a:ext cx="5929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》P.562~563</a:t>
            </a:r>
          </a:p>
        </p:txBody>
      </p:sp>
      <p:sp>
        <p:nvSpPr>
          <p:cNvPr id="5" name="矩形 4"/>
          <p:cNvSpPr/>
          <p:nvPr/>
        </p:nvSpPr>
        <p:spPr>
          <a:xfrm>
            <a:off x="207034" y="-18659"/>
            <a:ext cx="112660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zh-TW" altLang="en-US" sz="5400" dirty="0">
                <a:solidFill>
                  <a:srgbClr val="FFC000"/>
                </a:solidFill>
                <a:latin typeface="標楷體"/>
                <a:ea typeface="標楷體"/>
                <a:cs typeface="華康儷楷書" pitchFamily="65" charset="-120"/>
              </a:rPr>
              <a:t>什麼是「</a:t>
            </a:r>
            <a:r>
              <a:rPr kumimoji="0" lang="zh-TW" altLang="zh-TW" sz="5400" dirty="0">
                <a:solidFill>
                  <a:srgbClr val="FFC000"/>
                </a:solidFill>
                <a:latin typeface="標楷體"/>
                <a:ea typeface="標楷體"/>
                <a:cs typeface="華康儷楷書" pitchFamily="65" charset="-120"/>
              </a:rPr>
              <a:t>結跏趺</a:t>
            </a:r>
            <a:r>
              <a:rPr kumimoji="0" lang="zh-TW" altLang="en-US" sz="5400" dirty="0">
                <a:solidFill>
                  <a:srgbClr val="FFC000"/>
                </a:solidFill>
                <a:latin typeface="標楷體"/>
                <a:ea typeface="標楷體"/>
                <a:cs typeface="華康儷楷書" pitchFamily="65" charset="-120"/>
              </a:rPr>
              <a:t>」</a:t>
            </a:r>
            <a:r>
              <a:rPr kumimoji="0" lang="zh-TW" altLang="zh-TW" sz="5400" dirty="0">
                <a:solidFill>
                  <a:srgbClr val="FFC000"/>
                </a:solidFill>
                <a:latin typeface="標楷體"/>
                <a:ea typeface="標楷體"/>
                <a:cs typeface="華康儷楷書" pitchFamily="65" charset="-120"/>
              </a:rPr>
              <a:t>坐</a:t>
            </a:r>
            <a:r>
              <a:rPr kumimoji="0" lang="zh-TW" altLang="en-US" sz="5400" dirty="0">
                <a:solidFill>
                  <a:srgbClr val="FFC000"/>
                </a:solidFill>
                <a:latin typeface="標楷體"/>
                <a:ea typeface="標楷體"/>
                <a:cs typeface="華康儷楷書" pitchFamily="65" charset="-120"/>
              </a:rPr>
              <a:t>？</a:t>
            </a:r>
            <a:br>
              <a:rPr kumimoji="0" lang="en-US" altLang="zh-TW" sz="5400" dirty="0">
                <a:solidFill>
                  <a:srgbClr val="FFC000"/>
                </a:solidFill>
                <a:latin typeface="標楷體"/>
                <a:ea typeface="標楷體"/>
                <a:cs typeface="華康儷楷書" pitchFamily="65" charset="-120"/>
              </a:rPr>
            </a:br>
            <a:r>
              <a:rPr kumimoji="0" lang="zh-TW" altLang="en-US" sz="5400" dirty="0">
                <a:solidFill>
                  <a:srgbClr val="FFFFFF"/>
                </a:solidFill>
                <a:latin typeface="標楷體"/>
                <a:ea typeface="標楷體"/>
                <a:cs typeface="華康儷楷書" pitchFamily="65" charset="-120"/>
              </a:rPr>
              <a:t>坐下時雙腿盤起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84228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CE5C0-3BFC-4399-846E-CA208BB6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71" y="529000"/>
            <a:ext cx="10972800" cy="1143000"/>
          </a:xfrm>
        </p:spPr>
        <p:txBody>
          <a:bodyPr/>
          <a:lstStyle/>
          <a:p>
            <a:pPr algn="l"/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三昧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亦譯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三摩提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，即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正定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義。華譯為正定，即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離諸邪亂，攝心不散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住一實相，即入無量義處三昧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871" y="2458527"/>
            <a:ext cx="11231218" cy="1574204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solidFill>
                  <a:srgbClr val="FFC000"/>
                </a:solidFill>
              </a:rPr>
              <a:t>佛陀的心靈非常遼闊、寧靜</a:t>
            </a:r>
            <a:r>
              <a:rPr lang="zh-TW" altLang="en-US" dirty="0"/>
              <a:t>，</a:t>
            </a:r>
            <a:r>
              <a:rPr lang="zh-TW" altLang="en-US" dirty="0">
                <a:solidFill>
                  <a:srgbClr val="FFC000"/>
                </a:solidFill>
              </a:rPr>
              <a:t>達到「靜寂清澄，志玄虛漠」的境界</a:t>
            </a:r>
            <a:r>
              <a:rPr lang="zh-TW" altLang="en-US" dirty="0"/>
              <a:t>，這個境界</a:t>
            </a:r>
            <a:r>
              <a:rPr lang="zh-TW" altLang="en-US" dirty="0">
                <a:solidFill>
                  <a:srgbClr val="FFC000"/>
                </a:solidFill>
              </a:rPr>
              <a:t>已經在三昧中</a:t>
            </a:r>
            <a:r>
              <a:rPr lang="zh-TW" altLang="en-US" dirty="0"/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1368060" y="6100371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》P.563</a:t>
            </a:r>
          </a:p>
        </p:txBody>
      </p:sp>
    </p:spTree>
    <p:extLst>
      <p:ext uri="{BB962C8B-B14F-4D97-AF65-F5344CB8AC3E}">
        <p14:creationId xmlns:p14="http://schemas.microsoft.com/office/powerpoint/2010/main" val="1917943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CE5C0-3BFC-4399-846E-CA208BB6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575" y="-212873"/>
            <a:ext cx="10972800" cy="1143000"/>
          </a:xfrm>
        </p:spPr>
        <p:txBody>
          <a:bodyPr/>
          <a:lstStyle/>
          <a:p>
            <a:r>
              <a:rPr lang="zh-TW" altLang="en-US" sz="5400" dirty="0">
                <a:latin typeface="+mn-ea"/>
                <a:ea typeface="+mn-ea"/>
              </a:rPr>
              <a:t>佛陀為什麼要入無量義處三昧？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366" y="835236"/>
            <a:ext cx="1123121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dirty="0"/>
              <a:t>佛知、佛見已達到無上正等正覺的程度，佛智常證於實相，且</a:t>
            </a:r>
            <a:r>
              <a:rPr lang="zh-TW" altLang="en-US" sz="4000" dirty="0">
                <a:solidFill>
                  <a:srgbClr val="FFC000"/>
                </a:solidFill>
              </a:rPr>
              <a:t>佛心本來就常在定中，語默動靜也都是在定中</a:t>
            </a:r>
            <a:r>
              <a:rPr lang="zh-TW" altLang="en-US" sz="4000" dirty="0"/>
              <a:t>，哪還需要在入定？</a:t>
            </a:r>
            <a:endParaRPr lang="en-US" altLang="zh-TW" sz="4000" dirty="0"/>
          </a:p>
          <a:p>
            <a:pPr marL="0" indent="0">
              <a:buNone/>
            </a:pPr>
            <a:r>
              <a:rPr lang="zh-TW" altLang="en-US" sz="4000" dirty="0">
                <a:solidFill>
                  <a:srgbClr val="FFC000"/>
                </a:solidFill>
              </a:rPr>
              <a:t>現相入定、出定</a:t>
            </a:r>
            <a:r>
              <a:rPr lang="zh-TW" altLang="en-US" sz="4000" dirty="0"/>
              <a:t>，是表達</a:t>
            </a:r>
            <a:r>
              <a:rPr lang="zh-TW" altLang="en-US" sz="4000" dirty="0">
                <a:solidFill>
                  <a:srgbClr val="FFC000"/>
                </a:solidFill>
              </a:rPr>
              <a:t>佛陀在人間要隨順人間的法示教</a:t>
            </a:r>
            <a:r>
              <a:rPr lang="zh-TW" altLang="en-US" sz="4000" dirty="0"/>
              <a:t>。</a:t>
            </a:r>
          </a:p>
          <a:p>
            <a:pPr marL="0" indent="0">
              <a:buNone/>
            </a:pPr>
            <a:r>
              <a:rPr lang="zh-TW" altLang="en-US" sz="4000" dirty="0">
                <a:solidFill>
                  <a:srgbClr val="FFC000"/>
                </a:solidFill>
              </a:rPr>
              <a:t>佛就隨順眾生根機</a:t>
            </a:r>
            <a:r>
              <a:rPr lang="zh-TW" altLang="en-US" sz="4000" dirty="0"/>
              <a:t>，分別為菩薩、阿羅漢、出家眾或在家眾等，</a:t>
            </a:r>
            <a:r>
              <a:rPr lang="zh-TW" altLang="en-US" sz="4000" dirty="0">
                <a:solidFill>
                  <a:srgbClr val="FFC000"/>
                </a:solidFill>
              </a:rPr>
              <a:t>現適合人間的形象</a:t>
            </a:r>
            <a:r>
              <a:rPr lang="zh-TW" altLang="en-US" sz="4000" dirty="0"/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1368060" y="6100371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》P.564</a:t>
            </a:r>
          </a:p>
        </p:txBody>
      </p:sp>
    </p:spTree>
    <p:extLst>
      <p:ext uri="{BB962C8B-B14F-4D97-AF65-F5344CB8AC3E}">
        <p14:creationId xmlns:p14="http://schemas.microsoft.com/office/powerpoint/2010/main" val="361965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E0BBAC-4FF9-4D8F-A429-AC8E73FE7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2930" y="1660111"/>
            <a:ext cx="7543800" cy="200611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天華悅眼</a:t>
            </a: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743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268" y="1766917"/>
            <a:ext cx="11984966" cy="2779204"/>
          </a:xfrm>
        </p:spPr>
        <p:txBody>
          <a:bodyPr/>
          <a:lstStyle/>
          <a:p>
            <a:pPr algn="l"/>
            <a:r>
              <a:rPr lang="zh-TW" altLang="en-US" sz="5400" dirty="0">
                <a:solidFill>
                  <a:schemeClr val="bg1"/>
                </a:solidFill>
                <a:latin typeface="+mn-ea"/>
                <a:ea typeface="+mn-ea"/>
              </a:rPr>
              <a:t>是時，</a:t>
            </a:r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天雨曼陀羅華</a:t>
            </a:r>
            <a:r>
              <a:rPr lang="zh-TW" altLang="en-US" sz="5400" dirty="0">
                <a:solidFill>
                  <a:schemeClr val="bg1"/>
                </a:solidFill>
                <a:latin typeface="+mn-ea"/>
                <a:ea typeface="+mn-ea"/>
              </a:rPr>
              <a:t>、摩訶曼陀羅華、曼殊沙華、摩訶曼殊沙華，而散佛上及諸大眾，普佛世界</a:t>
            </a:r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六種震動。</a:t>
            </a:r>
            <a:br>
              <a:rPr lang="zh-TW" altLang="en-US" sz="5400" dirty="0">
                <a:solidFill>
                  <a:schemeClr val="bg1"/>
                </a:solidFill>
                <a:latin typeface="+mn-ea"/>
                <a:ea typeface="+mn-ea"/>
              </a:rPr>
            </a:br>
            <a:br>
              <a:rPr lang="zh-TW" altLang="en-US" sz="4000" dirty="0">
                <a:solidFill>
                  <a:schemeClr val="bg1"/>
                </a:solidFill>
                <a:latin typeface="+mj-ea"/>
              </a:rPr>
            </a:br>
            <a:endParaRPr lang="zh-TW" altLang="en-US" sz="4000" b="0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93941" y="-152983"/>
            <a:ext cx="16979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6000" spc="-1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經文</a:t>
            </a:r>
          </a:p>
        </p:txBody>
      </p:sp>
      <p:sp>
        <p:nvSpPr>
          <p:cNvPr id="10" name="矩形 9"/>
          <p:cNvSpPr/>
          <p:nvPr/>
        </p:nvSpPr>
        <p:spPr>
          <a:xfrm>
            <a:off x="1236521" y="5996765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》P.567</a:t>
            </a:r>
          </a:p>
        </p:txBody>
      </p:sp>
    </p:spTree>
    <p:extLst>
      <p:ext uri="{BB962C8B-B14F-4D97-AF65-F5344CB8AC3E}">
        <p14:creationId xmlns:p14="http://schemas.microsoft.com/office/powerpoint/2010/main" val="24831133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34" y="622540"/>
            <a:ext cx="1123121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+mn-ea"/>
              </a:rPr>
              <a:t>天雨者，天界之中自有眾華繽紛而下也。此經所說，正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顯示佛乘之因行</a:t>
            </a:r>
            <a:r>
              <a:rPr lang="zh-TW" altLang="en-US" dirty="0">
                <a:latin typeface="+mn-ea"/>
              </a:rPr>
              <a:t>，故有此華以為瑞應。</a:t>
            </a:r>
            <a:endParaRPr lang="en-US" altLang="zh-TW" dirty="0">
              <a:latin typeface="+mn-ea"/>
            </a:endParaRPr>
          </a:p>
          <a:p>
            <a:pPr marL="0" indent="0">
              <a:buNone/>
            </a:pPr>
            <a:r>
              <a:rPr lang="en-US" altLang="zh-TW" dirty="0">
                <a:latin typeface="+mn-ea"/>
              </a:rPr>
              <a:t>—《</a:t>
            </a:r>
            <a:r>
              <a:rPr lang="zh-TW" altLang="en-US" dirty="0">
                <a:latin typeface="+mn-ea"/>
              </a:rPr>
              <a:t>法華經教釋</a:t>
            </a:r>
            <a:r>
              <a:rPr lang="en-US" altLang="zh-TW" dirty="0">
                <a:latin typeface="+mn-ea"/>
              </a:rPr>
              <a:t>》</a:t>
            </a:r>
          </a:p>
          <a:p>
            <a:pPr marL="0" indent="0">
              <a:buNone/>
            </a:pPr>
            <a:endParaRPr lang="en-US" altLang="zh-TW" dirty="0">
              <a:latin typeface="+mn-ea"/>
            </a:endParaRPr>
          </a:p>
          <a:p>
            <a:pPr marL="0" indent="0">
              <a:buNone/>
            </a:pPr>
            <a:endParaRPr lang="en-US" altLang="zh-TW" dirty="0">
              <a:latin typeface="+mn-ea"/>
            </a:endParaRPr>
          </a:p>
          <a:p>
            <a:pPr marL="0" indent="0">
              <a:buNone/>
            </a:pPr>
            <a:endParaRPr lang="en-US" altLang="zh-TW" dirty="0">
              <a:latin typeface="+mn-ea"/>
            </a:endParaRPr>
          </a:p>
          <a:p>
            <a:pPr marL="0" indent="0">
              <a:buNone/>
            </a:pPr>
            <a:r>
              <a:rPr lang="en-US" altLang="zh-TW" dirty="0">
                <a:latin typeface="+mn-ea"/>
              </a:rPr>
              <a:t>     </a:t>
            </a:r>
          </a:p>
          <a:p>
            <a:pPr marL="0" indent="0">
              <a:buNone/>
            </a:pPr>
            <a:endParaRPr lang="en-US" altLang="zh-TW" dirty="0">
              <a:latin typeface="+mn-ea"/>
            </a:endParaRPr>
          </a:p>
          <a:p>
            <a:pPr marL="0" indent="0">
              <a:buNone/>
            </a:pPr>
            <a:endParaRPr lang="en-US" altLang="zh-TW" dirty="0">
              <a:latin typeface="+mn-ea"/>
            </a:endParaRPr>
          </a:p>
          <a:p>
            <a:pPr marL="0" indent="0">
              <a:buNone/>
            </a:pPr>
            <a:r>
              <a:rPr lang="en-US" altLang="zh-TW" dirty="0">
                <a:latin typeface="+mn-ea"/>
              </a:rPr>
              <a:t>   </a:t>
            </a:r>
          </a:p>
        </p:txBody>
      </p:sp>
      <p:sp>
        <p:nvSpPr>
          <p:cNvPr id="4" name="矩形 3"/>
          <p:cNvSpPr/>
          <p:nvPr/>
        </p:nvSpPr>
        <p:spPr>
          <a:xfrm>
            <a:off x="3826588" y="6330437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》P.567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37038"/>
            <a:ext cx="3307296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23675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"/>
            <a:ext cx="11418123" cy="3209026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400" dirty="0"/>
              <a:t>「</a:t>
            </a:r>
            <a:r>
              <a:rPr lang="zh-TW" altLang="en-US" sz="4400" dirty="0">
                <a:solidFill>
                  <a:srgbClr val="FFC000"/>
                </a:solidFill>
              </a:rPr>
              <a:t>曼陀羅</a:t>
            </a:r>
            <a:r>
              <a:rPr lang="zh-TW" altLang="en-US" sz="4400" dirty="0"/>
              <a:t>華」：</a:t>
            </a:r>
            <a:r>
              <a:rPr lang="zh-TW" altLang="en-US" sz="4400" dirty="0">
                <a:solidFill>
                  <a:srgbClr val="FFC000"/>
                </a:solidFill>
              </a:rPr>
              <a:t>適意</a:t>
            </a:r>
            <a:r>
              <a:rPr lang="zh-TW" altLang="en-US" sz="4400" dirty="0"/>
              <a:t>花</a:t>
            </a:r>
            <a:r>
              <a:rPr lang="en-US" altLang="zh-TW" sz="4400" dirty="0"/>
              <a:t>(</a:t>
            </a:r>
            <a:r>
              <a:rPr lang="zh-TW" altLang="en-US" sz="4400" dirty="0"/>
              <a:t>小白花</a:t>
            </a:r>
            <a:r>
              <a:rPr lang="en-US" altLang="zh-TW" sz="4400" dirty="0"/>
              <a:t>)</a:t>
            </a:r>
          </a:p>
          <a:p>
            <a:pPr marL="0" indent="0">
              <a:buNone/>
            </a:pPr>
            <a:r>
              <a:rPr lang="zh-TW" altLang="en-US" sz="4400" dirty="0"/>
              <a:t>「</a:t>
            </a:r>
            <a:r>
              <a:rPr lang="zh-TW" altLang="en-US" sz="4400" dirty="0">
                <a:solidFill>
                  <a:srgbClr val="FFC000"/>
                </a:solidFill>
              </a:rPr>
              <a:t>摩訶</a:t>
            </a:r>
            <a:r>
              <a:rPr lang="zh-TW" altLang="en-US" sz="4400" dirty="0"/>
              <a:t>曼陀羅華」：</a:t>
            </a:r>
            <a:r>
              <a:rPr lang="zh-TW" altLang="en-US" sz="4400" dirty="0">
                <a:solidFill>
                  <a:srgbClr val="FFC000"/>
                </a:solidFill>
              </a:rPr>
              <a:t>大</a:t>
            </a:r>
            <a:r>
              <a:rPr lang="zh-TW" altLang="en-US" sz="4400" dirty="0"/>
              <a:t>適意花</a:t>
            </a:r>
            <a:r>
              <a:rPr lang="en-US" altLang="zh-TW" sz="4400" dirty="0"/>
              <a:t>(</a:t>
            </a:r>
            <a:r>
              <a:rPr lang="zh-TW" altLang="en-US" sz="4400" dirty="0"/>
              <a:t>大白花</a:t>
            </a:r>
            <a:r>
              <a:rPr lang="en-US" altLang="zh-TW" sz="4400" dirty="0"/>
              <a:t>)</a:t>
            </a:r>
            <a:endParaRPr lang="zh-TW" altLang="en-US" sz="4400" dirty="0"/>
          </a:p>
          <a:p>
            <a:pPr marL="0" indent="0">
              <a:buNone/>
            </a:pPr>
            <a:r>
              <a:rPr lang="zh-TW" altLang="en-US" sz="4400" dirty="0"/>
              <a:t>「</a:t>
            </a:r>
            <a:r>
              <a:rPr lang="zh-TW" altLang="en-US" sz="4400" dirty="0">
                <a:solidFill>
                  <a:srgbClr val="FFC000"/>
                </a:solidFill>
              </a:rPr>
              <a:t>曼殊沙</a:t>
            </a:r>
            <a:r>
              <a:rPr lang="zh-TW" altLang="en-US" sz="4400" dirty="0"/>
              <a:t>華」：</a:t>
            </a:r>
            <a:r>
              <a:rPr lang="zh-TW" altLang="en-US" sz="4400" dirty="0">
                <a:solidFill>
                  <a:srgbClr val="FFC000"/>
                </a:solidFill>
              </a:rPr>
              <a:t>柔軟</a:t>
            </a:r>
            <a:r>
              <a:rPr lang="zh-TW" altLang="en-US" sz="4400" dirty="0"/>
              <a:t>花</a:t>
            </a:r>
            <a:r>
              <a:rPr lang="en-US" altLang="zh-TW" sz="4400" dirty="0"/>
              <a:t>(</a:t>
            </a:r>
            <a:r>
              <a:rPr lang="zh-TW" altLang="en-US" sz="4400" dirty="0"/>
              <a:t>小紅花</a:t>
            </a:r>
            <a:r>
              <a:rPr lang="en-US" altLang="zh-TW" sz="4400" dirty="0"/>
              <a:t>)</a:t>
            </a:r>
            <a:endParaRPr lang="zh-TW" altLang="en-US" sz="4400" dirty="0"/>
          </a:p>
          <a:p>
            <a:pPr marL="0" indent="0">
              <a:buNone/>
            </a:pPr>
            <a:r>
              <a:rPr lang="zh-TW" altLang="en-US" sz="4400" dirty="0"/>
              <a:t>「</a:t>
            </a:r>
            <a:r>
              <a:rPr lang="zh-TW" altLang="en-US" sz="4400" dirty="0">
                <a:solidFill>
                  <a:srgbClr val="FFC000"/>
                </a:solidFill>
              </a:rPr>
              <a:t>摩訶</a:t>
            </a:r>
            <a:r>
              <a:rPr lang="zh-TW" altLang="en-US" sz="4400" dirty="0"/>
              <a:t>曼殊沙華」：</a:t>
            </a:r>
            <a:r>
              <a:rPr lang="zh-TW" altLang="en-US" sz="4400" dirty="0">
                <a:solidFill>
                  <a:srgbClr val="FFC000"/>
                </a:solidFill>
              </a:rPr>
              <a:t>大</a:t>
            </a:r>
            <a:r>
              <a:rPr lang="zh-TW" altLang="en-US" sz="4400" dirty="0"/>
              <a:t>柔軟</a:t>
            </a:r>
            <a:r>
              <a:rPr lang="en-US" altLang="zh-TW" sz="4400" dirty="0"/>
              <a:t>(</a:t>
            </a:r>
            <a:r>
              <a:rPr lang="zh-TW" altLang="en-US" sz="4400" dirty="0"/>
              <a:t>大紅花</a:t>
            </a:r>
            <a:r>
              <a:rPr lang="en-US" altLang="zh-TW" sz="4400" dirty="0"/>
              <a:t>)</a:t>
            </a:r>
          </a:p>
          <a:p>
            <a:pPr marL="0" indent="0">
              <a:buNone/>
            </a:pPr>
            <a:r>
              <a:rPr lang="zh-TW" altLang="en-US" sz="5400" dirty="0"/>
              <a:t>       </a:t>
            </a:r>
            <a:r>
              <a:rPr lang="zh-TW" altLang="en-US" sz="5400" dirty="0">
                <a:solidFill>
                  <a:srgbClr val="FFC000"/>
                </a:solidFill>
              </a:rPr>
              <a:t>柔軟 </a:t>
            </a:r>
            <a:r>
              <a:rPr lang="en-US" altLang="zh-TW" sz="5400" dirty="0">
                <a:solidFill>
                  <a:srgbClr val="FFC000"/>
                </a:solidFill>
              </a:rPr>
              <a:t>+</a:t>
            </a:r>
            <a:r>
              <a:rPr lang="zh-TW" altLang="en-US" sz="5400" dirty="0">
                <a:solidFill>
                  <a:srgbClr val="FFC000"/>
                </a:solidFill>
              </a:rPr>
              <a:t> 適意      柔和善順</a:t>
            </a:r>
            <a:endParaRPr lang="en-US" altLang="zh-TW" sz="5400" dirty="0">
              <a:solidFill>
                <a:srgbClr val="FFC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826588" y="6330437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》P.568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58790"/>
            <a:ext cx="3748815" cy="249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5543162" y="3806474"/>
            <a:ext cx="788628" cy="10754"/>
          </a:xfrm>
          <a:prstGeom prst="line">
            <a:avLst/>
          </a:prstGeom>
          <a:noFill/>
          <a:ln w="63500">
            <a:solidFill>
              <a:schemeClr val="bg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540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331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5C5E07-B0EF-4A65-A38B-1CEB25341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zh-CN" altLang="en-US" dirty="0">
                <a:latin typeface="+mn-ea"/>
                <a:ea typeface="+mn-ea"/>
              </a:rPr>
              <a:t>第</a:t>
            </a:r>
            <a:r>
              <a:rPr lang="zh-TW" altLang="en-US" dirty="0">
                <a:latin typeface="+mn-ea"/>
                <a:ea typeface="+mn-ea"/>
              </a:rPr>
              <a:t>五</a:t>
            </a:r>
            <a:r>
              <a:rPr lang="zh-CN" altLang="en-US" dirty="0">
                <a:latin typeface="+mn-ea"/>
                <a:ea typeface="+mn-ea"/>
              </a:rPr>
              <a:t>章</a:t>
            </a:r>
            <a:r>
              <a:rPr lang="zh-TW" altLang="en-US" dirty="0">
                <a:latin typeface="+mn-ea"/>
                <a:ea typeface="+mn-ea"/>
              </a:rPr>
              <a:t> </a:t>
            </a:r>
            <a:r>
              <a:rPr lang="zh-CN" altLang="en-US" dirty="0">
                <a:latin typeface="+mn-ea"/>
                <a:ea typeface="+mn-ea"/>
              </a:rPr>
              <a:t>法華</a:t>
            </a:r>
            <a:r>
              <a:rPr lang="zh-TW" altLang="en-US" dirty="0">
                <a:latin typeface="+mn-ea"/>
                <a:ea typeface="+mn-ea"/>
              </a:rPr>
              <a:t>六瑞序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51C51F-D3FE-4C68-8822-AA8E1DF01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06901"/>
            <a:ext cx="10972800" cy="4525963"/>
          </a:xfrm>
        </p:spPr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  <a:latin typeface="+mn-ea"/>
              </a:rPr>
              <a:t>說法入定</a:t>
            </a:r>
            <a:r>
              <a:rPr lang="zh-TW" altLang="en-US" dirty="0">
                <a:latin typeface="+mn-ea"/>
              </a:rPr>
              <a:t>現祥瑞</a:t>
            </a:r>
            <a:r>
              <a:rPr lang="zh-CN" altLang="en-US" dirty="0">
                <a:latin typeface="+mn-ea"/>
              </a:rPr>
              <a:t>，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眉間毫光</a:t>
            </a:r>
            <a:r>
              <a:rPr lang="zh-TW" altLang="en-US" dirty="0">
                <a:latin typeface="+mn-ea"/>
              </a:rPr>
              <a:t>照東方</a:t>
            </a:r>
            <a:endParaRPr lang="en-US" altLang="zh-TW" dirty="0">
              <a:latin typeface="+mn-ea"/>
            </a:endParaRPr>
          </a:p>
          <a:p>
            <a:r>
              <a:rPr lang="zh-TW" altLang="en-US" dirty="0">
                <a:latin typeface="+mn-ea"/>
              </a:rPr>
              <a:t>眾生心光映佛心</a:t>
            </a:r>
            <a:r>
              <a:rPr lang="zh-CN" altLang="en-US" dirty="0">
                <a:latin typeface="+mn-ea"/>
              </a:rPr>
              <a:t>，</a:t>
            </a:r>
            <a:r>
              <a:rPr lang="zh-TW" altLang="en-US" dirty="0">
                <a:latin typeface="+mn-ea"/>
              </a:rPr>
              <a:t>心眼徹見諸世界</a:t>
            </a:r>
            <a:endParaRPr lang="en-US" altLang="zh-TW" dirty="0">
              <a:latin typeface="+mn-ea"/>
            </a:endParaRPr>
          </a:p>
          <a:p>
            <a:r>
              <a:rPr lang="zh-CN" altLang="en-US" dirty="0">
                <a:solidFill>
                  <a:srgbClr val="FFC000"/>
                </a:solidFill>
                <a:latin typeface="+mn-ea"/>
              </a:rPr>
              <a:t>天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雨四華地搖動</a:t>
            </a:r>
            <a:r>
              <a:rPr lang="zh-CN" altLang="en-US" dirty="0">
                <a:latin typeface="+mn-ea"/>
              </a:rPr>
              <a:t>，</a:t>
            </a:r>
            <a:r>
              <a:rPr lang="zh-TW" altLang="en-US" dirty="0">
                <a:latin typeface="+mn-ea"/>
              </a:rPr>
              <a:t>清風拂來樹木香</a:t>
            </a:r>
            <a:endParaRPr lang="en-US" altLang="zh-CN" dirty="0">
              <a:latin typeface="+mn-ea"/>
            </a:endParaRPr>
          </a:p>
          <a:p>
            <a:r>
              <a:rPr lang="zh-TW" altLang="en-US" dirty="0">
                <a:latin typeface="+mn-ea"/>
              </a:rPr>
              <a:t>清淨莊嚴勝妙境</a:t>
            </a:r>
            <a:r>
              <a:rPr lang="zh-CN" altLang="en-US" dirty="0">
                <a:latin typeface="+mn-ea"/>
              </a:rPr>
              <a:t>，</a:t>
            </a:r>
            <a:r>
              <a:rPr lang="zh-TW" altLang="en-US" dirty="0">
                <a:latin typeface="+mn-ea"/>
              </a:rPr>
              <a:t>柔軟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歡喜</a:t>
            </a:r>
            <a:r>
              <a:rPr lang="zh-TW" altLang="en-US" dirty="0">
                <a:latin typeface="+mn-ea"/>
              </a:rPr>
              <a:t>渴聞法</a:t>
            </a:r>
            <a:endParaRPr lang="en-US" altLang="zh-CN" dirty="0">
              <a:latin typeface="+mn-ea"/>
            </a:endParaRPr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236521" y="5996765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》P.547</a:t>
            </a:r>
          </a:p>
        </p:txBody>
      </p:sp>
    </p:spTree>
    <p:extLst>
      <p:ext uri="{BB962C8B-B14F-4D97-AF65-F5344CB8AC3E}">
        <p14:creationId xmlns:p14="http://schemas.microsoft.com/office/powerpoint/2010/main" val="3218387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34" y="622540"/>
            <a:ext cx="1123121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+mn-ea"/>
              </a:rPr>
              <a:t>四十年前，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方便引導，各證小果</a:t>
            </a:r>
            <a:r>
              <a:rPr lang="zh-TW" altLang="en-US" dirty="0">
                <a:latin typeface="+mn-ea"/>
              </a:rPr>
              <a:t>，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小適意</a:t>
            </a:r>
            <a:r>
              <a:rPr lang="zh-TW" altLang="en-US" dirty="0">
                <a:latin typeface="+mn-ea"/>
              </a:rPr>
              <a:t>故。今經演唱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一乘實相，適悅諸佛本意</a:t>
            </a:r>
            <a:r>
              <a:rPr lang="zh-TW" altLang="en-US" dirty="0">
                <a:latin typeface="+mn-ea"/>
              </a:rPr>
              <a:t>，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大適意</a:t>
            </a:r>
            <a:r>
              <a:rPr lang="zh-TW" altLang="en-US" dirty="0">
                <a:latin typeface="+mn-ea"/>
              </a:rPr>
              <a:t>故。</a:t>
            </a:r>
            <a:endParaRPr lang="en-US" altLang="zh-TW" dirty="0">
              <a:latin typeface="+mn-ea"/>
            </a:endParaRPr>
          </a:p>
          <a:p>
            <a:pPr marL="0" indent="0">
              <a:buNone/>
            </a:pPr>
            <a:r>
              <a:rPr lang="en-US" altLang="zh-TW" dirty="0">
                <a:latin typeface="+mn-ea"/>
              </a:rPr>
              <a:t>—《</a:t>
            </a:r>
            <a:r>
              <a:rPr lang="zh-TW" altLang="en-US" dirty="0">
                <a:latin typeface="+mn-ea"/>
              </a:rPr>
              <a:t>法華經大乘</a:t>
            </a:r>
            <a:r>
              <a:rPr lang="en-US" altLang="zh-TW" dirty="0">
                <a:latin typeface="+mn-ea"/>
              </a:rPr>
              <a:t>》</a:t>
            </a:r>
          </a:p>
          <a:p>
            <a:pPr marL="0" indent="0">
              <a:buNone/>
            </a:pPr>
            <a:r>
              <a:rPr lang="en-US" altLang="zh-TW" dirty="0">
                <a:latin typeface="+mn-ea"/>
              </a:rPr>
              <a:t>   </a:t>
            </a:r>
          </a:p>
        </p:txBody>
      </p:sp>
      <p:sp>
        <p:nvSpPr>
          <p:cNvPr id="4" name="矩形 3"/>
          <p:cNvSpPr/>
          <p:nvPr/>
        </p:nvSpPr>
        <p:spPr>
          <a:xfrm>
            <a:off x="3826588" y="6330437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》P.569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3136"/>
            <a:ext cx="3307296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83380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925" y="586596"/>
            <a:ext cx="11418123" cy="3716548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/>
              <a:t>小適意花、大適意花以及小柔軟花、大柔軟花，用來解釋大家</a:t>
            </a:r>
            <a:r>
              <a:rPr lang="zh-TW" altLang="en-US" dirty="0">
                <a:solidFill>
                  <a:srgbClr val="FFC000"/>
                </a:solidFill>
              </a:rPr>
              <a:t>看到花落時</a:t>
            </a:r>
            <a:r>
              <a:rPr lang="zh-TW" altLang="en-US" dirty="0"/>
              <a:t>，</a:t>
            </a:r>
            <a:r>
              <a:rPr lang="zh-TW" altLang="en-US" dirty="0">
                <a:solidFill>
                  <a:srgbClr val="FFC000"/>
                </a:solidFill>
              </a:rPr>
              <a:t>感覺很適意、很歡喜又柔軟</a:t>
            </a:r>
            <a:r>
              <a:rPr lang="zh-TW" altLang="en-US" dirty="0"/>
              <a:t>，藉此</a:t>
            </a:r>
            <a:r>
              <a:rPr lang="zh-TW" altLang="en-US" dirty="0">
                <a:solidFill>
                  <a:srgbClr val="FFC000"/>
                </a:solidFill>
              </a:rPr>
              <a:t>形容人人心靈的境界有小、有大</a:t>
            </a:r>
            <a:r>
              <a:rPr lang="zh-TW" altLang="en-US" dirty="0"/>
              <a:t>，譬喻有以</a:t>
            </a:r>
            <a:r>
              <a:rPr lang="zh-TW" altLang="en-US" dirty="0">
                <a:solidFill>
                  <a:srgbClr val="FFC000"/>
                </a:solidFill>
              </a:rPr>
              <a:t>小教度進來的會眾</a:t>
            </a:r>
            <a:r>
              <a:rPr lang="zh-TW" altLang="en-US" dirty="0"/>
              <a:t>，也</a:t>
            </a:r>
            <a:r>
              <a:rPr lang="zh-TW" altLang="en-US" dirty="0">
                <a:solidFill>
                  <a:srgbClr val="FFC000"/>
                </a:solidFill>
              </a:rPr>
              <a:t>有利根的人迅速就能接受</a:t>
            </a:r>
            <a:r>
              <a:rPr lang="zh-TW" altLang="en-US" dirty="0"/>
              <a:t>，</a:t>
            </a:r>
            <a:r>
              <a:rPr lang="zh-TW" altLang="en-US" dirty="0">
                <a:solidFill>
                  <a:srgbClr val="FFC000"/>
                </a:solidFill>
              </a:rPr>
              <a:t>聽聞佛法即起歡喜心</a:t>
            </a:r>
            <a:r>
              <a:rPr lang="zh-TW" altLang="en-US" dirty="0"/>
              <a:t>。       </a:t>
            </a:r>
            <a:endParaRPr lang="en-US" altLang="zh-TW" dirty="0"/>
          </a:p>
        </p:txBody>
      </p:sp>
      <p:sp>
        <p:nvSpPr>
          <p:cNvPr id="4" name="矩形 3"/>
          <p:cNvSpPr/>
          <p:nvPr/>
        </p:nvSpPr>
        <p:spPr>
          <a:xfrm>
            <a:off x="3826588" y="6330437"/>
            <a:ext cx="5929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》P.568~569</a:t>
            </a:r>
          </a:p>
        </p:txBody>
      </p:sp>
    </p:spTree>
    <p:extLst>
      <p:ext uri="{BB962C8B-B14F-4D97-AF65-F5344CB8AC3E}">
        <p14:creationId xmlns:p14="http://schemas.microsoft.com/office/powerpoint/2010/main" val="33036054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418" y="146648"/>
            <a:ext cx="11418123" cy="3716548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dirty="0"/>
              <a:t>煩惱就像污垢，要用很多方法去除。所以</a:t>
            </a:r>
            <a:r>
              <a:rPr lang="zh-TW" altLang="en-US" sz="4000" dirty="0">
                <a:solidFill>
                  <a:srgbClr val="FFC000"/>
                </a:solidFill>
              </a:rPr>
              <a:t>佛陀在說法華之前四十餘年間，以方便引導</a:t>
            </a:r>
            <a:r>
              <a:rPr lang="zh-TW" altLang="en-US" sz="4000" dirty="0"/>
              <a:t>，隨順眾生的根機，使用各種不同的方式教化。不論輕、重或柔軟的方式，都是</a:t>
            </a:r>
            <a:r>
              <a:rPr lang="zh-TW" altLang="en-US" sz="4000" dirty="0">
                <a:solidFill>
                  <a:srgbClr val="FFC000"/>
                </a:solidFill>
              </a:rPr>
              <a:t>因人、因時、因地</a:t>
            </a:r>
            <a:r>
              <a:rPr lang="zh-TW" altLang="en-US" sz="4000" dirty="0"/>
              <a:t>引導，讓</a:t>
            </a:r>
            <a:r>
              <a:rPr lang="zh-TW" altLang="en-US" sz="4000" dirty="0">
                <a:solidFill>
                  <a:srgbClr val="FFC000"/>
                </a:solidFill>
              </a:rPr>
              <a:t>煩惱的眾生慢慢地了解佛法，了解之後就能改過，各證小果</a:t>
            </a:r>
            <a:r>
              <a:rPr lang="zh-TW" altLang="en-US" sz="4000" dirty="0"/>
              <a:t>；看到他漸漸改過，內心很歡喜，</a:t>
            </a:r>
            <a:r>
              <a:rPr lang="zh-TW" altLang="en-US" sz="4000" dirty="0">
                <a:solidFill>
                  <a:srgbClr val="FFC000"/>
                </a:solidFill>
              </a:rPr>
              <a:t>這叫小適意</a:t>
            </a:r>
            <a:r>
              <a:rPr lang="zh-TW" altLang="en-US" sz="4000" dirty="0"/>
              <a:t>。雖然以很長的時間引導，看到他能改變，內心很安慰，但他畢竟還沒有很徹底了解，所以佛陀還要再用心繼續引導、教化。</a:t>
            </a:r>
            <a:endParaRPr lang="en-US" altLang="zh-TW" sz="4000" dirty="0"/>
          </a:p>
        </p:txBody>
      </p:sp>
      <p:sp>
        <p:nvSpPr>
          <p:cNvPr id="4" name="矩形 3"/>
          <p:cNvSpPr/>
          <p:nvPr/>
        </p:nvSpPr>
        <p:spPr>
          <a:xfrm>
            <a:off x="3826588" y="6330437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》P.570</a:t>
            </a:r>
          </a:p>
        </p:txBody>
      </p:sp>
    </p:spTree>
    <p:extLst>
      <p:ext uri="{BB962C8B-B14F-4D97-AF65-F5344CB8AC3E}">
        <p14:creationId xmlns:p14="http://schemas.microsoft.com/office/powerpoint/2010/main" val="31820439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418" y="552090"/>
            <a:ext cx="11418123" cy="3716548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/>
              <a:t>現在</a:t>
            </a:r>
            <a:r>
              <a:rPr lang="zh-TW" altLang="en-US" dirty="0">
                <a:solidFill>
                  <a:srgbClr val="FFC000"/>
                </a:solidFill>
              </a:rPr>
              <a:t>直指人心見性</a:t>
            </a:r>
            <a:r>
              <a:rPr lang="zh-TW" altLang="en-US" dirty="0"/>
              <a:t>，</a:t>
            </a:r>
            <a:r>
              <a:rPr lang="zh-TW" altLang="en-US" dirty="0">
                <a:solidFill>
                  <a:srgbClr val="FFC000"/>
                </a:solidFill>
              </a:rPr>
              <a:t>宣說真實法</a:t>
            </a:r>
            <a:r>
              <a:rPr lang="zh-TW" altLang="en-US" dirty="0"/>
              <a:t>，這是</a:t>
            </a:r>
            <a:r>
              <a:rPr lang="zh-TW" altLang="en-US" dirty="0">
                <a:solidFill>
                  <a:srgbClr val="FFC000"/>
                </a:solidFill>
              </a:rPr>
              <a:t>佛陀來人間教育的目的</a:t>
            </a:r>
            <a:r>
              <a:rPr lang="zh-TW" altLang="en-US" dirty="0"/>
              <a:t>，希望</a:t>
            </a:r>
            <a:r>
              <a:rPr lang="zh-TW" altLang="en-US" dirty="0">
                <a:solidFill>
                  <a:srgbClr val="FFC000"/>
                </a:solidFill>
              </a:rPr>
              <a:t>人人接受此大法</a:t>
            </a:r>
            <a:r>
              <a:rPr lang="zh-TW" altLang="en-US" dirty="0"/>
              <a:t>。每尊</a:t>
            </a:r>
            <a:r>
              <a:rPr lang="zh-TW" altLang="en-US" dirty="0">
                <a:solidFill>
                  <a:srgbClr val="FFC000"/>
                </a:solidFill>
              </a:rPr>
              <a:t>佛的本懷，都含藏著教菩薩法的微妙法</a:t>
            </a:r>
            <a:r>
              <a:rPr lang="zh-TW" altLang="en-US" dirty="0"/>
              <a:t>，如今</a:t>
            </a:r>
            <a:r>
              <a:rPr lang="zh-TW" altLang="en-US" dirty="0">
                <a:solidFill>
                  <a:srgbClr val="FFC000"/>
                </a:solidFill>
              </a:rPr>
              <a:t>靈山會上適佛本懷，稱為大適意。</a:t>
            </a:r>
            <a:endParaRPr lang="en-US" altLang="zh-TW" dirty="0">
              <a:solidFill>
                <a:srgbClr val="FFC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826588" y="6330437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》P.570</a:t>
            </a:r>
          </a:p>
        </p:txBody>
      </p:sp>
    </p:spTree>
    <p:extLst>
      <p:ext uri="{BB962C8B-B14F-4D97-AF65-F5344CB8AC3E}">
        <p14:creationId xmlns:p14="http://schemas.microsoft.com/office/powerpoint/2010/main" val="29544209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418" y="552090"/>
            <a:ext cx="11418123" cy="3716548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/>
              <a:t>佛陀講</a:t>
            </a:r>
            <a:r>
              <a:rPr lang="en-US" altLang="zh-TW" dirty="0"/>
              <a:t>《</a:t>
            </a:r>
            <a:r>
              <a:rPr lang="zh-TW" altLang="en-US" dirty="0"/>
              <a:t>法華經</a:t>
            </a:r>
            <a:r>
              <a:rPr lang="en-US" altLang="zh-TW" dirty="0"/>
              <a:t>》</a:t>
            </a:r>
            <a:r>
              <a:rPr lang="zh-TW" altLang="en-US" dirty="0"/>
              <a:t>的時刻，眾生不像過去四十餘年間那樣剛強，大家已經</a:t>
            </a:r>
            <a:r>
              <a:rPr lang="zh-TW" altLang="en-US" dirty="0">
                <a:solidFill>
                  <a:srgbClr val="FFC000"/>
                </a:solidFill>
              </a:rPr>
              <a:t>了解過去是權宜方便的法</a:t>
            </a:r>
            <a:r>
              <a:rPr lang="zh-TW" altLang="en-US" dirty="0"/>
              <a:t>，現在則是</a:t>
            </a:r>
            <a:r>
              <a:rPr lang="zh-TW" altLang="en-US" dirty="0">
                <a:solidFill>
                  <a:srgbClr val="FFC000"/>
                </a:solidFill>
              </a:rPr>
              <a:t>進入究竟的真實相，暢佛本懷的法</a:t>
            </a:r>
            <a:r>
              <a:rPr lang="zh-TW" altLang="en-US" dirty="0"/>
              <a:t>。</a:t>
            </a:r>
            <a:r>
              <a:rPr lang="zh-TW" altLang="en-US" dirty="0">
                <a:solidFill>
                  <a:srgbClr val="FFC000"/>
                </a:solidFill>
              </a:rPr>
              <a:t>前四十年是小柔軟</a:t>
            </a:r>
            <a:r>
              <a:rPr lang="zh-TW" altLang="en-US" dirty="0"/>
              <a:t>，</a:t>
            </a:r>
            <a:r>
              <a:rPr lang="zh-TW" altLang="en-US" dirty="0">
                <a:solidFill>
                  <a:srgbClr val="FFC000"/>
                </a:solidFill>
              </a:rPr>
              <a:t>現在人人都能受教，是大柔軟</a:t>
            </a:r>
            <a:r>
              <a:rPr lang="zh-TW" altLang="en-US" dirty="0"/>
              <a:t>。</a:t>
            </a:r>
            <a:endParaRPr lang="en-US" altLang="zh-TW" dirty="0">
              <a:solidFill>
                <a:srgbClr val="FFC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826588" y="6330437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》P.571</a:t>
            </a:r>
          </a:p>
        </p:txBody>
      </p:sp>
    </p:spTree>
    <p:extLst>
      <p:ext uri="{BB962C8B-B14F-4D97-AF65-F5344CB8AC3E}">
        <p14:creationId xmlns:p14="http://schemas.microsoft.com/office/powerpoint/2010/main" val="20093924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34" y="622540"/>
            <a:ext cx="1123121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/>
              <a:t>微風一吹，花、葉不斷隨風飄落，使眾人的內心寧靜、歡喜，於是被描寫成</a:t>
            </a:r>
            <a:r>
              <a:rPr lang="zh-TW" altLang="en-US" dirty="0">
                <a:solidFill>
                  <a:srgbClr val="FFC000"/>
                </a:solidFill>
              </a:rPr>
              <a:t>「天華悅眼」的美妙境界</a:t>
            </a:r>
            <a:r>
              <a:rPr lang="zh-TW" altLang="en-US" dirty="0"/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3826588" y="6330437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》P.572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8793"/>
            <a:ext cx="3307296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8555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567" y="86264"/>
            <a:ext cx="1123121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3600" dirty="0">
                <a:latin typeface="+mn-ea"/>
              </a:rPr>
              <a:t>在</a:t>
            </a:r>
            <a:r>
              <a:rPr lang="zh-TW" altLang="en-US" sz="3600" dirty="0">
                <a:solidFill>
                  <a:srgbClr val="FFC000"/>
                </a:solidFill>
                <a:latin typeface="+mn-ea"/>
              </a:rPr>
              <a:t>如此莊嚴的時刻</a:t>
            </a:r>
            <a:r>
              <a:rPr lang="zh-TW" altLang="en-US" sz="3600" dirty="0">
                <a:latin typeface="+mn-ea"/>
              </a:rPr>
              <a:t>，風微微一吹，</a:t>
            </a:r>
            <a:r>
              <a:rPr lang="zh-TW" altLang="en-US" sz="3600" dirty="0">
                <a:solidFill>
                  <a:srgbClr val="FFC000"/>
                </a:solidFill>
                <a:latin typeface="+mn-ea"/>
              </a:rPr>
              <a:t>樹葉、花朵不斷飄啊飄地散落。看到這種境界，文字描寫成「天華悦眼」</a:t>
            </a:r>
            <a:r>
              <a:rPr lang="en-US" altLang="zh-TW" sz="3600" dirty="0">
                <a:latin typeface="+mn-ea"/>
              </a:rPr>
              <a:t>――</a:t>
            </a:r>
            <a:r>
              <a:rPr lang="zh-TW" altLang="en-US" sz="3600" dirty="0">
                <a:latin typeface="+mn-ea"/>
              </a:rPr>
              <a:t>眼睛看到散落的花，讓大家很歡喜，心境恬靜；外境一點點形態，都能讓內心很有感覺。</a:t>
            </a:r>
          </a:p>
          <a:p>
            <a:pPr marL="0" indent="0">
              <a:buNone/>
            </a:pPr>
            <a:r>
              <a:rPr lang="zh-TW" altLang="en-US" sz="3600" dirty="0">
                <a:latin typeface="+mn-ea"/>
              </a:rPr>
              <a:t>譬如此時我們坐</a:t>
            </a:r>
            <a:r>
              <a:rPr lang="zh-TW" altLang="en-US" sz="3600" dirty="0">
                <a:solidFill>
                  <a:srgbClr val="FFC000"/>
                </a:solidFill>
                <a:latin typeface="+mn-ea"/>
              </a:rPr>
              <a:t>在精舍的主堂裡</a:t>
            </a:r>
            <a:r>
              <a:rPr lang="zh-TW" altLang="en-US" sz="3600" dirty="0">
                <a:latin typeface="+mn-ea"/>
              </a:rPr>
              <a:t>，周圍很靜，只有講述的聲音、鳥的聲音；</a:t>
            </a:r>
            <a:r>
              <a:rPr lang="zh-TW" altLang="en-US" sz="3600" dirty="0">
                <a:solidFill>
                  <a:srgbClr val="FFC000"/>
                </a:solidFill>
                <a:latin typeface="+mn-ea"/>
              </a:rPr>
              <a:t>心很寧靜的時刻，</a:t>
            </a:r>
            <a:r>
              <a:rPr lang="zh-TW" altLang="en-US" sz="3600" b="1" dirty="0">
                <a:solidFill>
                  <a:srgbClr val="FFC000"/>
                </a:solidFill>
                <a:latin typeface="+mn-ea"/>
              </a:rPr>
              <a:t>心靈都是很美的境界</a:t>
            </a:r>
            <a:r>
              <a:rPr lang="zh-TW" altLang="en-US" sz="3600" dirty="0">
                <a:latin typeface="+mn-ea"/>
              </a:rPr>
              <a:t>。</a:t>
            </a:r>
            <a:r>
              <a:rPr lang="zh-TW" altLang="en-US" sz="3600" dirty="0">
                <a:solidFill>
                  <a:srgbClr val="FFC000"/>
                </a:solidFill>
                <a:latin typeface="+mn-ea"/>
              </a:rPr>
              <a:t>由此可想見，在靈山會上</a:t>
            </a:r>
            <a:r>
              <a:rPr lang="ja-JP" altLang="en-US" sz="3600" dirty="0">
                <a:solidFill>
                  <a:srgbClr val="FFC000"/>
                </a:solidFill>
                <a:latin typeface="+mn-ea"/>
              </a:rPr>
              <a:t>境界應該是很美妙，眼睛看到花落時心很歡喜</a:t>
            </a:r>
            <a:r>
              <a:rPr lang="ja-JP" altLang="en-US" sz="3600" dirty="0">
                <a:latin typeface="+mn-ea"/>
              </a:rPr>
              <a:t>，所以</a:t>
            </a:r>
            <a:r>
              <a:rPr lang="ja-JP" altLang="en-US" sz="3600" dirty="0">
                <a:solidFill>
                  <a:srgbClr val="FFC000"/>
                </a:solidFill>
                <a:latin typeface="+mn-ea"/>
              </a:rPr>
              <a:t>用「天華悦眼」形容</a:t>
            </a:r>
            <a:r>
              <a:rPr lang="ja-JP" altLang="en-US" sz="3600" dirty="0">
                <a:latin typeface="+mn-ea"/>
              </a:rPr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3826588" y="6330437"/>
            <a:ext cx="5929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》P.572~573</a:t>
            </a:r>
          </a:p>
        </p:txBody>
      </p:sp>
    </p:spTree>
    <p:extLst>
      <p:ext uri="{BB962C8B-B14F-4D97-AF65-F5344CB8AC3E}">
        <p14:creationId xmlns:p14="http://schemas.microsoft.com/office/powerpoint/2010/main" val="23380157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E0BBAC-4FF9-4D8F-A429-AC8E73FE7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6833" y="6119970"/>
            <a:ext cx="7543800" cy="65176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地搖震心</a:t>
            </a: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土地搖動 震動人心</a:t>
            </a:r>
            <a:b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685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540" y="579408"/>
            <a:ext cx="11740551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/>
              <a:t>「</a:t>
            </a:r>
            <a:r>
              <a:rPr lang="zh-TW" altLang="en-US" dirty="0">
                <a:solidFill>
                  <a:srgbClr val="FFC000"/>
                </a:solidFill>
              </a:rPr>
              <a:t>地動</a:t>
            </a:r>
            <a:r>
              <a:rPr lang="zh-TW" altLang="en-US" dirty="0"/>
              <a:t>」有六種：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>
                <a:solidFill>
                  <a:srgbClr val="FFC000"/>
                </a:solidFill>
              </a:rPr>
              <a:t>動、涌、震、擊、吼、爆</a:t>
            </a:r>
          </a:p>
          <a:p>
            <a:pPr marL="0" indent="0">
              <a:buNone/>
            </a:pPr>
            <a:r>
              <a:rPr lang="zh-TW" altLang="en-US" dirty="0"/>
              <a:t>「</a:t>
            </a:r>
            <a:r>
              <a:rPr lang="zh-TW" altLang="en-US" dirty="0">
                <a:solidFill>
                  <a:srgbClr val="FFC000"/>
                </a:solidFill>
              </a:rPr>
              <a:t>形搖</a:t>
            </a:r>
            <a:r>
              <a:rPr lang="zh-TW" altLang="en-US" dirty="0"/>
              <a:t>為動，</a:t>
            </a:r>
            <a:r>
              <a:rPr lang="zh-TW" altLang="en-US" dirty="0">
                <a:solidFill>
                  <a:srgbClr val="FFC000"/>
                </a:solidFill>
              </a:rPr>
              <a:t>凹凸</a:t>
            </a:r>
            <a:r>
              <a:rPr lang="zh-TW" altLang="en-US" dirty="0"/>
              <a:t>為涌，</a:t>
            </a:r>
            <a:r>
              <a:rPr lang="zh-TW" altLang="en-US" dirty="0">
                <a:solidFill>
                  <a:srgbClr val="FFC000"/>
                </a:solidFill>
              </a:rPr>
              <a:t>有聲</a:t>
            </a:r>
            <a:r>
              <a:rPr lang="zh-TW" altLang="en-US" dirty="0"/>
              <a:t>為震，</a:t>
            </a:r>
            <a:r>
              <a:rPr lang="zh-TW" altLang="en-US" dirty="0">
                <a:solidFill>
                  <a:srgbClr val="FFC000"/>
                </a:solidFill>
              </a:rPr>
              <a:t>互扣</a:t>
            </a:r>
            <a:r>
              <a:rPr lang="zh-TW" altLang="en-US" dirty="0"/>
              <a:t>為擊，</a:t>
            </a:r>
            <a:r>
              <a:rPr lang="zh-TW" altLang="en-US" dirty="0">
                <a:solidFill>
                  <a:srgbClr val="FFC000"/>
                </a:solidFill>
              </a:rPr>
              <a:t>巨響</a:t>
            </a:r>
            <a:r>
              <a:rPr lang="zh-TW" altLang="en-US" dirty="0"/>
              <a:t>為吼，</a:t>
            </a:r>
            <a:r>
              <a:rPr lang="zh-TW" altLang="en-US" dirty="0">
                <a:solidFill>
                  <a:srgbClr val="FFC000"/>
                </a:solidFill>
              </a:rPr>
              <a:t>聲異</a:t>
            </a:r>
            <a:r>
              <a:rPr lang="zh-TW" altLang="en-US" dirty="0"/>
              <a:t>為爆」。 </a:t>
            </a:r>
          </a:p>
        </p:txBody>
      </p:sp>
      <p:sp>
        <p:nvSpPr>
          <p:cNvPr id="4" name="矩形 3"/>
          <p:cNvSpPr/>
          <p:nvPr/>
        </p:nvSpPr>
        <p:spPr>
          <a:xfrm>
            <a:off x="1704491" y="5867458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》P.573</a:t>
            </a:r>
          </a:p>
        </p:txBody>
      </p:sp>
    </p:spTree>
    <p:extLst>
      <p:ext uri="{BB962C8B-B14F-4D97-AF65-F5344CB8AC3E}">
        <p14:creationId xmlns:p14="http://schemas.microsoft.com/office/powerpoint/2010/main" val="14759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8409" y="1611731"/>
            <a:ext cx="11585274" cy="1143000"/>
          </a:xfrm>
        </p:spPr>
        <p:txBody>
          <a:bodyPr/>
          <a:lstStyle/>
          <a:p>
            <a:pPr algn="l"/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六種震動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含藏的意思是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隱明震落一切根、塵、識十八界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使眾生同證入無量義處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  <a:br>
              <a:rPr lang="en-US" altLang="zh-TW" sz="48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震動還有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「驚怖諸魔」、「警覺放逸者之意」之意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  <a:br>
              <a:rPr lang="en-US" altLang="zh-TW" sz="4800" dirty="0">
                <a:solidFill>
                  <a:schemeClr val="bg1"/>
                </a:solidFill>
                <a:latin typeface="+mn-ea"/>
                <a:ea typeface="+mn-ea"/>
              </a:rPr>
            </a:br>
            <a:br>
              <a:rPr lang="en-US" altLang="zh-TW" sz="4800" dirty="0">
                <a:solidFill>
                  <a:schemeClr val="bg1"/>
                </a:solidFill>
                <a:latin typeface="+mn-ea"/>
                <a:ea typeface="+mn-ea"/>
              </a:rPr>
            </a:br>
            <a:endParaRPr lang="zh-TW" altLang="en-US" sz="4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5C245-E162-40A9-A578-963478DB1426}" type="slidenum">
              <a:rPr lang="zh-TW" altLang="en-US" smtClean="0"/>
              <a:pPr>
                <a:defRPr/>
              </a:pPr>
              <a:t>39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863003" y="5970975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》P.575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 bwMode="auto">
          <a:xfrm>
            <a:off x="198409" y="3722329"/>
            <a:ext cx="1158527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6000" kern="1200">
                <a:solidFill>
                  <a:srgbClr val="CC9900"/>
                </a:solidFill>
                <a:latin typeface="+mj-lt"/>
                <a:ea typeface="+mj-ea"/>
                <a:cs typeface="文鼎中隸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  <a:cs typeface="文鼎中隸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  <a:cs typeface="文鼎中隸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  <a:cs typeface="文鼎中隸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  <a:cs typeface="文鼎中隸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</a:defRPr>
            </a:lvl9pPr>
          </a:lstStyle>
          <a:p>
            <a:pPr algn="l"/>
            <a:br>
              <a:rPr lang="en-US" altLang="zh-TW" sz="48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聽法的時候要專心一意，不要昏沉，讓種種煩惱魔停駐於心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  <a:b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</a:br>
            <a:endParaRPr lang="zh-TW" altLang="en-US" sz="4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6461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399730" y="1165750"/>
            <a:ext cx="7867374" cy="4405727"/>
          </a:xfrm>
        </p:spPr>
        <p:txBody>
          <a:bodyPr/>
          <a:lstStyle/>
          <a:p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法華六瑞</a:t>
            </a:r>
            <a:br>
              <a:rPr lang="en-US" altLang="zh-TW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</a:b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法華精髓無量義經</a:t>
            </a:r>
            <a:b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</a:b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無量義處三昧</a:t>
            </a:r>
            <a:br>
              <a:rPr lang="en-US" altLang="zh-TW" sz="4800" b="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</a:br>
            <a:r>
              <a:rPr lang="zh-TW" altLang="en-US" sz="4800" b="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天華悅眼</a:t>
            </a:r>
            <a:br>
              <a:rPr lang="en-US" altLang="zh-TW" sz="4800" b="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</a:b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地搖震心</a:t>
            </a:r>
            <a:br>
              <a:rPr lang="en-US" altLang="zh-TW" sz="4800" b="0" dirty="0">
                <a:solidFill>
                  <a:schemeClr val="bg1"/>
                </a:solidFill>
                <a:cs typeface="+mn-cs"/>
              </a:rPr>
            </a:b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大眾心歡喜</a:t>
            </a:r>
            <a:endParaRPr lang="zh-TW" altLang="en-US" b="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58FBF94-B282-44BB-822B-AE1F910C069F}"/>
              </a:ext>
            </a:extLst>
          </p:cNvPr>
          <p:cNvSpPr txBox="1"/>
          <p:nvPr/>
        </p:nvSpPr>
        <p:spPr>
          <a:xfrm>
            <a:off x="1994452" y="0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dirty="0">
                <a:solidFill>
                  <a:srgbClr val="CC9900"/>
                </a:solidFill>
                <a:latin typeface="+mn-ea"/>
                <a:ea typeface="+mn-ea"/>
              </a:rPr>
              <a:t>導讀重點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1192" y="1309809"/>
            <a:ext cx="10972800" cy="1143000"/>
          </a:xfrm>
        </p:spPr>
        <p:txBody>
          <a:bodyPr/>
          <a:lstStyle/>
          <a:p>
            <a:pPr algn="l"/>
            <a:br>
              <a:rPr lang="en-US" altLang="zh-TW" sz="48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心若清淨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，自然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一切境界都很美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，即使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風吹花葉落，也覺得如天花墜下一般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  <a:br>
              <a:rPr lang="en-US" altLang="zh-TW" sz="48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心境、佛境本相同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心若寧靜，就是最美好的境界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。 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5C245-E162-40A9-A578-963478DB1426}" type="slidenum">
              <a:rPr lang="zh-TW" altLang="en-US" smtClean="0"/>
              <a:pPr>
                <a:defRPr/>
              </a:pPr>
              <a:t>40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863003" y="5970975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》P.575</a:t>
            </a:r>
          </a:p>
        </p:txBody>
      </p:sp>
    </p:spTree>
    <p:extLst>
      <p:ext uri="{BB962C8B-B14F-4D97-AF65-F5344CB8AC3E}">
        <p14:creationId xmlns:p14="http://schemas.microsoft.com/office/powerpoint/2010/main" val="14481517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905" y="-129396"/>
            <a:ext cx="11467381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000" dirty="0"/>
              <a:t>2020.7.28</a:t>
            </a:r>
            <a:r>
              <a:rPr lang="zh-TW" altLang="en-US" sz="4000" dirty="0"/>
              <a:t>花蓮靜思精舍，</a:t>
            </a:r>
            <a:r>
              <a:rPr lang="zh-TW" altLang="en-US" sz="4000" dirty="0">
                <a:solidFill>
                  <a:srgbClr val="FFC000"/>
                </a:solidFill>
              </a:rPr>
              <a:t>湖南慈濟志工視訊連線，分享水患勘災及發放心得</a:t>
            </a:r>
            <a:r>
              <a:rPr lang="zh-TW" altLang="en-US" sz="4000" dirty="0"/>
              <a:t>。）這就是</a:t>
            </a:r>
            <a:r>
              <a:rPr lang="zh-TW" altLang="en-US" sz="4000" dirty="0">
                <a:solidFill>
                  <a:srgbClr val="FFC000"/>
                </a:solidFill>
              </a:rPr>
              <a:t>讀</a:t>
            </a:r>
            <a:r>
              <a:rPr lang="en-US" altLang="zh-TW" sz="4000" dirty="0">
                <a:solidFill>
                  <a:srgbClr val="FFC000"/>
                </a:solidFill>
              </a:rPr>
              <a:t>《</a:t>
            </a:r>
            <a:r>
              <a:rPr lang="zh-TW" altLang="en-US" sz="4000" dirty="0">
                <a:solidFill>
                  <a:srgbClr val="FFC000"/>
                </a:solidFill>
              </a:rPr>
              <a:t>法華經</a:t>
            </a:r>
            <a:r>
              <a:rPr lang="en-US" altLang="zh-TW" sz="4000" dirty="0">
                <a:solidFill>
                  <a:srgbClr val="FFC000"/>
                </a:solidFill>
              </a:rPr>
              <a:t>》</a:t>
            </a:r>
            <a:r>
              <a:rPr lang="zh-TW" altLang="en-US" sz="4000" dirty="0">
                <a:solidFill>
                  <a:srgbClr val="FFC000"/>
                </a:solidFill>
              </a:rPr>
              <a:t>，行菩薩道</a:t>
            </a:r>
            <a:r>
              <a:rPr lang="zh-TW" altLang="en-US" sz="4000" dirty="0"/>
              <a:t>，</a:t>
            </a:r>
            <a:r>
              <a:rPr lang="en-US" altLang="zh-TW" sz="4000" dirty="0"/>
              <a:t>(</a:t>
            </a:r>
            <a:r>
              <a:rPr lang="zh-TW" altLang="en-US" sz="4000" dirty="0"/>
              <a:t>中國</a:t>
            </a:r>
            <a:r>
              <a:rPr lang="en-US" altLang="zh-TW" sz="4000" dirty="0"/>
              <a:t>)</a:t>
            </a:r>
            <a:r>
              <a:rPr lang="zh-TW" altLang="en-US" sz="4000" dirty="0"/>
              <a:t>大陸的弟子，他們</a:t>
            </a:r>
            <a:r>
              <a:rPr lang="zh-TW" altLang="en-US" sz="4000" dirty="0">
                <a:solidFill>
                  <a:srgbClr val="FFC000"/>
                </a:solidFill>
              </a:rPr>
              <a:t>聽法身體力行</a:t>
            </a:r>
            <a:r>
              <a:rPr lang="zh-TW" altLang="en-US" sz="4000" dirty="0"/>
              <a:t>，他們一邊做，同樣聞法不斷，薰法沒有斷，聽他們在報告，</a:t>
            </a:r>
            <a:r>
              <a:rPr lang="zh-TW" altLang="en-US" sz="4000" dirty="0">
                <a:solidFill>
                  <a:srgbClr val="FFC000"/>
                </a:solidFill>
              </a:rPr>
              <a:t>除了災情的景象報告</a:t>
            </a:r>
            <a:r>
              <a:rPr lang="zh-TW" altLang="en-US" sz="4000" dirty="0"/>
              <a:t>出來給師父看，說出來給師父聽，</a:t>
            </a:r>
            <a:r>
              <a:rPr lang="zh-TW" altLang="en-US" sz="4000" dirty="0">
                <a:solidFill>
                  <a:srgbClr val="FFC000"/>
                </a:solidFill>
              </a:rPr>
              <a:t>同時分享他們聽法的心得</a:t>
            </a:r>
            <a:r>
              <a:rPr lang="zh-TW" altLang="en-US" sz="4000" dirty="0"/>
              <a:t>，我真的是</a:t>
            </a:r>
            <a:r>
              <a:rPr lang="zh-TW" altLang="en-US" sz="4000" dirty="0">
                <a:solidFill>
                  <a:srgbClr val="FFC000"/>
                </a:solidFill>
              </a:rPr>
              <a:t>很震撼、很感動，感動中是很震撼，所以每一部經，「六種震動</a:t>
            </a:r>
            <a:r>
              <a:rPr lang="zh-TW" altLang="en-US" sz="4000" dirty="0"/>
              <a:t>」就是這樣，</a:t>
            </a:r>
            <a:r>
              <a:rPr lang="zh-TW" altLang="en-US" sz="4000" b="1" dirty="0">
                <a:solidFill>
                  <a:srgbClr val="FFC000"/>
                </a:solidFill>
              </a:rPr>
              <a:t>感動的極點叫做震動</a:t>
            </a:r>
            <a:r>
              <a:rPr lang="zh-TW" altLang="en-US" sz="4000" dirty="0"/>
              <a:t>，讓我的內心很震撼，凡夫可以做菩薩事，做到那麼地徹底，真的是很不容易。</a:t>
            </a:r>
          </a:p>
        </p:txBody>
      </p:sp>
      <p:sp>
        <p:nvSpPr>
          <p:cNvPr id="2" name="矩形 1"/>
          <p:cNvSpPr/>
          <p:nvPr/>
        </p:nvSpPr>
        <p:spPr>
          <a:xfrm>
            <a:off x="3832111" y="6272205"/>
            <a:ext cx="53142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 </a:t>
            </a:r>
            <a:r>
              <a:rPr lang="zh-TW" altLang="en-US" sz="2400" dirty="0">
                <a:latin typeface="+mn-ea"/>
                <a:ea typeface="+mn-ea"/>
              </a:rPr>
              <a:t>人間菩提</a:t>
            </a:r>
            <a:r>
              <a:rPr lang="en-US" altLang="zh-TW" sz="2400" dirty="0">
                <a:latin typeface="+mn-ea"/>
                <a:ea typeface="+mn-ea"/>
              </a:rPr>
              <a:t>—20200731</a:t>
            </a:r>
            <a:r>
              <a:rPr lang="zh-TW" altLang="en-US" sz="2400" dirty="0">
                <a:latin typeface="+mn-ea"/>
                <a:ea typeface="+mn-ea"/>
              </a:rPr>
              <a:t>法華鋪路行大道</a:t>
            </a:r>
          </a:p>
        </p:txBody>
      </p:sp>
    </p:spTree>
    <p:extLst>
      <p:ext uri="{BB962C8B-B14F-4D97-AF65-F5344CB8AC3E}">
        <p14:creationId xmlns:p14="http://schemas.microsoft.com/office/powerpoint/2010/main" val="7836596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32111" y="6272205"/>
            <a:ext cx="53142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hlinkClick r:id="rId3" action="ppaction://hlinkfile"/>
              </a:rPr>
              <a:t> </a:t>
            </a:r>
            <a:r>
              <a:rPr lang="zh-TW" altLang="en-US" sz="2400" dirty="0">
                <a:latin typeface="+mn-ea"/>
                <a:ea typeface="+mn-ea"/>
                <a:hlinkClick r:id="rId3" action="ppaction://hlinkfile"/>
              </a:rPr>
              <a:t>人間菩提</a:t>
            </a:r>
            <a:r>
              <a:rPr lang="en-US" altLang="zh-TW" sz="2400" dirty="0">
                <a:latin typeface="+mn-ea"/>
                <a:ea typeface="+mn-ea"/>
                <a:hlinkClick r:id="rId3" action="ppaction://hlinkfile"/>
              </a:rPr>
              <a:t>—20200731</a:t>
            </a:r>
            <a:r>
              <a:rPr lang="zh-TW" altLang="en-US" sz="2400" dirty="0">
                <a:latin typeface="+mn-ea"/>
                <a:ea typeface="+mn-ea"/>
                <a:hlinkClick r:id="rId3" action="ppaction://hlinkfile"/>
              </a:rPr>
              <a:t>法華鋪路行大道</a:t>
            </a:r>
            <a:endParaRPr lang="zh-TW" altLang="en-US" sz="2400" dirty="0">
              <a:latin typeface="+mn-ea"/>
              <a:ea typeface="+mn-ea"/>
            </a:endParaRPr>
          </a:p>
        </p:txBody>
      </p:sp>
      <p:pic>
        <p:nvPicPr>
          <p:cNvPr id="8" name="圖片 7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4" y="-146649"/>
            <a:ext cx="11473132" cy="645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62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CE5C0-3BFC-4399-846E-CA208BB6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851" y="-189782"/>
            <a:ext cx="10972800" cy="1143000"/>
          </a:xfrm>
        </p:spPr>
        <p:txBody>
          <a:bodyPr/>
          <a:lstStyle/>
          <a:p>
            <a:r>
              <a:rPr lang="zh-TW" altLang="en-US" sz="5400" dirty="0">
                <a:latin typeface="+mn-ea"/>
                <a:ea typeface="+mn-ea"/>
              </a:rPr>
              <a:t>如何回歸清淨心地？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291" y="953218"/>
            <a:ext cx="1123121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+mn-ea"/>
              </a:rPr>
              <a:t>就是要用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「法」</a:t>
            </a:r>
            <a:endParaRPr lang="en-US" altLang="zh-TW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FFC000"/>
                </a:solidFill>
                <a:latin typeface="+mn-ea"/>
              </a:rPr>
              <a:t>佛陀的本懷</a:t>
            </a:r>
            <a:r>
              <a:rPr lang="zh-TW" altLang="en-US" dirty="0">
                <a:latin typeface="+mn-ea"/>
              </a:rPr>
              <a:t>是希望一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說出真實法</a:t>
            </a:r>
            <a:r>
              <a:rPr lang="zh-TW" altLang="en-US" dirty="0">
                <a:latin typeface="+mn-ea"/>
              </a:rPr>
              <a:t>，大家都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能聽懂、了解，明心見性</a:t>
            </a:r>
            <a:r>
              <a:rPr lang="zh-TW" altLang="en-US" dirty="0">
                <a:latin typeface="+mn-ea"/>
              </a:rPr>
              <a:t>。</a:t>
            </a:r>
            <a:endParaRPr lang="en-US" altLang="zh-TW" dirty="0">
              <a:latin typeface="+mn-ea"/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FFC000"/>
                </a:solidFill>
                <a:latin typeface="+mn-ea"/>
              </a:rPr>
              <a:t>心若受法</a:t>
            </a:r>
            <a:r>
              <a:rPr lang="zh-TW" altLang="en-US" dirty="0">
                <a:latin typeface="+mn-ea"/>
              </a:rPr>
              <a:t>，就能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回歸清淨本性</a:t>
            </a:r>
            <a:r>
              <a:rPr lang="zh-TW" altLang="en-US" dirty="0">
                <a:latin typeface="+mn-ea"/>
              </a:rPr>
              <a:t>，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澹泊、無欲而無煩惱</a:t>
            </a:r>
            <a:r>
              <a:rPr lang="zh-TW" altLang="en-US" dirty="0">
                <a:latin typeface="+mn-ea"/>
              </a:rPr>
              <a:t>。</a:t>
            </a:r>
          </a:p>
          <a:p>
            <a:pPr marL="0" indent="0">
              <a:buNone/>
            </a:pPr>
            <a:endParaRPr lang="zh-TW" altLang="en-US" sz="4000" dirty="0"/>
          </a:p>
        </p:txBody>
      </p:sp>
      <p:sp>
        <p:nvSpPr>
          <p:cNvPr id="4" name="矩形 3"/>
          <p:cNvSpPr/>
          <p:nvPr/>
        </p:nvSpPr>
        <p:spPr>
          <a:xfrm>
            <a:off x="1368060" y="6100371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》P.578</a:t>
            </a:r>
          </a:p>
        </p:txBody>
      </p:sp>
    </p:spTree>
    <p:extLst>
      <p:ext uri="{BB962C8B-B14F-4D97-AF65-F5344CB8AC3E}">
        <p14:creationId xmlns:p14="http://schemas.microsoft.com/office/powerpoint/2010/main" val="214226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E0BBAC-4FF9-4D8F-A429-AC8E73FE7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2930" y="1660111"/>
            <a:ext cx="7543800" cy="200611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大眾心歡喜</a:t>
            </a: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65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1798" y="2237306"/>
            <a:ext cx="11812437" cy="3621337"/>
          </a:xfrm>
        </p:spPr>
        <p:txBody>
          <a:bodyPr/>
          <a:lstStyle/>
          <a:p>
            <a:pPr algn="l"/>
            <a:r>
              <a:rPr lang="zh-TW" altLang="en-US" sz="5400" dirty="0">
                <a:solidFill>
                  <a:schemeClr val="bg1"/>
                </a:solidFill>
                <a:latin typeface="+mn-ea"/>
                <a:ea typeface="+mn-ea"/>
              </a:rPr>
              <a:t>爾時，會中比丘、比丘尼、優婆塞、優婆夷、天、龍、夜叉、乾闥婆、阿修羅、迦樓羅、緊那羅、摩睺羅伽、人非人，及諸小王、轉輪聖王，</a:t>
            </a:r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是諸大眾</a:t>
            </a:r>
            <a:r>
              <a:rPr lang="zh-TW" altLang="en-US" sz="5400" dirty="0">
                <a:solidFill>
                  <a:schemeClr val="bg1"/>
                </a:solidFill>
                <a:latin typeface="+mn-ea"/>
                <a:ea typeface="+mn-ea"/>
              </a:rPr>
              <a:t>，得未曾有，</a:t>
            </a:r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歡喜</a:t>
            </a:r>
            <a:r>
              <a:rPr lang="zh-TW" altLang="en-US" sz="5400" dirty="0">
                <a:solidFill>
                  <a:schemeClr val="bg1"/>
                </a:solidFill>
                <a:latin typeface="+mn-ea"/>
                <a:ea typeface="+mn-ea"/>
              </a:rPr>
              <a:t>合掌，一心觀佛。</a:t>
            </a:r>
            <a:br>
              <a:rPr lang="zh-TW" altLang="en-US" sz="5400" dirty="0">
                <a:solidFill>
                  <a:schemeClr val="bg1"/>
                </a:solidFill>
                <a:latin typeface="+mn-ea"/>
                <a:ea typeface="+mn-ea"/>
              </a:rPr>
            </a:br>
            <a:br>
              <a:rPr lang="en-US" altLang="zh-TW" sz="5400" b="0" dirty="0">
                <a:solidFill>
                  <a:schemeClr val="bg1"/>
                </a:solidFill>
                <a:latin typeface="+mn-ea"/>
                <a:ea typeface="+mn-ea"/>
              </a:rPr>
            </a:br>
            <a:endParaRPr lang="zh-TW" altLang="en-US" sz="5400" b="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752980" y="-218464"/>
            <a:ext cx="16979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6000" spc="-1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經文</a:t>
            </a:r>
          </a:p>
        </p:txBody>
      </p:sp>
      <p:sp>
        <p:nvSpPr>
          <p:cNvPr id="9" name="矩形 8"/>
          <p:cNvSpPr/>
          <p:nvPr/>
        </p:nvSpPr>
        <p:spPr>
          <a:xfrm>
            <a:off x="756119" y="6229074"/>
            <a:ext cx="5929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》P.579~580</a:t>
            </a:r>
          </a:p>
        </p:txBody>
      </p:sp>
    </p:spTree>
    <p:extLst>
      <p:ext uri="{BB962C8B-B14F-4D97-AF65-F5344CB8AC3E}">
        <p14:creationId xmlns:p14="http://schemas.microsoft.com/office/powerpoint/2010/main" val="16496041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5916" y="1846053"/>
            <a:ext cx="11588152" cy="1107090"/>
          </a:xfrm>
        </p:spPr>
        <p:txBody>
          <a:bodyPr/>
          <a:lstStyle/>
          <a:p>
            <a:pPr algn="l"/>
            <a:br>
              <a:rPr lang="en-US" altLang="zh-TW" sz="4800" dirty="0">
                <a:solidFill>
                  <a:schemeClr val="bg1"/>
                </a:solidFill>
                <a:latin typeface="+mn-ea"/>
                <a:ea typeface="+mn-ea"/>
              </a:rPr>
            </a:br>
            <a:endParaRPr lang="zh-TW" altLang="en-US" sz="4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5C245-E162-40A9-A578-963478DB1426}" type="slidenum">
              <a:rPr lang="zh-TW" altLang="en-US" smtClean="0"/>
              <a:pPr>
                <a:defRPr/>
              </a:pPr>
              <a:t>46</a:t>
            </a:fld>
            <a:endParaRPr lang="zh-TW" altLang="en-US"/>
          </a:p>
        </p:txBody>
      </p:sp>
      <p:sp>
        <p:nvSpPr>
          <p:cNvPr id="5" name="左大括弧 4"/>
          <p:cNvSpPr/>
          <p:nvPr/>
        </p:nvSpPr>
        <p:spPr>
          <a:xfrm>
            <a:off x="3362935" y="622143"/>
            <a:ext cx="504056" cy="4248472"/>
          </a:xfrm>
          <a:prstGeom prst="leftBrace">
            <a:avLst/>
          </a:prstGeom>
          <a:noFill/>
          <a:ln w="76200" cap="flat" cmpd="sng" algn="ctr">
            <a:solidFill>
              <a:srgbClr val="1A1AB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2210807" y="622143"/>
            <a:ext cx="1008112" cy="4536504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vert="eaVert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僧團四眾弟子</a:t>
            </a:r>
          </a:p>
        </p:txBody>
      </p:sp>
      <p:sp>
        <p:nvSpPr>
          <p:cNvPr id="7" name="矩形 6"/>
          <p:cNvSpPr/>
          <p:nvPr/>
        </p:nvSpPr>
        <p:spPr>
          <a:xfrm>
            <a:off x="4155023" y="190095"/>
            <a:ext cx="3672408" cy="1008112"/>
          </a:xfrm>
          <a:prstGeom prst="rect">
            <a:avLst/>
          </a:prstGeom>
          <a:solidFill>
            <a:sysClr val="windowText" lastClr="000000">
              <a:lumMod val="75000"/>
              <a:lumOff val="25000"/>
            </a:sys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比丘</a:t>
            </a:r>
          </a:p>
        </p:txBody>
      </p:sp>
      <p:sp>
        <p:nvSpPr>
          <p:cNvPr id="8" name="矩形 7"/>
          <p:cNvSpPr/>
          <p:nvPr/>
        </p:nvSpPr>
        <p:spPr>
          <a:xfrm>
            <a:off x="4155023" y="1558247"/>
            <a:ext cx="3672408" cy="1008112"/>
          </a:xfrm>
          <a:prstGeom prst="rect">
            <a:avLst/>
          </a:prstGeom>
          <a:solidFill>
            <a:sysClr val="windowText" lastClr="000000">
              <a:lumMod val="75000"/>
              <a:lumOff val="25000"/>
            </a:sys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比丘尼</a:t>
            </a:r>
          </a:p>
        </p:txBody>
      </p:sp>
      <p:sp>
        <p:nvSpPr>
          <p:cNvPr id="9" name="矩形 8"/>
          <p:cNvSpPr/>
          <p:nvPr/>
        </p:nvSpPr>
        <p:spPr>
          <a:xfrm>
            <a:off x="4155023" y="2998407"/>
            <a:ext cx="3672408" cy="1008112"/>
          </a:xfrm>
          <a:prstGeom prst="rect">
            <a:avLst/>
          </a:prstGeom>
          <a:solidFill>
            <a:sysClr val="windowText" lastClr="000000">
              <a:lumMod val="75000"/>
              <a:lumOff val="25000"/>
            </a:sys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優婆塞</a:t>
            </a:r>
          </a:p>
        </p:txBody>
      </p:sp>
      <p:sp>
        <p:nvSpPr>
          <p:cNvPr id="10" name="矩形 9"/>
          <p:cNvSpPr/>
          <p:nvPr/>
        </p:nvSpPr>
        <p:spPr>
          <a:xfrm>
            <a:off x="4155023" y="4438567"/>
            <a:ext cx="3672408" cy="1008112"/>
          </a:xfrm>
          <a:prstGeom prst="rect">
            <a:avLst/>
          </a:prstGeom>
          <a:solidFill>
            <a:sysClr val="windowText" lastClr="000000">
              <a:lumMod val="75000"/>
              <a:lumOff val="25000"/>
            </a:sys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優婆夷</a:t>
            </a:r>
          </a:p>
        </p:txBody>
      </p:sp>
    </p:spTree>
    <p:extLst>
      <p:ext uri="{BB962C8B-B14F-4D97-AF65-F5344CB8AC3E}">
        <p14:creationId xmlns:p14="http://schemas.microsoft.com/office/powerpoint/2010/main" val="33629582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5916" y="1846053"/>
            <a:ext cx="11588152" cy="1107090"/>
          </a:xfrm>
        </p:spPr>
        <p:txBody>
          <a:bodyPr/>
          <a:lstStyle/>
          <a:p>
            <a:pPr algn="l"/>
            <a:br>
              <a:rPr lang="en-US" altLang="zh-TW" sz="4800" dirty="0">
                <a:solidFill>
                  <a:schemeClr val="bg1"/>
                </a:solidFill>
                <a:latin typeface="+mn-ea"/>
                <a:ea typeface="+mn-ea"/>
              </a:rPr>
            </a:br>
            <a:endParaRPr lang="zh-TW" altLang="en-US" sz="4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5C245-E162-40A9-A578-963478DB1426}" type="slidenum">
              <a:rPr lang="zh-TW" altLang="en-US" smtClean="0"/>
              <a:pPr>
                <a:defRPr/>
              </a:pPr>
              <a:t>47</a:t>
            </a:fld>
            <a:endParaRPr lang="zh-TW" altLang="en-US"/>
          </a:p>
        </p:txBody>
      </p:sp>
      <p:sp>
        <p:nvSpPr>
          <p:cNvPr id="11" name="左大括弧 10"/>
          <p:cNvSpPr/>
          <p:nvPr/>
        </p:nvSpPr>
        <p:spPr>
          <a:xfrm>
            <a:off x="2466325" y="392752"/>
            <a:ext cx="504056" cy="5616624"/>
          </a:xfrm>
          <a:prstGeom prst="leftBrace">
            <a:avLst/>
          </a:prstGeom>
          <a:ln w="76200">
            <a:solidFill>
              <a:srgbClr val="1A1A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2F2B20"/>
              </a:solidFill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1314197" y="1550657"/>
            <a:ext cx="1008112" cy="3198579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天龍八部</a:t>
            </a:r>
          </a:p>
        </p:txBody>
      </p:sp>
      <p:sp>
        <p:nvSpPr>
          <p:cNvPr id="13" name="矩形 12"/>
          <p:cNvSpPr/>
          <p:nvPr/>
        </p:nvSpPr>
        <p:spPr>
          <a:xfrm>
            <a:off x="3252143" y="178438"/>
            <a:ext cx="2880320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</a:t>
            </a:r>
          </a:p>
        </p:txBody>
      </p:sp>
      <p:sp>
        <p:nvSpPr>
          <p:cNvPr id="14" name="矩形 13"/>
          <p:cNvSpPr/>
          <p:nvPr/>
        </p:nvSpPr>
        <p:spPr>
          <a:xfrm>
            <a:off x="3258413" y="1004820"/>
            <a:ext cx="2880320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龍</a:t>
            </a:r>
          </a:p>
        </p:txBody>
      </p:sp>
      <p:sp>
        <p:nvSpPr>
          <p:cNvPr id="15" name="矩形 14"/>
          <p:cNvSpPr/>
          <p:nvPr/>
        </p:nvSpPr>
        <p:spPr>
          <a:xfrm>
            <a:off x="3258413" y="1868916"/>
            <a:ext cx="2880320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夜叉</a:t>
            </a:r>
          </a:p>
        </p:txBody>
      </p:sp>
      <p:sp>
        <p:nvSpPr>
          <p:cNvPr id="16" name="矩形 15"/>
          <p:cNvSpPr/>
          <p:nvPr/>
        </p:nvSpPr>
        <p:spPr>
          <a:xfrm>
            <a:off x="3258413" y="2733012"/>
            <a:ext cx="2880320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乾闥婆</a:t>
            </a:r>
          </a:p>
        </p:txBody>
      </p:sp>
      <p:sp>
        <p:nvSpPr>
          <p:cNvPr id="17" name="矩形 16"/>
          <p:cNvSpPr/>
          <p:nvPr/>
        </p:nvSpPr>
        <p:spPr>
          <a:xfrm>
            <a:off x="3258413" y="3525100"/>
            <a:ext cx="2880320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阿修羅</a:t>
            </a:r>
          </a:p>
        </p:txBody>
      </p:sp>
      <p:sp>
        <p:nvSpPr>
          <p:cNvPr id="18" name="矩形 17"/>
          <p:cNvSpPr/>
          <p:nvPr/>
        </p:nvSpPr>
        <p:spPr>
          <a:xfrm>
            <a:off x="3258413" y="4245180"/>
            <a:ext cx="2880320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迦樓羅</a:t>
            </a:r>
          </a:p>
        </p:txBody>
      </p:sp>
      <p:sp>
        <p:nvSpPr>
          <p:cNvPr id="19" name="矩形 18"/>
          <p:cNvSpPr/>
          <p:nvPr/>
        </p:nvSpPr>
        <p:spPr>
          <a:xfrm>
            <a:off x="3258413" y="4965260"/>
            <a:ext cx="2880320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緊那羅</a:t>
            </a:r>
          </a:p>
        </p:txBody>
      </p:sp>
      <p:sp>
        <p:nvSpPr>
          <p:cNvPr id="20" name="矩形 19"/>
          <p:cNvSpPr/>
          <p:nvPr/>
        </p:nvSpPr>
        <p:spPr>
          <a:xfrm>
            <a:off x="3258413" y="5757348"/>
            <a:ext cx="2880320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摩睺羅伽</a:t>
            </a:r>
          </a:p>
        </p:txBody>
      </p:sp>
      <p:sp>
        <p:nvSpPr>
          <p:cNvPr id="21" name="矩形 20"/>
          <p:cNvSpPr/>
          <p:nvPr/>
        </p:nvSpPr>
        <p:spPr>
          <a:xfrm>
            <a:off x="6466853" y="4250404"/>
            <a:ext cx="3428992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大鵬金翅鳥</a:t>
            </a:r>
          </a:p>
        </p:txBody>
      </p:sp>
      <p:sp>
        <p:nvSpPr>
          <p:cNvPr id="22" name="矩形 21"/>
          <p:cNvSpPr/>
          <p:nvPr/>
        </p:nvSpPr>
        <p:spPr>
          <a:xfrm>
            <a:off x="6466853" y="5750602"/>
            <a:ext cx="3428992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大蟒神</a:t>
            </a:r>
          </a:p>
        </p:txBody>
      </p:sp>
      <p:sp>
        <p:nvSpPr>
          <p:cNvPr id="23" name="矩形 22"/>
          <p:cNvSpPr/>
          <p:nvPr/>
        </p:nvSpPr>
        <p:spPr>
          <a:xfrm>
            <a:off x="6466853" y="4964784"/>
            <a:ext cx="3428992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歌神</a:t>
            </a:r>
          </a:p>
        </p:txBody>
      </p:sp>
      <p:sp>
        <p:nvSpPr>
          <p:cNvPr id="24" name="矩形 23"/>
          <p:cNvSpPr/>
          <p:nvPr/>
        </p:nvSpPr>
        <p:spPr>
          <a:xfrm>
            <a:off x="6466853" y="2750206"/>
            <a:ext cx="3428992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樂神</a:t>
            </a:r>
          </a:p>
        </p:txBody>
      </p:sp>
      <p:sp>
        <p:nvSpPr>
          <p:cNvPr id="25" name="矩形 24"/>
          <p:cNvSpPr/>
          <p:nvPr/>
        </p:nvSpPr>
        <p:spPr>
          <a:xfrm>
            <a:off x="6466853" y="1892950"/>
            <a:ext cx="3428992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捷疾鬼</a:t>
            </a:r>
          </a:p>
        </p:txBody>
      </p:sp>
      <p:sp>
        <p:nvSpPr>
          <p:cNvPr id="26" name="矩形 25"/>
          <p:cNvSpPr/>
          <p:nvPr/>
        </p:nvSpPr>
        <p:spPr>
          <a:xfrm>
            <a:off x="6466853" y="3536024"/>
            <a:ext cx="3428992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凶神</a:t>
            </a:r>
          </a:p>
        </p:txBody>
      </p:sp>
      <p:sp>
        <p:nvSpPr>
          <p:cNvPr id="27" name="矩形 26"/>
          <p:cNvSpPr/>
          <p:nvPr/>
        </p:nvSpPr>
        <p:spPr>
          <a:xfrm>
            <a:off x="6538291" y="178438"/>
            <a:ext cx="3428992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天神</a:t>
            </a:r>
          </a:p>
        </p:txBody>
      </p:sp>
      <p:sp>
        <p:nvSpPr>
          <p:cNvPr id="28" name="矩形 27"/>
          <p:cNvSpPr/>
          <p:nvPr/>
        </p:nvSpPr>
        <p:spPr>
          <a:xfrm>
            <a:off x="6538291" y="964256"/>
            <a:ext cx="3428992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龍眾</a:t>
            </a:r>
          </a:p>
        </p:txBody>
      </p:sp>
    </p:spTree>
    <p:extLst>
      <p:ext uri="{BB962C8B-B14F-4D97-AF65-F5344CB8AC3E}">
        <p14:creationId xmlns:p14="http://schemas.microsoft.com/office/powerpoint/2010/main" val="99644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5916" y="1846053"/>
            <a:ext cx="11588152" cy="1107090"/>
          </a:xfrm>
        </p:spPr>
        <p:txBody>
          <a:bodyPr/>
          <a:lstStyle/>
          <a:p>
            <a:pPr algn="l"/>
            <a:br>
              <a:rPr lang="en-US" altLang="zh-TW" sz="4800" dirty="0">
                <a:solidFill>
                  <a:schemeClr val="bg1"/>
                </a:solidFill>
                <a:latin typeface="+mn-ea"/>
                <a:ea typeface="+mn-ea"/>
              </a:rPr>
            </a:br>
            <a:endParaRPr lang="zh-TW" altLang="en-US" sz="4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5C245-E162-40A9-A578-963478DB1426}" type="slidenum">
              <a:rPr lang="zh-TW" altLang="en-US" smtClean="0"/>
              <a:pPr>
                <a:defRPr/>
              </a:pPr>
              <a:t>48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255916" y="230855"/>
            <a:ext cx="117520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4800" dirty="0">
                <a:solidFill>
                  <a:schemeClr val="bg1"/>
                </a:solidFill>
                <a:latin typeface="+mn-ea"/>
                <a:ea typeface="+mn-ea"/>
              </a:rPr>
              <a:t>佛經裡所描述的天龍八部眾，就是在監視人間</a:t>
            </a:r>
            <a:r>
              <a:rPr lang="en-US" altLang="ja-JP" sz="4800" dirty="0">
                <a:solidFill>
                  <a:schemeClr val="bg1"/>
                </a:solidFill>
                <a:latin typeface="+mn-ea"/>
                <a:ea typeface="+mn-ea"/>
              </a:rPr>
              <a:t>―</a:t>
            </a:r>
            <a:r>
              <a:rPr lang="ja-JP" altLang="en-US" sz="4800" dirty="0">
                <a:solidFill>
                  <a:schemeClr val="bg1"/>
                </a:solidFill>
                <a:latin typeface="+mn-ea"/>
                <a:ea typeface="+mn-ea"/>
              </a:rPr>
              <a:t>我們在做，天龍八部在記。常説眾生共業，人間的安危禍福，都是眾生自造</a:t>
            </a:r>
            <a:r>
              <a:rPr lang="en-US" altLang="ja-JP" sz="4800" dirty="0">
                <a:solidFill>
                  <a:schemeClr val="bg1"/>
                </a:solidFill>
                <a:latin typeface="+mn-ea"/>
                <a:ea typeface="+mn-ea"/>
              </a:rPr>
              <a:t>;</a:t>
            </a:r>
            <a:r>
              <a:rPr lang="ja-JP" altLang="en-US" sz="4800" dirty="0">
                <a:solidFill>
                  <a:schemeClr val="bg1"/>
                </a:solidFill>
                <a:latin typeface="+mn-ea"/>
                <a:ea typeface="+mn-ea"/>
              </a:rPr>
              <a:t>所以我們</a:t>
            </a:r>
            <a:r>
              <a:rPr lang="ja-JP" altLang="en-US" sz="4800" dirty="0">
                <a:solidFill>
                  <a:srgbClr val="FFC000"/>
                </a:solidFill>
                <a:latin typeface="+mn-ea"/>
                <a:ea typeface="+mn-ea"/>
              </a:rPr>
              <a:t>要謹慎因果，用感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恩</a:t>
            </a:r>
            <a:r>
              <a:rPr lang="ja-JP" altLang="en-US" sz="4800" dirty="0">
                <a:solidFill>
                  <a:srgbClr val="FFC000"/>
                </a:solidFill>
                <a:latin typeface="+mn-ea"/>
                <a:ea typeface="+mn-ea"/>
              </a:rPr>
              <a:t>心、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恭敬</a:t>
            </a:r>
            <a:r>
              <a:rPr lang="ja-JP" altLang="en-US" sz="4800" dirty="0">
                <a:solidFill>
                  <a:srgbClr val="FFC000"/>
                </a:solidFill>
                <a:latin typeface="+mn-ea"/>
                <a:ea typeface="+mn-ea"/>
              </a:rPr>
              <a:t>心面對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每</a:t>
            </a:r>
            <a:r>
              <a:rPr lang="ja-JP" altLang="en-US" sz="4800" dirty="0">
                <a:solidFill>
                  <a:srgbClr val="FFC000"/>
                </a:solidFill>
                <a:latin typeface="+mn-ea"/>
                <a:ea typeface="+mn-ea"/>
              </a:rPr>
              <a:t>一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天</a:t>
            </a:r>
            <a:r>
              <a:rPr lang="ja-JP" altLang="en-US" sz="4800" dirty="0">
                <a:solidFill>
                  <a:srgbClr val="FFC000"/>
                </a:solidFill>
                <a:latin typeface="+mn-ea"/>
                <a:ea typeface="+mn-ea"/>
              </a:rPr>
              <a:t>，敬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天</a:t>
            </a:r>
            <a:r>
              <a:rPr lang="ja-JP" altLang="en-US" sz="4800" dirty="0">
                <a:solidFill>
                  <a:srgbClr val="FFC000"/>
                </a:solidFill>
                <a:latin typeface="+mn-ea"/>
                <a:ea typeface="+mn-ea"/>
              </a:rPr>
              <a:t>愛地，和睦人群，如此天龍八部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就會成護法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  <a:endParaRPr lang="ja-JP" altLang="en-US" sz="4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076625" y="5918523"/>
            <a:ext cx="4493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4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4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4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4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4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》P.581</a:t>
            </a:r>
          </a:p>
        </p:txBody>
      </p:sp>
    </p:spTree>
    <p:extLst>
      <p:ext uri="{BB962C8B-B14F-4D97-AF65-F5344CB8AC3E}">
        <p14:creationId xmlns:p14="http://schemas.microsoft.com/office/powerpoint/2010/main" val="36413863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5916" y="1846053"/>
            <a:ext cx="11588152" cy="1107090"/>
          </a:xfrm>
        </p:spPr>
        <p:txBody>
          <a:bodyPr/>
          <a:lstStyle/>
          <a:p>
            <a:pPr algn="l"/>
            <a:br>
              <a:rPr lang="en-US" altLang="zh-TW" sz="4800" dirty="0">
                <a:solidFill>
                  <a:schemeClr val="bg1"/>
                </a:solidFill>
                <a:latin typeface="+mn-ea"/>
                <a:ea typeface="+mn-ea"/>
              </a:rPr>
            </a:br>
            <a:endParaRPr lang="zh-TW" altLang="en-US" sz="4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5C245-E162-40A9-A578-963478DB1426}" type="slidenum">
              <a:rPr lang="zh-TW" altLang="en-US" smtClean="0"/>
              <a:pPr>
                <a:defRPr/>
              </a:pPr>
              <a:t>49</a:t>
            </a:fld>
            <a:endParaRPr lang="zh-TW" altLang="en-US"/>
          </a:p>
        </p:txBody>
      </p:sp>
      <p:sp>
        <p:nvSpPr>
          <p:cNvPr id="5" name="左大括弧 4"/>
          <p:cNvSpPr/>
          <p:nvPr/>
        </p:nvSpPr>
        <p:spPr>
          <a:xfrm>
            <a:off x="2043094" y="752042"/>
            <a:ext cx="504056" cy="4248472"/>
          </a:xfrm>
          <a:prstGeom prst="leftBrace">
            <a:avLst/>
          </a:prstGeom>
          <a:noFill/>
          <a:ln w="76200" cap="flat" cmpd="sng" algn="ctr">
            <a:solidFill>
              <a:srgbClr val="1A1AB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890966" y="1510125"/>
            <a:ext cx="1008112" cy="2786332"/>
          </a:xfrm>
          <a:prstGeom prst="roundRect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vert="eaVert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轉輪聖王</a:t>
            </a:r>
          </a:p>
        </p:txBody>
      </p:sp>
      <p:sp>
        <p:nvSpPr>
          <p:cNvPr id="7" name="矩形 6"/>
          <p:cNvSpPr/>
          <p:nvPr/>
        </p:nvSpPr>
        <p:spPr>
          <a:xfrm>
            <a:off x="2835182" y="319994"/>
            <a:ext cx="3672408" cy="1008112"/>
          </a:xfrm>
          <a:prstGeom prst="rect">
            <a:avLst/>
          </a:prstGeom>
          <a:solidFill>
            <a:sysClr val="windowText" lastClr="000000">
              <a:lumMod val="75000"/>
              <a:lumOff val="25000"/>
            </a:sys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金輪王</a:t>
            </a:r>
          </a:p>
        </p:txBody>
      </p:sp>
      <p:sp>
        <p:nvSpPr>
          <p:cNvPr id="8" name="矩形 7"/>
          <p:cNvSpPr/>
          <p:nvPr/>
        </p:nvSpPr>
        <p:spPr>
          <a:xfrm>
            <a:off x="2835182" y="1688146"/>
            <a:ext cx="3672408" cy="1008112"/>
          </a:xfrm>
          <a:prstGeom prst="rect">
            <a:avLst/>
          </a:prstGeom>
          <a:solidFill>
            <a:sysClr val="windowText" lastClr="000000">
              <a:lumMod val="75000"/>
              <a:lumOff val="25000"/>
            </a:sys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kern="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銀輪王</a:t>
            </a:r>
          </a:p>
        </p:txBody>
      </p:sp>
      <p:sp>
        <p:nvSpPr>
          <p:cNvPr id="9" name="矩形 8"/>
          <p:cNvSpPr/>
          <p:nvPr/>
        </p:nvSpPr>
        <p:spPr>
          <a:xfrm>
            <a:off x="2835182" y="3128306"/>
            <a:ext cx="3672408" cy="1008112"/>
          </a:xfrm>
          <a:prstGeom prst="rect">
            <a:avLst/>
          </a:prstGeom>
          <a:solidFill>
            <a:sysClr val="windowText" lastClr="000000">
              <a:lumMod val="75000"/>
              <a:lumOff val="25000"/>
            </a:sys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kern="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銅輪王</a:t>
            </a:r>
          </a:p>
        </p:txBody>
      </p:sp>
      <p:sp>
        <p:nvSpPr>
          <p:cNvPr id="10" name="矩形 9"/>
          <p:cNvSpPr/>
          <p:nvPr/>
        </p:nvSpPr>
        <p:spPr>
          <a:xfrm>
            <a:off x="2835182" y="4568466"/>
            <a:ext cx="3672408" cy="1008112"/>
          </a:xfrm>
          <a:prstGeom prst="rect">
            <a:avLst/>
          </a:prstGeom>
          <a:solidFill>
            <a:sysClr val="windowText" lastClr="000000">
              <a:lumMod val="75000"/>
              <a:lumOff val="25000"/>
            </a:sys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kern="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鐵輪王</a:t>
            </a:r>
          </a:p>
        </p:txBody>
      </p:sp>
      <p:sp>
        <p:nvSpPr>
          <p:cNvPr id="4" name="矩形 3"/>
          <p:cNvSpPr/>
          <p:nvPr/>
        </p:nvSpPr>
        <p:spPr>
          <a:xfrm>
            <a:off x="2574907" y="6094525"/>
            <a:ext cx="46474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4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4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4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4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4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》P.582</a:t>
            </a:r>
          </a:p>
        </p:txBody>
      </p:sp>
      <p:sp>
        <p:nvSpPr>
          <p:cNvPr id="14" name="矩形 13"/>
          <p:cNvSpPr/>
          <p:nvPr/>
        </p:nvSpPr>
        <p:spPr>
          <a:xfrm>
            <a:off x="6846378" y="1019760"/>
            <a:ext cx="5069698" cy="2308324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lvl="0" algn="ctr" eaLnBrk="1" hangingPunct="1"/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轉輪聖王是植福得果報，分為四種，可以統領四天下。</a:t>
            </a:r>
          </a:p>
        </p:txBody>
      </p:sp>
    </p:spTree>
    <p:extLst>
      <p:ext uri="{BB962C8B-B14F-4D97-AF65-F5344CB8AC3E}">
        <p14:creationId xmlns:p14="http://schemas.microsoft.com/office/powerpoint/2010/main" val="1521224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E0BBAC-4FF9-4D8F-A429-AC8E73FE7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4304" y="2401983"/>
            <a:ext cx="7543800" cy="2593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法華六瑞</a:t>
            </a:r>
            <a:br>
              <a:rPr lang="zh-TW" altLang="en-US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4026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5916" y="1846053"/>
            <a:ext cx="11588152" cy="1107090"/>
          </a:xfrm>
        </p:spPr>
        <p:txBody>
          <a:bodyPr/>
          <a:lstStyle/>
          <a:p>
            <a:pPr algn="l"/>
            <a:br>
              <a:rPr lang="en-US" altLang="zh-TW" sz="48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佛陀講</a:t>
            </a:r>
            <a:r>
              <a:rPr lang="en-US" altLang="ja-JP" sz="4400" dirty="0">
                <a:solidFill>
                  <a:srgbClr val="FFC000"/>
                </a:solidFill>
                <a:latin typeface="+mn-ea"/>
                <a:ea typeface="+mn-ea"/>
              </a:rPr>
              <a:t>《</a:t>
            </a: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無量義經</a:t>
            </a:r>
            <a:r>
              <a:rPr lang="en-US" altLang="ja-JP" sz="4400" dirty="0">
                <a:solidFill>
                  <a:srgbClr val="FFC000"/>
                </a:solidFill>
                <a:latin typeface="+mn-ea"/>
                <a:ea typeface="+mn-ea"/>
              </a:rPr>
              <a:t>》</a:t>
            </a:r>
            <a:r>
              <a:rPr lang="ja-JP" altLang="en-US" sz="4400" dirty="0">
                <a:solidFill>
                  <a:schemeClr val="bg1"/>
                </a:solidFill>
                <a:latin typeface="+mn-ea"/>
                <a:ea typeface="+mn-ea"/>
              </a:rPr>
              <a:t>之後</a:t>
            </a: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入三昧</a:t>
            </a:r>
            <a:r>
              <a:rPr lang="ja-JP" altLang="en-US" sz="44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示現奥妙的瑞相</a:t>
            </a:r>
            <a:r>
              <a:rPr lang="ja-JP" altLang="en-US" sz="4400" dirty="0">
                <a:solidFill>
                  <a:schemeClr val="bg1"/>
                </a:solidFill>
                <a:latin typeface="+mn-ea"/>
                <a:ea typeface="+mn-ea"/>
              </a:rPr>
              <a:t>，以及道場的瑞相助緣，大家起了</a:t>
            </a: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恭敬、尊重、讚歎之心</a:t>
            </a:r>
            <a:r>
              <a:rPr lang="ja-JP" altLang="en-US" sz="4400" dirty="0">
                <a:solidFill>
                  <a:schemeClr val="bg1"/>
                </a:solidFill>
                <a:latin typeface="+mn-ea"/>
                <a:ea typeface="+mn-ea"/>
              </a:rPr>
              <a:t>，覺得這是人生的一大事，而且是佛法的一大事。</a:t>
            </a:r>
            <a:br>
              <a:rPr lang="en-US" altLang="ja-JP" sz="44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ja-JP" altLang="en-US" sz="4400" dirty="0">
                <a:solidFill>
                  <a:schemeClr val="bg1"/>
                </a:solidFill>
                <a:latin typeface="+mn-ea"/>
                <a:ea typeface="+mn-ea"/>
              </a:rPr>
              <a:t>從空中來的</a:t>
            </a: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天花</a:t>
            </a:r>
            <a:r>
              <a:rPr lang="ja-JP" altLang="en-US" sz="4400" dirty="0">
                <a:solidFill>
                  <a:schemeClr val="bg1"/>
                </a:solidFill>
                <a:latin typeface="+mn-ea"/>
                <a:ea typeface="+mn-ea"/>
              </a:rPr>
              <a:t>、現場的</a:t>
            </a: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地動</a:t>
            </a:r>
            <a:r>
              <a:rPr lang="ja-JP" altLang="en-US" sz="44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也是一種心靈感覺的示現</a:t>
            </a:r>
            <a:r>
              <a:rPr lang="ja-JP" altLang="en-US" sz="4400" dirty="0">
                <a:solidFill>
                  <a:schemeClr val="bg1"/>
                </a:solidFill>
                <a:latin typeface="+mn-ea"/>
                <a:ea typeface="+mn-ea"/>
              </a:rPr>
              <a:t>，表示</a:t>
            </a: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人人很踴躍、很歡喜</a:t>
            </a:r>
            <a:r>
              <a:rPr lang="ja-JP" altLang="en-US" sz="4400" dirty="0">
                <a:solidFill>
                  <a:schemeClr val="bg1"/>
                </a:solidFill>
                <a:latin typeface="+mn-ea"/>
                <a:ea typeface="+mn-ea"/>
              </a:rPr>
              <a:t>。所以</a:t>
            </a: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一心觀佛，至心敬仰，懇求佛陀能夠説法</a:t>
            </a:r>
            <a:r>
              <a:rPr lang="ja-JP" altLang="en-US" sz="44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聽法就要</a:t>
            </a:r>
            <a:r>
              <a:rPr lang="zh-TW" altLang="en-US" sz="4400" dirty="0">
                <a:solidFill>
                  <a:srgbClr val="FFC000"/>
                </a:solidFill>
                <a:latin typeface="+mn-ea"/>
                <a:ea typeface="+mn-ea"/>
              </a:rPr>
              <a:t>懇</a:t>
            </a: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切</a:t>
            </a:r>
            <a:r>
              <a:rPr lang="zh-TW" altLang="en-US" sz="4400" dirty="0">
                <a:solidFill>
                  <a:srgbClr val="FFC000"/>
                </a:solidFill>
                <a:latin typeface="+mn-ea"/>
                <a:ea typeface="+mn-ea"/>
              </a:rPr>
              <a:t>追</a:t>
            </a: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求，法</a:t>
            </a:r>
            <a:r>
              <a:rPr lang="zh-TW" altLang="en-US" sz="4400" dirty="0">
                <a:solidFill>
                  <a:srgbClr val="FFC000"/>
                </a:solidFill>
                <a:latin typeface="+mn-ea"/>
                <a:ea typeface="+mn-ea"/>
              </a:rPr>
              <a:t>才</a:t>
            </a:r>
            <a:r>
              <a:rPr lang="ja-JP" altLang="en-US" sz="4400" dirty="0">
                <a:solidFill>
                  <a:srgbClr val="FFC000"/>
                </a:solidFill>
                <a:latin typeface="+mn-ea"/>
                <a:ea typeface="+mn-ea"/>
              </a:rPr>
              <a:t>能入心</a:t>
            </a:r>
            <a:r>
              <a:rPr lang="ja-JP" altLang="en-US" sz="44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  <a:endParaRPr lang="zh-TW" altLang="en-US" sz="4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5C245-E162-40A9-A578-963478DB1426}" type="slidenum">
              <a:rPr lang="zh-TW" altLang="en-US" smtClean="0"/>
              <a:pPr>
                <a:defRPr/>
              </a:pPr>
              <a:t>50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863003" y="5970975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》P.583</a:t>
            </a:r>
          </a:p>
        </p:txBody>
      </p:sp>
    </p:spTree>
    <p:extLst>
      <p:ext uri="{BB962C8B-B14F-4D97-AF65-F5344CB8AC3E}">
        <p14:creationId xmlns:p14="http://schemas.microsoft.com/office/powerpoint/2010/main" val="31360789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FAA7883E-2C78-496A-9F2E-F6045C06D25F}"/>
              </a:ext>
            </a:extLst>
          </p:cNvPr>
          <p:cNvSpPr/>
          <p:nvPr/>
        </p:nvSpPr>
        <p:spPr>
          <a:xfrm>
            <a:off x="2129285" y="768784"/>
            <a:ext cx="7818166" cy="517064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  <a:ea typeface="+mn-ea"/>
              </a:rPr>
              <a:t>祝福大家</a:t>
            </a:r>
            <a:endParaRPr lang="en-US" altLang="zh-TW" sz="6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n-ea"/>
              <a:ea typeface="+mn-ea"/>
            </a:endParaRPr>
          </a:p>
          <a:p>
            <a:pPr algn="ctr"/>
            <a:b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  <a:ea typeface="+mn-ea"/>
              </a:rPr>
            </a:br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  <a:ea typeface="+mn-ea"/>
              </a:rPr>
              <a:t>時時心寬  日日念純</a:t>
            </a:r>
            <a:b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  <a:ea typeface="+mn-ea"/>
              </a:rPr>
            </a:br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  <a:ea typeface="+mn-ea"/>
              </a:rPr>
              <a:t>福慧圓滿</a:t>
            </a:r>
          </a:p>
          <a:p>
            <a:pPr algn="ctr"/>
            <a:endParaRPr lang="en-US" altLang="zh-TW" sz="6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44459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語音泡泡: 圓角矩形 3">
            <a:extLst>
              <a:ext uri="{FF2B5EF4-FFF2-40B4-BE49-F238E27FC236}">
                <a16:creationId xmlns:a16="http://schemas.microsoft.com/office/drawing/2014/main" id="{DA49302A-53CA-4CDF-AB00-B5B95A8ED93A}"/>
              </a:ext>
            </a:extLst>
          </p:cNvPr>
          <p:cNvSpPr/>
          <p:nvPr/>
        </p:nvSpPr>
        <p:spPr>
          <a:xfrm>
            <a:off x="836763" y="4636866"/>
            <a:ext cx="2424022" cy="970304"/>
          </a:xfrm>
          <a:prstGeom prst="wedgeRoundRectCallout">
            <a:avLst>
              <a:gd name="adj1" fmla="val 44142"/>
              <a:gd name="adj2" fmla="val -160020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/>
              <a:t>雨花瑞</a:t>
            </a:r>
          </a:p>
        </p:txBody>
      </p:sp>
      <p:sp>
        <p:nvSpPr>
          <p:cNvPr id="9" name="語音泡泡: 圓角矩形 3">
            <a:extLst>
              <a:ext uri="{FF2B5EF4-FFF2-40B4-BE49-F238E27FC236}">
                <a16:creationId xmlns:a16="http://schemas.microsoft.com/office/drawing/2014/main" id="{DA49302A-53CA-4CDF-AB00-B5B95A8ED93A}"/>
              </a:ext>
            </a:extLst>
          </p:cNvPr>
          <p:cNvSpPr/>
          <p:nvPr/>
        </p:nvSpPr>
        <p:spPr>
          <a:xfrm>
            <a:off x="4019909" y="-104087"/>
            <a:ext cx="2380891" cy="946405"/>
          </a:xfrm>
          <a:prstGeom prst="wedgeRoundRectCallout">
            <a:avLst>
              <a:gd name="adj1" fmla="val -836"/>
              <a:gd name="adj2" fmla="val 210792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/>
              <a:t>入定瑞</a:t>
            </a:r>
          </a:p>
        </p:txBody>
      </p:sp>
      <p:sp>
        <p:nvSpPr>
          <p:cNvPr id="8" name="語音泡泡: 圓角矩形 3">
            <a:extLst>
              <a:ext uri="{FF2B5EF4-FFF2-40B4-BE49-F238E27FC236}">
                <a16:creationId xmlns:a16="http://schemas.microsoft.com/office/drawing/2014/main" id="{DA49302A-53CA-4CDF-AB00-B5B95A8ED93A}"/>
              </a:ext>
            </a:extLst>
          </p:cNvPr>
          <p:cNvSpPr/>
          <p:nvPr/>
        </p:nvSpPr>
        <p:spPr>
          <a:xfrm>
            <a:off x="543464" y="-50220"/>
            <a:ext cx="2412520" cy="807490"/>
          </a:xfrm>
          <a:prstGeom prst="wedgeRoundRectCallout">
            <a:avLst>
              <a:gd name="adj1" fmla="val -9268"/>
              <a:gd name="adj2" fmla="val 163019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/>
              <a:t>說法瑞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015" y="1542630"/>
            <a:ext cx="11984966" cy="3094236"/>
          </a:xfrm>
        </p:spPr>
        <p:txBody>
          <a:bodyPr/>
          <a:lstStyle/>
          <a:p>
            <a:pPr algn="l"/>
            <a:r>
              <a:rPr lang="zh-TW" altLang="en-US" sz="4000" dirty="0">
                <a:solidFill>
                  <a:schemeClr val="bg1"/>
                </a:solidFill>
                <a:latin typeface="+mj-ea"/>
              </a:rPr>
              <a:t>爾時，世尊四眾圍繞，供養恭敬尊重讚歎。為諸菩薩</a:t>
            </a:r>
            <a:r>
              <a:rPr lang="zh-TW" altLang="en-US" sz="4000" dirty="0">
                <a:solidFill>
                  <a:srgbClr val="FFC000"/>
                </a:solidFill>
                <a:latin typeface="+mj-ea"/>
              </a:rPr>
              <a:t>說大乘經，名無量義</a:t>
            </a:r>
            <a:r>
              <a:rPr lang="zh-TW" altLang="en-US" sz="4000" dirty="0">
                <a:solidFill>
                  <a:schemeClr val="bg1"/>
                </a:solidFill>
                <a:latin typeface="+mj-ea"/>
              </a:rPr>
              <a:t>，教菩薩法，佛所護念。佛說此經已，結跏趺坐，</a:t>
            </a:r>
            <a:r>
              <a:rPr lang="zh-TW" altLang="en-US" sz="4000" dirty="0">
                <a:solidFill>
                  <a:srgbClr val="FFC000"/>
                </a:solidFill>
                <a:latin typeface="+mj-ea"/>
              </a:rPr>
              <a:t>入於無量義處三昧</a:t>
            </a:r>
            <a:r>
              <a:rPr lang="zh-TW" altLang="en-US" sz="4000" dirty="0">
                <a:solidFill>
                  <a:schemeClr val="bg1"/>
                </a:solidFill>
                <a:latin typeface="+mj-ea"/>
              </a:rPr>
              <a:t>，身心不動。</a:t>
            </a:r>
            <a:br>
              <a:rPr lang="zh-TW" altLang="en-US" sz="4000" dirty="0">
                <a:solidFill>
                  <a:schemeClr val="bg1"/>
                </a:solidFill>
                <a:latin typeface="+mj-ea"/>
              </a:rPr>
            </a:br>
            <a:r>
              <a:rPr lang="zh-TW" altLang="en-US" sz="4000" dirty="0">
                <a:solidFill>
                  <a:schemeClr val="bg1"/>
                </a:solidFill>
                <a:latin typeface="+mj-ea"/>
              </a:rPr>
              <a:t>是時，</a:t>
            </a:r>
            <a:r>
              <a:rPr lang="zh-TW" altLang="en-US" sz="4000" dirty="0">
                <a:solidFill>
                  <a:srgbClr val="FFC000"/>
                </a:solidFill>
                <a:latin typeface="+mj-ea"/>
              </a:rPr>
              <a:t>天雨曼陀羅華</a:t>
            </a:r>
            <a:r>
              <a:rPr lang="zh-TW" altLang="en-US" sz="4000" dirty="0">
                <a:solidFill>
                  <a:schemeClr val="bg1"/>
                </a:solidFill>
                <a:latin typeface="+mj-ea"/>
              </a:rPr>
              <a:t>、摩訶曼陀羅華、曼殊沙華、摩訶曼殊沙華，而散佛上及諸大眾，普佛世界</a:t>
            </a:r>
            <a:r>
              <a:rPr lang="zh-TW" altLang="en-US" sz="4000" dirty="0">
                <a:solidFill>
                  <a:srgbClr val="FFC000"/>
                </a:solidFill>
                <a:latin typeface="+mj-ea"/>
              </a:rPr>
              <a:t>六種震動</a:t>
            </a:r>
            <a:br>
              <a:rPr lang="zh-TW" altLang="en-US" sz="4000" dirty="0">
                <a:solidFill>
                  <a:schemeClr val="bg1"/>
                </a:solidFill>
                <a:latin typeface="+mj-ea"/>
              </a:rPr>
            </a:br>
            <a:br>
              <a:rPr lang="zh-TW" altLang="en-US" sz="4000" dirty="0">
                <a:solidFill>
                  <a:schemeClr val="bg1"/>
                </a:solidFill>
                <a:latin typeface="+mj-ea"/>
              </a:rPr>
            </a:br>
            <a:endParaRPr lang="zh-TW" altLang="en-US" sz="4000" b="0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781865" y="-104087"/>
            <a:ext cx="16979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6000" spc="-1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經文</a:t>
            </a:r>
          </a:p>
        </p:txBody>
      </p:sp>
      <p:sp>
        <p:nvSpPr>
          <p:cNvPr id="6" name="語音泡泡: 圓角矩形 3">
            <a:extLst>
              <a:ext uri="{FF2B5EF4-FFF2-40B4-BE49-F238E27FC236}">
                <a16:creationId xmlns:a16="http://schemas.microsoft.com/office/drawing/2014/main" id="{DA49302A-53CA-4CDF-AB00-B5B95A8ED93A}"/>
              </a:ext>
            </a:extLst>
          </p:cNvPr>
          <p:cNvSpPr/>
          <p:nvPr/>
        </p:nvSpPr>
        <p:spPr>
          <a:xfrm>
            <a:off x="8376249" y="5149970"/>
            <a:ext cx="2518912" cy="846795"/>
          </a:xfrm>
          <a:prstGeom prst="wedgeRoundRectCallout">
            <a:avLst>
              <a:gd name="adj1" fmla="val 47913"/>
              <a:gd name="adj2" fmla="val -150560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/>
              <a:t>地動瑞</a:t>
            </a:r>
          </a:p>
        </p:txBody>
      </p:sp>
      <p:sp>
        <p:nvSpPr>
          <p:cNvPr id="10" name="矩形 9"/>
          <p:cNvSpPr/>
          <p:nvPr/>
        </p:nvSpPr>
        <p:spPr>
          <a:xfrm>
            <a:off x="1236521" y="5996765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》P.548</a:t>
            </a:r>
          </a:p>
        </p:txBody>
      </p:sp>
    </p:spTree>
    <p:extLst>
      <p:ext uri="{BB962C8B-B14F-4D97-AF65-F5344CB8AC3E}">
        <p14:creationId xmlns:p14="http://schemas.microsoft.com/office/powerpoint/2010/main" val="145885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8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語音泡泡: 圓角矩形 3">
            <a:extLst>
              <a:ext uri="{FF2B5EF4-FFF2-40B4-BE49-F238E27FC236}">
                <a16:creationId xmlns:a16="http://schemas.microsoft.com/office/drawing/2014/main" id="{DA49302A-53CA-4CDF-AB00-B5B95A8ED93A}"/>
              </a:ext>
            </a:extLst>
          </p:cNvPr>
          <p:cNvSpPr/>
          <p:nvPr/>
        </p:nvSpPr>
        <p:spPr>
          <a:xfrm>
            <a:off x="3462068" y="-173105"/>
            <a:ext cx="2424022" cy="970304"/>
          </a:xfrm>
          <a:prstGeom prst="wedgeRoundRectCallout">
            <a:avLst>
              <a:gd name="adj1" fmla="val -28812"/>
              <a:gd name="adj2" fmla="val 232937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/>
              <a:t>心喜瑞</a:t>
            </a:r>
          </a:p>
        </p:txBody>
      </p:sp>
      <p:sp>
        <p:nvSpPr>
          <p:cNvPr id="8" name="語音泡泡: 圓角矩形 3">
            <a:extLst>
              <a:ext uri="{FF2B5EF4-FFF2-40B4-BE49-F238E27FC236}">
                <a16:creationId xmlns:a16="http://schemas.microsoft.com/office/drawing/2014/main" id="{DA49302A-53CA-4CDF-AB00-B5B95A8ED93A}"/>
              </a:ext>
            </a:extLst>
          </p:cNvPr>
          <p:cNvSpPr/>
          <p:nvPr/>
        </p:nvSpPr>
        <p:spPr>
          <a:xfrm>
            <a:off x="5967802" y="5617777"/>
            <a:ext cx="2424022" cy="970304"/>
          </a:xfrm>
          <a:prstGeom prst="wedgeRoundRectCallout">
            <a:avLst>
              <a:gd name="adj1" fmla="val -71161"/>
              <a:gd name="adj2" fmla="val -230254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/>
              <a:t>放光瑞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4160" y="1702468"/>
            <a:ext cx="11812437" cy="3621337"/>
          </a:xfrm>
        </p:spPr>
        <p:txBody>
          <a:bodyPr/>
          <a:lstStyle/>
          <a:p>
            <a:pPr algn="l"/>
            <a:r>
              <a:rPr lang="zh-TW" altLang="en-US" sz="4000" dirty="0">
                <a:solidFill>
                  <a:schemeClr val="bg1"/>
                </a:solidFill>
                <a:latin typeface="+mj-ea"/>
              </a:rPr>
              <a:t>爾時，會中比丘、比丘尼、優婆塞、優婆夷、天、龍、夜叉、乾闥婆、阿修羅、迦樓羅、緊那羅、摩睺羅伽、人非人，及諸小王、轉輪聖王，</a:t>
            </a:r>
            <a:r>
              <a:rPr lang="zh-TW" altLang="en-US" sz="4000" dirty="0">
                <a:solidFill>
                  <a:srgbClr val="FFC000"/>
                </a:solidFill>
                <a:latin typeface="+mj-ea"/>
              </a:rPr>
              <a:t>是諸大眾</a:t>
            </a:r>
            <a:r>
              <a:rPr lang="zh-TW" altLang="en-US" sz="4000" dirty="0">
                <a:solidFill>
                  <a:schemeClr val="bg1"/>
                </a:solidFill>
                <a:latin typeface="+mj-ea"/>
              </a:rPr>
              <a:t>，得未曾有，</a:t>
            </a:r>
            <a:r>
              <a:rPr lang="zh-TW" altLang="en-US" sz="4000" dirty="0">
                <a:solidFill>
                  <a:srgbClr val="FFC000"/>
                </a:solidFill>
                <a:latin typeface="+mj-ea"/>
              </a:rPr>
              <a:t>歡喜</a:t>
            </a:r>
            <a:r>
              <a:rPr lang="zh-TW" altLang="en-US" sz="4000" dirty="0">
                <a:solidFill>
                  <a:schemeClr val="bg1"/>
                </a:solidFill>
                <a:latin typeface="+mj-ea"/>
              </a:rPr>
              <a:t>合掌，一心觀佛。</a:t>
            </a:r>
            <a:br>
              <a:rPr lang="zh-TW" altLang="en-US" sz="4000" dirty="0">
                <a:solidFill>
                  <a:schemeClr val="bg1"/>
                </a:solidFill>
                <a:latin typeface="+mj-ea"/>
              </a:rPr>
            </a:br>
            <a:r>
              <a:rPr lang="zh-TW" altLang="en-US" sz="4000" dirty="0">
                <a:solidFill>
                  <a:schemeClr val="bg1"/>
                </a:solidFill>
                <a:latin typeface="+mj-ea"/>
              </a:rPr>
              <a:t>爾時，</a:t>
            </a:r>
            <a:r>
              <a:rPr lang="zh-TW" altLang="en-US" sz="4000" dirty="0">
                <a:solidFill>
                  <a:srgbClr val="FFC000"/>
                </a:solidFill>
                <a:latin typeface="+mj-ea"/>
              </a:rPr>
              <a:t>佛放眉間白毫相光</a:t>
            </a:r>
            <a:r>
              <a:rPr lang="zh-TW" altLang="en-US" sz="4000" dirty="0">
                <a:solidFill>
                  <a:schemeClr val="bg1"/>
                </a:solidFill>
                <a:latin typeface="+mj-ea"/>
              </a:rPr>
              <a:t>，照東方萬八千世界靡不周遍，下至阿鼻地獄，上至阿迦尼吒天。</a:t>
            </a:r>
            <a:br>
              <a:rPr lang="zh-TW" altLang="en-US" sz="4000" dirty="0">
                <a:solidFill>
                  <a:schemeClr val="bg1"/>
                </a:solidFill>
                <a:latin typeface="+mj-ea"/>
              </a:rPr>
            </a:br>
            <a:r>
              <a:rPr lang="zh-TW" altLang="en-US" sz="4000" dirty="0">
                <a:solidFill>
                  <a:schemeClr val="bg1"/>
                </a:solidFill>
                <a:latin typeface="+mj-ea"/>
              </a:rPr>
              <a:t>於此世界，盡見彼土六趣眾生。</a:t>
            </a:r>
            <a:br>
              <a:rPr lang="zh-TW" altLang="en-US" sz="4000" dirty="0">
                <a:solidFill>
                  <a:schemeClr val="bg1"/>
                </a:solidFill>
                <a:latin typeface="+mj-ea"/>
              </a:rPr>
            </a:br>
            <a:br>
              <a:rPr lang="en-US" altLang="zh-TW" sz="4000" b="0" dirty="0">
                <a:solidFill>
                  <a:schemeClr val="bg1"/>
                </a:solidFill>
                <a:latin typeface="+mj-ea"/>
              </a:rPr>
            </a:br>
            <a:endParaRPr lang="zh-TW" altLang="en-US" sz="4000" b="0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93923" y="-273661"/>
            <a:ext cx="16979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6000" spc="-1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經文</a:t>
            </a:r>
          </a:p>
        </p:txBody>
      </p:sp>
      <p:sp>
        <p:nvSpPr>
          <p:cNvPr id="9" name="矩形 8"/>
          <p:cNvSpPr/>
          <p:nvPr/>
        </p:nvSpPr>
        <p:spPr>
          <a:xfrm>
            <a:off x="756119" y="6229074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》P.548</a:t>
            </a:r>
          </a:p>
        </p:txBody>
      </p:sp>
    </p:spTree>
    <p:extLst>
      <p:ext uri="{BB962C8B-B14F-4D97-AF65-F5344CB8AC3E}">
        <p14:creationId xmlns:p14="http://schemas.microsoft.com/office/powerpoint/2010/main" val="160010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9450" y="1355532"/>
            <a:ext cx="9486806" cy="4424166"/>
          </a:xfrm>
        </p:spPr>
        <p:txBody>
          <a:bodyPr/>
          <a:lstStyle/>
          <a:p>
            <a:pPr algn="l"/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說法瑞：先宣講</a:t>
            </a:r>
            <a:r>
              <a:rPr lang="en-US" altLang="zh-TW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《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無量義經</a:t>
            </a:r>
            <a:r>
              <a:rPr lang="en-US" altLang="zh-TW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》</a:t>
            </a:r>
            <a:b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</a:b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入定瑞：說法之後入定的瑞相</a:t>
            </a:r>
            <a:b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</a:b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雨花瑞：天雨花的瑞相</a:t>
            </a:r>
            <a:br>
              <a:rPr lang="en-US" altLang="zh-TW" sz="4800" b="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</a:b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地動瑞：地動的瑞相</a:t>
            </a:r>
            <a:b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</a:b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心喜瑞：大眾踴躍歡喜的瑞相</a:t>
            </a:r>
            <a:b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</a:b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放光瑞：佛眉間放光的瑞相</a:t>
            </a:r>
            <a:br>
              <a:rPr lang="en-US" altLang="zh-TW" sz="4800" b="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</a:br>
            <a:endParaRPr lang="zh-TW" altLang="en-US" sz="4800" b="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58FBF94-B282-44BB-822B-AE1F910C069F}"/>
              </a:ext>
            </a:extLst>
          </p:cNvPr>
          <p:cNvSpPr txBox="1"/>
          <p:nvPr/>
        </p:nvSpPr>
        <p:spPr>
          <a:xfrm>
            <a:off x="959783" y="0"/>
            <a:ext cx="102200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dirty="0">
                <a:solidFill>
                  <a:srgbClr val="CC9900"/>
                </a:solidFill>
                <a:latin typeface="+mn-ea"/>
                <a:ea typeface="+mn-ea"/>
              </a:rPr>
              <a:t>佛說</a:t>
            </a:r>
            <a:r>
              <a:rPr lang="en-US" altLang="zh-TW" sz="6000" dirty="0">
                <a:solidFill>
                  <a:srgbClr val="CC9900"/>
                </a:solidFill>
                <a:latin typeface="+mn-ea"/>
                <a:ea typeface="+mn-ea"/>
              </a:rPr>
              <a:t>《</a:t>
            </a:r>
            <a:r>
              <a:rPr lang="zh-TW" altLang="en-US" sz="6000" dirty="0">
                <a:solidFill>
                  <a:srgbClr val="CC9900"/>
                </a:solidFill>
                <a:latin typeface="+mn-ea"/>
                <a:ea typeface="+mn-ea"/>
              </a:rPr>
              <a:t>法華經</a:t>
            </a:r>
            <a:r>
              <a:rPr lang="en-US" altLang="zh-TW" sz="6000" dirty="0">
                <a:solidFill>
                  <a:srgbClr val="CC9900"/>
                </a:solidFill>
                <a:latin typeface="+mn-ea"/>
                <a:ea typeface="+mn-ea"/>
              </a:rPr>
              <a:t>》</a:t>
            </a:r>
            <a:r>
              <a:rPr lang="zh-TW" altLang="en-US" sz="6000" dirty="0">
                <a:solidFill>
                  <a:srgbClr val="CC9900"/>
                </a:solidFill>
                <a:latin typeface="+mn-ea"/>
                <a:ea typeface="+mn-ea"/>
              </a:rPr>
              <a:t>前有六種祥瑞</a:t>
            </a:r>
          </a:p>
        </p:txBody>
      </p:sp>
      <p:sp>
        <p:nvSpPr>
          <p:cNvPr id="5" name="矩形 4"/>
          <p:cNvSpPr/>
          <p:nvPr/>
        </p:nvSpPr>
        <p:spPr>
          <a:xfrm>
            <a:off x="1236521" y="5996765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》P.550</a:t>
            </a:r>
          </a:p>
        </p:txBody>
      </p:sp>
    </p:spTree>
    <p:extLst>
      <p:ext uri="{BB962C8B-B14F-4D97-AF65-F5344CB8AC3E}">
        <p14:creationId xmlns:p14="http://schemas.microsoft.com/office/powerpoint/2010/main" val="3439397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58792" y="3096885"/>
            <a:ext cx="11852694" cy="1828799"/>
          </a:xfrm>
        </p:spPr>
        <p:txBody>
          <a:bodyPr/>
          <a:lstStyle/>
          <a:p>
            <a:pPr algn="l"/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  <a:cs typeface="+mn-cs"/>
              </a:rPr>
              <a:t>佛佛道同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，這也是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  <a:cs typeface="+mn-cs"/>
              </a:rPr>
              <a:t>十方三世諸佛欲說</a:t>
            </a:r>
            <a:r>
              <a:rPr lang="en-US" altLang="zh-TW" sz="4800" dirty="0">
                <a:solidFill>
                  <a:srgbClr val="FFC000"/>
                </a:solidFill>
                <a:latin typeface="+mn-ea"/>
                <a:ea typeface="+mn-ea"/>
                <a:cs typeface="+mn-cs"/>
              </a:rPr>
              <a:t>《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  <a:cs typeface="+mn-cs"/>
              </a:rPr>
              <a:t>法華經</a:t>
            </a:r>
            <a:r>
              <a:rPr lang="en-US" altLang="zh-TW" sz="4800" dirty="0">
                <a:solidFill>
                  <a:srgbClr val="FFC000"/>
                </a:solidFill>
                <a:latin typeface="+mn-ea"/>
                <a:ea typeface="+mn-ea"/>
                <a:cs typeface="+mn-cs"/>
              </a:rPr>
              <a:t>》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  <a:cs typeface="+mn-cs"/>
              </a:rPr>
              <a:t>時，必定示現的教化儀式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。</a:t>
            </a:r>
            <a:endParaRPr lang="zh-TW" altLang="en-US" sz="4800" b="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36521" y="5996765"/>
            <a:ext cx="539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序品</a:t>
            </a:r>
            <a:r>
              <a:rPr kumimoji="0" lang="en-US" altLang="zh-TW" sz="2800" dirty="0">
                <a:solidFill>
                  <a:srgbClr val="2F2B2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》P.550</a:t>
            </a:r>
          </a:p>
        </p:txBody>
      </p:sp>
      <p:sp>
        <p:nvSpPr>
          <p:cNvPr id="3" name="矩形 2"/>
          <p:cNvSpPr/>
          <p:nvPr/>
        </p:nvSpPr>
        <p:spPr>
          <a:xfrm>
            <a:off x="258792" y="78831"/>
            <a:ext cx="115076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dirty="0">
                <a:solidFill>
                  <a:srgbClr val="FFFFFF"/>
                </a:solidFill>
                <a:latin typeface="標楷體"/>
                <a:ea typeface="標楷體"/>
              </a:rPr>
              <a:t>佛陀為讓大家能够尊重、認真，提起把握當下的心，所以現六種過去沒有的稀有瑞相，</a:t>
            </a:r>
            <a:r>
              <a:rPr lang="zh-TW" altLang="en-US" sz="4800" dirty="0">
                <a:solidFill>
                  <a:srgbClr val="FFC000"/>
                </a:solidFill>
                <a:latin typeface="標楷體"/>
                <a:ea typeface="標楷體"/>
              </a:rPr>
              <a:t>啟動人人的虔誠及渴仰之心</a:t>
            </a:r>
            <a:r>
              <a:rPr lang="zh-TW" altLang="en-US" sz="4800" dirty="0">
                <a:solidFill>
                  <a:srgbClr val="FFFFFF"/>
                </a:solidFill>
                <a:latin typeface="標楷體"/>
                <a:ea typeface="標楷體"/>
              </a:rPr>
              <a:t>。</a:t>
            </a:r>
            <a:br>
              <a:rPr lang="en-US" altLang="zh-TW" sz="4800" dirty="0">
                <a:solidFill>
                  <a:srgbClr val="FFFFFF"/>
                </a:solidFill>
                <a:latin typeface="標楷體"/>
                <a:ea typeface="標楷體"/>
              </a:rPr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7420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自訂設計">
  <a:themeElements>
    <a:clrScheme name="1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訂設計">
      <a:majorFont>
        <a:latin typeface="Arial"/>
        <a:ea typeface="文鼎中隸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2296</TotalTime>
  <Words>3347</Words>
  <Application>Microsoft Office PowerPoint</Application>
  <PresentationFormat>寬螢幕</PresentationFormat>
  <Paragraphs>223</Paragraphs>
  <Slides>51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51</vt:i4>
      </vt:variant>
    </vt:vector>
  </HeadingPairs>
  <TitlesOfParts>
    <vt:vector size="58" baseType="lpstr">
      <vt:lpstr>文鼎中隸</vt:lpstr>
      <vt:lpstr>標楷體</vt:lpstr>
      <vt:lpstr>Arial</vt:lpstr>
      <vt:lpstr>Calibri</vt:lpstr>
      <vt:lpstr>Calibri Light</vt:lpstr>
      <vt:lpstr>1_自訂設計</vt:lpstr>
      <vt:lpstr>Office 佈景主題</vt:lpstr>
      <vt:lpstr>靜思法髓妙蓮華序品</vt:lpstr>
      <vt:lpstr>靜思法髓妙蓮華-序品 第五章 法華六瑞序 法華精髓無量義經 天華悅眼地搖震心</vt:lpstr>
      <vt:lpstr>第五章 法華六瑞序</vt:lpstr>
      <vt:lpstr>法華六瑞 法華精髓無量義經 無量義處三昧 天華悅眼 地搖震心 大眾心歡喜</vt:lpstr>
      <vt:lpstr> 法華六瑞  </vt:lpstr>
      <vt:lpstr>爾時，世尊四眾圍繞，供養恭敬尊重讚歎。為諸菩薩說大乘經，名無量義，教菩薩法，佛所護念。佛說此經已，結跏趺坐，入於無量義處三昧，身心不動。 是時，天雨曼陀羅華、摩訶曼陀羅華、曼殊沙華、摩訶曼殊沙華，而散佛上及諸大眾，普佛世界六種震動  </vt:lpstr>
      <vt:lpstr>爾時，會中比丘、比丘尼、優婆塞、優婆夷、天、龍、夜叉、乾闥婆、阿修羅、迦樓羅、緊那羅、摩睺羅伽、人非人，及諸小王、轉輪聖王，是諸大眾，得未曾有，歡喜合掌，一心觀佛。 爾時，佛放眉間白毫相光，照東方萬八千世界靡不周遍，下至阿鼻地獄，上至阿迦尼吒天。 於此世界，盡見彼土六趣眾生。  </vt:lpstr>
      <vt:lpstr>說法瑞：先宣講《無量義經》 入定瑞：說法之後入定的瑞相 雨花瑞：天雨花的瑞相 地動瑞：地動的瑞相 心喜瑞：大眾踴躍歡喜的瑞相 放光瑞：佛眉間放光的瑞相 </vt:lpstr>
      <vt:lpstr>佛佛道同，這也是十方三世諸佛欲說《法華經》時，必定示現的教化儀式。</vt:lpstr>
      <vt:lpstr>PowerPoint 簡報</vt:lpstr>
      <vt:lpstr>爾時，世尊四眾圍繞，供養恭敬尊重讚歎。為諸菩薩說大乘經，名無量義，教菩薩法，佛所護念。 </vt:lpstr>
      <vt:lpstr>PowerPoint 簡報</vt:lpstr>
      <vt:lpstr>PowerPoint 簡報</vt:lpstr>
      <vt:lpstr>PowerPoint 簡報</vt:lpstr>
      <vt:lpstr>PowerPoint 簡報</vt:lpstr>
      <vt:lpstr>PowerPoint 簡報</vt:lpstr>
      <vt:lpstr>佛如何調伏眾生的習氣？</vt:lpstr>
      <vt:lpstr>佛如何教菩薩法？</vt:lpstr>
      <vt:lpstr>PowerPoint 簡報</vt:lpstr>
      <vt:lpstr>社會有很多形態，如何施教？又如何救拔？</vt:lpstr>
      <vt:lpstr> 無量義處三昧 </vt:lpstr>
      <vt:lpstr>佛說此經已，結跏趺坐，入於無量義處三昧，身心不動。  </vt:lpstr>
      <vt:lpstr>  以左足盤在右足之上稱為降伏坐， 要降伏心念散亂或妄想。 右足放在左足之上稱為吉祥坐， 說法時，多數以吉祥坐為主。  </vt:lpstr>
      <vt:lpstr>三昧亦譯三摩提，即正定義。華譯為正定，即離諸邪亂，攝心不散。住一實相，即入無量義處三昧。</vt:lpstr>
      <vt:lpstr>佛陀為什麼要入無量義處三昧？</vt:lpstr>
      <vt:lpstr> 天華悅眼 </vt:lpstr>
      <vt:lpstr>是時，天雨曼陀羅華、摩訶曼陀羅華、曼殊沙華、摩訶曼殊沙華，而散佛上及諸大眾，普佛世界六種震動。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地搖震心  土地搖動 震動人心   </vt:lpstr>
      <vt:lpstr>PowerPoint 簡報</vt:lpstr>
      <vt:lpstr>六種震動含藏的意思是隱明震落一切根、塵、識十八界，使眾生同證入無量義處。 震動還有「驚怖諸魔」、「警覺放逸者之意」之意。  </vt:lpstr>
      <vt:lpstr> 心若清淨，自然一切境界都很美，即使風吹花葉落，也覺得如天花墜下一般。 心境、佛境本相同，心若寧靜，就是最美好的境界。 </vt:lpstr>
      <vt:lpstr>PowerPoint 簡報</vt:lpstr>
      <vt:lpstr>PowerPoint 簡報</vt:lpstr>
      <vt:lpstr>如何回歸清淨心地？</vt:lpstr>
      <vt:lpstr> 大眾心歡喜 </vt:lpstr>
      <vt:lpstr>爾時，會中比丘、比丘尼、優婆塞、優婆夷、天、龍、夜叉、乾闥婆、阿修羅、迦樓羅、緊那羅、摩睺羅伽、人非人，及諸小王、轉輪聖王，是諸大眾，得未曾有，歡喜合掌，一心觀佛。  </vt:lpstr>
      <vt:lpstr> </vt:lpstr>
      <vt:lpstr> </vt:lpstr>
      <vt:lpstr> </vt:lpstr>
      <vt:lpstr> </vt:lpstr>
      <vt:lpstr> 佛陀講《無量義經》之後入三昧，示現奥妙的瑞相，以及道場的瑞相助緣，大家起了恭敬、尊重、讚歎之心，覺得這是人生的一大事，而且是佛法的一大事。 從空中來的天花、現場的地動，也是一種心靈感覺的示現，表示人人很踴躍、很歡喜。所以一心觀佛，至心敬仰，懇求佛陀能夠説法。聽法就要懇切追求，法才能入心。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靜思法髓妙蓮華-序品 法華精髓攝入慈濟</dc:title>
  <dc:creator>明智 高</dc:creator>
  <cp:lastModifiedBy>明智 高</cp:lastModifiedBy>
  <cp:revision>149</cp:revision>
  <dcterms:created xsi:type="dcterms:W3CDTF">2020-04-28T03:52:59Z</dcterms:created>
  <dcterms:modified xsi:type="dcterms:W3CDTF">2020-08-16T05:11:40Z</dcterms:modified>
</cp:coreProperties>
</file>