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</p:sldMasterIdLst>
  <p:notesMasterIdLst>
    <p:notesMasterId r:id="rId69"/>
  </p:notesMasterIdLst>
  <p:sldIdLst>
    <p:sldId id="256" r:id="rId3"/>
    <p:sldId id="1072" r:id="rId4"/>
    <p:sldId id="1122" r:id="rId5"/>
    <p:sldId id="1194" r:id="rId6"/>
    <p:sldId id="375" r:id="rId7"/>
    <p:sldId id="377" r:id="rId8"/>
    <p:sldId id="378" r:id="rId9"/>
    <p:sldId id="382" r:id="rId10"/>
    <p:sldId id="332" r:id="rId11"/>
    <p:sldId id="301" r:id="rId12"/>
    <p:sldId id="330" r:id="rId13"/>
    <p:sldId id="300" r:id="rId14"/>
    <p:sldId id="306" r:id="rId15"/>
    <p:sldId id="1196" r:id="rId16"/>
    <p:sldId id="383" r:id="rId17"/>
    <p:sldId id="387" r:id="rId18"/>
    <p:sldId id="303" r:id="rId19"/>
    <p:sldId id="384" r:id="rId20"/>
    <p:sldId id="304" r:id="rId21"/>
    <p:sldId id="364" r:id="rId22"/>
    <p:sldId id="287" r:id="rId23"/>
    <p:sldId id="399" r:id="rId24"/>
    <p:sldId id="1197" r:id="rId25"/>
    <p:sldId id="400" r:id="rId26"/>
    <p:sldId id="340" r:id="rId27"/>
    <p:sldId id="393" r:id="rId28"/>
    <p:sldId id="1123" r:id="rId29"/>
    <p:sldId id="396" r:id="rId30"/>
    <p:sldId id="379" r:id="rId31"/>
    <p:sldId id="380" r:id="rId32"/>
    <p:sldId id="1190" r:id="rId33"/>
    <p:sldId id="397" r:id="rId34"/>
    <p:sldId id="415" r:id="rId35"/>
    <p:sldId id="398" r:id="rId36"/>
    <p:sldId id="1191" r:id="rId37"/>
    <p:sldId id="338" r:id="rId38"/>
    <p:sldId id="423" r:id="rId39"/>
    <p:sldId id="427" r:id="rId40"/>
    <p:sldId id="401" r:id="rId41"/>
    <p:sldId id="402" r:id="rId42"/>
    <p:sldId id="3258" r:id="rId43"/>
    <p:sldId id="1195" r:id="rId44"/>
    <p:sldId id="416" r:id="rId45"/>
    <p:sldId id="417" r:id="rId46"/>
    <p:sldId id="418" r:id="rId47"/>
    <p:sldId id="419" r:id="rId48"/>
    <p:sldId id="431" r:id="rId49"/>
    <p:sldId id="643" r:id="rId50"/>
    <p:sldId id="617" r:id="rId51"/>
    <p:sldId id="595" r:id="rId52"/>
    <p:sldId id="644" r:id="rId53"/>
    <p:sldId id="618" r:id="rId54"/>
    <p:sldId id="670" r:id="rId55"/>
    <p:sldId id="645" r:id="rId56"/>
    <p:sldId id="646" r:id="rId57"/>
    <p:sldId id="647" r:id="rId58"/>
    <p:sldId id="648" r:id="rId59"/>
    <p:sldId id="649" r:id="rId60"/>
    <p:sldId id="619" r:id="rId61"/>
    <p:sldId id="650" r:id="rId62"/>
    <p:sldId id="651" r:id="rId63"/>
    <p:sldId id="653" r:id="rId64"/>
    <p:sldId id="637" r:id="rId65"/>
    <p:sldId id="654" r:id="rId66"/>
    <p:sldId id="655" r:id="rId67"/>
    <p:sldId id="1044" r:id="rId68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538" autoAdjust="0"/>
    <p:restoredTop sz="92806" autoAdjust="0"/>
  </p:normalViewPr>
  <p:slideViewPr>
    <p:cSldViewPr snapToGrid="0">
      <p:cViewPr varScale="1">
        <p:scale>
          <a:sx n="115" d="100"/>
          <a:sy n="115" d="100"/>
        </p:scale>
        <p:origin x="955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063E48D6-CFFF-48A6-90BD-7640E47ED9FD}"/>
    <pc:docChg chg="delSld">
      <pc:chgData name="明智 高" userId="13106cc9a47d8e8b" providerId="LiveId" clId="{063E48D6-CFFF-48A6-90BD-7640E47ED9FD}" dt="2020-09-07T00:12:41.499" v="3" actId="47"/>
      <pc:docMkLst>
        <pc:docMk/>
      </pc:docMkLst>
      <pc:sldChg chg="del">
        <pc:chgData name="明智 高" userId="13106cc9a47d8e8b" providerId="LiveId" clId="{063E48D6-CFFF-48A6-90BD-7640E47ED9FD}" dt="2020-09-07T00:12:41.499" v="3" actId="47"/>
        <pc:sldMkLst>
          <pc:docMk/>
          <pc:sldMk cId="4080956857" sldId="319"/>
        </pc:sldMkLst>
      </pc:sldChg>
      <pc:sldChg chg="del">
        <pc:chgData name="明智 高" userId="13106cc9a47d8e8b" providerId="LiveId" clId="{063E48D6-CFFF-48A6-90BD-7640E47ED9FD}" dt="2020-09-07T00:12:41.499" v="3" actId="47"/>
        <pc:sldMkLst>
          <pc:docMk/>
          <pc:sldMk cId="3402352817" sldId="322"/>
        </pc:sldMkLst>
      </pc:sldChg>
      <pc:sldChg chg="del">
        <pc:chgData name="明智 高" userId="13106cc9a47d8e8b" providerId="LiveId" clId="{063E48D6-CFFF-48A6-90BD-7640E47ED9FD}" dt="2020-09-07T00:12:38.403" v="2" actId="47"/>
        <pc:sldMkLst>
          <pc:docMk/>
          <pc:sldMk cId="961218487" sldId="323"/>
        </pc:sldMkLst>
      </pc:sldChg>
      <pc:sldChg chg="del">
        <pc:chgData name="明智 高" userId="13106cc9a47d8e8b" providerId="LiveId" clId="{063E48D6-CFFF-48A6-90BD-7640E47ED9FD}" dt="2020-09-07T00:12:41.499" v="3" actId="47"/>
        <pc:sldMkLst>
          <pc:docMk/>
          <pc:sldMk cId="4006982205" sldId="365"/>
        </pc:sldMkLst>
      </pc:sldChg>
      <pc:sldChg chg="del">
        <pc:chgData name="明智 高" userId="13106cc9a47d8e8b" providerId="LiveId" clId="{063E48D6-CFFF-48A6-90BD-7640E47ED9FD}" dt="2020-09-07T00:12:41.499" v="3" actId="47"/>
        <pc:sldMkLst>
          <pc:docMk/>
          <pc:sldMk cId="3775349363" sldId="385"/>
        </pc:sldMkLst>
      </pc:sldChg>
      <pc:sldChg chg="del">
        <pc:chgData name="明智 高" userId="13106cc9a47d8e8b" providerId="LiveId" clId="{063E48D6-CFFF-48A6-90BD-7640E47ED9FD}" dt="2020-09-07T00:12:41.499" v="3" actId="47"/>
        <pc:sldMkLst>
          <pc:docMk/>
          <pc:sldMk cId="3571702236" sldId="386"/>
        </pc:sldMkLst>
      </pc:sldChg>
      <pc:sldChg chg="del">
        <pc:chgData name="明智 高" userId="13106cc9a47d8e8b" providerId="LiveId" clId="{063E48D6-CFFF-48A6-90BD-7640E47ED9FD}" dt="2020-09-07T00:12:27.886" v="0" actId="47"/>
        <pc:sldMkLst>
          <pc:docMk/>
          <pc:sldMk cId="1947258787" sldId="1070"/>
        </pc:sldMkLst>
      </pc:sldChg>
      <pc:sldChg chg="del">
        <pc:chgData name="明智 高" userId="13106cc9a47d8e8b" providerId="LiveId" clId="{063E48D6-CFFF-48A6-90BD-7640E47ED9FD}" dt="2020-09-07T00:12:36.201" v="1" actId="47"/>
        <pc:sldMkLst>
          <pc:docMk/>
          <pc:sldMk cId="872654998" sldId="1071"/>
        </pc:sldMkLst>
      </pc:sldChg>
      <pc:sldChg chg="del">
        <pc:chgData name="明智 高" userId="13106cc9a47d8e8b" providerId="LiveId" clId="{063E48D6-CFFF-48A6-90BD-7640E47ED9FD}" dt="2020-09-07T00:12:41.499" v="3" actId="47"/>
        <pc:sldMkLst>
          <pc:docMk/>
          <pc:sldMk cId="3053846846" sldId="118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CA9E4-DAD6-429B-99DB-917255F7CA4B}" type="doc">
      <dgm:prSet loTypeId="urn:microsoft.com/office/officeart/2005/8/layout/radial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C115BCF-6463-48EC-8AB3-4B63809A0365}">
      <dgm:prSet phldrT="[文字]" custT="1"/>
      <dgm:spPr>
        <a:solidFill>
          <a:srgbClr val="002060"/>
        </a:solidFill>
      </dgm:spPr>
      <dgm:t>
        <a:bodyPr/>
        <a:lstStyle/>
        <a:p>
          <a:pPr algn="ctr">
            <a:lnSpc>
              <a:spcPts val="4000"/>
            </a:lnSpc>
            <a:spcAft>
              <a:spcPts val="0"/>
            </a:spcAft>
          </a:pPr>
          <a:r>
            <a:rPr lang="zh-TW" altLang="en-US" sz="40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法華</a:t>
          </a:r>
          <a:endParaRPr lang="en-US" altLang="zh-TW" sz="4000" b="1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  <a:p>
          <a:pPr algn="ctr">
            <a:lnSpc>
              <a:spcPts val="4000"/>
            </a:lnSpc>
            <a:spcAft>
              <a:spcPts val="0"/>
            </a:spcAft>
          </a:pPr>
          <a:r>
            <a:rPr lang="zh-TW" altLang="en-US" sz="40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六瑞</a:t>
          </a:r>
          <a:endParaRPr lang="zh-TW" altLang="en-US" sz="4000" b="1" dirty="0">
            <a:solidFill>
              <a:srgbClr val="FFFF00"/>
            </a:solidFill>
          </a:endParaRPr>
        </a:p>
      </dgm:t>
    </dgm:pt>
    <dgm:pt modelId="{7CD5601E-D1EE-433D-BCC4-AAD1BBB56D82}" type="parTrans" cxnId="{007090AC-8281-4135-8173-309D9478FBF4}">
      <dgm:prSet/>
      <dgm:spPr/>
      <dgm:t>
        <a:bodyPr/>
        <a:lstStyle/>
        <a:p>
          <a:endParaRPr lang="zh-TW" altLang="en-US"/>
        </a:p>
      </dgm:t>
    </dgm:pt>
    <dgm:pt modelId="{ADBAAED1-C9C5-4D3C-9A4C-B2B062A50CF7}" type="sibTrans" cxnId="{007090AC-8281-4135-8173-309D9478FBF4}">
      <dgm:prSet/>
      <dgm:spPr/>
      <dgm:t>
        <a:bodyPr/>
        <a:lstStyle/>
        <a:p>
          <a:endParaRPr lang="zh-TW" altLang="en-US"/>
        </a:p>
      </dgm:t>
    </dgm:pt>
    <dgm:pt modelId="{EA27114C-E47B-4619-A767-C94F4C0AE124}">
      <dgm:prSet phldrT="[文字]"/>
      <dgm:spPr>
        <a:solidFill>
          <a:srgbClr val="92D050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說法瑞</a:t>
          </a:r>
          <a:endParaRPr lang="zh-TW" altLang="en-US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8574DA55-0098-43FA-9A57-6645C12FDC15}" type="parTrans" cxnId="{591961DE-9EBC-41BF-B0BB-0403B1D4F59A}">
      <dgm:prSet/>
      <dgm:spPr/>
      <dgm:t>
        <a:bodyPr/>
        <a:lstStyle/>
        <a:p>
          <a:endParaRPr lang="zh-TW" altLang="en-US"/>
        </a:p>
      </dgm:t>
    </dgm:pt>
    <dgm:pt modelId="{ED8AF357-6FBF-4EA8-8635-A5151CBDF4A6}" type="sibTrans" cxnId="{591961DE-9EBC-41BF-B0BB-0403B1D4F59A}">
      <dgm:prSet/>
      <dgm:spPr/>
      <dgm:t>
        <a:bodyPr/>
        <a:lstStyle/>
        <a:p>
          <a:endParaRPr lang="zh-TW" altLang="en-US"/>
        </a:p>
      </dgm:t>
    </dgm:pt>
    <dgm:pt modelId="{A0163B97-25DE-44C9-9D77-24A19EB90E3D}">
      <dgm:prSet phldrT="[文字]"/>
      <dgm:spPr>
        <a:solidFill>
          <a:srgbClr val="7030A0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地動</a:t>
          </a:r>
          <a:r>
            <a: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瑞</a:t>
          </a:r>
        </a:p>
      </dgm:t>
    </dgm:pt>
    <dgm:pt modelId="{B4017406-378A-4470-B136-2183B9BBD43B}" type="parTrans" cxnId="{16C348C9-BE38-4E47-A4BC-BF938208AD18}">
      <dgm:prSet/>
      <dgm:spPr/>
      <dgm:t>
        <a:bodyPr/>
        <a:lstStyle/>
        <a:p>
          <a:endParaRPr lang="zh-TW" altLang="en-US"/>
        </a:p>
      </dgm:t>
    </dgm:pt>
    <dgm:pt modelId="{8D7B5083-DA4B-4A33-9E50-CFAE892867A0}" type="sibTrans" cxnId="{16C348C9-BE38-4E47-A4BC-BF938208AD18}">
      <dgm:prSet/>
      <dgm:spPr/>
      <dgm:t>
        <a:bodyPr/>
        <a:lstStyle/>
        <a:p>
          <a:endParaRPr lang="zh-TW" altLang="en-US"/>
        </a:p>
      </dgm:t>
    </dgm:pt>
    <dgm:pt modelId="{86977EF6-E8E0-4311-BF49-02BD2B261162}">
      <dgm:prSet phldrT="[文字]"/>
      <dgm:spPr>
        <a:solidFill>
          <a:srgbClr val="EE3CA2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雨華瑞</a:t>
          </a:r>
          <a:endParaRPr lang="zh-TW" altLang="en-US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9905E733-4841-4003-B35B-E46866687246}" type="parTrans" cxnId="{94654BA1-FFE3-4364-9112-AD460511D0A7}">
      <dgm:prSet/>
      <dgm:spPr/>
      <dgm:t>
        <a:bodyPr/>
        <a:lstStyle/>
        <a:p>
          <a:endParaRPr lang="zh-TW" altLang="en-US"/>
        </a:p>
      </dgm:t>
    </dgm:pt>
    <dgm:pt modelId="{5917EAE4-41D4-46A3-9CB6-B2063AC08922}" type="sibTrans" cxnId="{94654BA1-FFE3-4364-9112-AD460511D0A7}">
      <dgm:prSet/>
      <dgm:spPr/>
      <dgm:t>
        <a:bodyPr/>
        <a:lstStyle/>
        <a:p>
          <a:endParaRPr lang="zh-TW" altLang="en-US"/>
        </a:p>
      </dgm:t>
    </dgm:pt>
    <dgm:pt modelId="{9C45841B-2B69-4134-B300-181A8DE026A3}">
      <dgm:prSet phldrT="[文字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zh-TW" altLang="zh-TW" b="1" dirty="0">
              <a:latin typeface="微軟正黑體" pitchFamily="34" charset="-120"/>
              <a:ea typeface="微軟正黑體" pitchFamily="34" charset="-120"/>
            </a:rPr>
            <a:t>入定瑞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564EC0D6-A2A5-4917-A086-2034F3EDBFD1}" type="parTrans" cxnId="{6BEFBB18-BD4A-4856-B06E-510ED1608A80}">
      <dgm:prSet/>
      <dgm:spPr/>
      <dgm:t>
        <a:bodyPr/>
        <a:lstStyle/>
        <a:p>
          <a:endParaRPr lang="zh-TW" altLang="en-US"/>
        </a:p>
      </dgm:t>
    </dgm:pt>
    <dgm:pt modelId="{7D18D44A-6A7C-48EF-9375-66FBF17686C0}" type="sibTrans" cxnId="{6BEFBB18-BD4A-4856-B06E-510ED1608A80}">
      <dgm:prSet/>
      <dgm:spPr/>
      <dgm:t>
        <a:bodyPr/>
        <a:lstStyle/>
        <a:p>
          <a:endParaRPr lang="zh-TW" altLang="en-US"/>
        </a:p>
      </dgm:t>
    </dgm:pt>
    <dgm:pt modelId="{F1217BE9-A434-40F9-A695-20CF2B6DC96A}">
      <dgm:prSet/>
      <dgm:spPr>
        <a:solidFill>
          <a:srgbClr val="0070C0"/>
        </a:solidFill>
      </dgm:spPr>
      <dgm:t>
        <a:bodyPr/>
        <a:lstStyle/>
        <a:p>
          <a:r>
            <a:rPr lang="zh-TW" altLang="zh-TW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心喜瑞</a:t>
          </a:r>
          <a:endParaRPr lang="en-US" altLang="zh-TW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12EE992B-580D-4771-88B7-196F5A191D11}" type="parTrans" cxnId="{39F40D0A-DDB9-4B6A-89A4-863B997D607E}">
      <dgm:prSet/>
      <dgm:spPr/>
      <dgm:t>
        <a:bodyPr/>
        <a:lstStyle/>
        <a:p>
          <a:endParaRPr lang="zh-TW" altLang="en-US"/>
        </a:p>
      </dgm:t>
    </dgm:pt>
    <dgm:pt modelId="{4A1FF583-5903-4D38-A42B-0C6E383F0C30}" type="sibTrans" cxnId="{39F40D0A-DDB9-4B6A-89A4-863B997D607E}">
      <dgm:prSet/>
      <dgm:spPr/>
      <dgm:t>
        <a:bodyPr/>
        <a:lstStyle/>
        <a:p>
          <a:endParaRPr lang="zh-TW" altLang="en-US"/>
        </a:p>
      </dgm:t>
    </dgm:pt>
    <dgm:pt modelId="{466CFBA5-1769-4556-9457-85A5141FEA3B}">
      <dgm:prSet/>
      <dgm:spPr>
        <a:solidFill>
          <a:srgbClr val="FF0000"/>
        </a:solidFill>
      </dgm:spPr>
      <dgm:t>
        <a:bodyPr/>
        <a:lstStyle/>
        <a:p>
          <a:r>
            <a:rPr lang="zh-TW" altLang="zh-TW" b="1" dirty="0">
              <a:latin typeface="微軟正黑體" pitchFamily="34" charset="-120"/>
              <a:ea typeface="微軟正黑體" pitchFamily="34" charset="-120"/>
            </a:rPr>
            <a:t>放光瑞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D0C61D4B-707A-4968-BD53-F1B474B1AFDD}" type="parTrans" cxnId="{7DC6BDCD-DD16-45CB-A960-9232034ACD5B}">
      <dgm:prSet/>
      <dgm:spPr/>
      <dgm:t>
        <a:bodyPr/>
        <a:lstStyle/>
        <a:p>
          <a:endParaRPr lang="zh-TW" altLang="en-US"/>
        </a:p>
      </dgm:t>
    </dgm:pt>
    <dgm:pt modelId="{658BEEC2-B6BB-4200-A622-7C0A9B663030}" type="sibTrans" cxnId="{7DC6BDCD-DD16-45CB-A960-9232034ACD5B}">
      <dgm:prSet/>
      <dgm:spPr/>
      <dgm:t>
        <a:bodyPr/>
        <a:lstStyle/>
        <a:p>
          <a:endParaRPr lang="zh-TW" altLang="en-US"/>
        </a:p>
      </dgm:t>
    </dgm:pt>
    <dgm:pt modelId="{66C770E2-46C1-4BDB-9BAE-65FC7C07AF34}" type="pres">
      <dgm:prSet presAssocID="{C32CA9E4-DAD6-429B-99DB-917255F7CA4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54152E8-B0E9-4498-88B0-32B38ACA3419}" type="pres">
      <dgm:prSet presAssocID="{DC115BCF-6463-48EC-8AB3-4B63809A0365}" presName="centerShape" presStyleLbl="node0" presStyleIdx="0" presStyleCnt="1" custLinFactNeighborX="-537" custLinFactNeighborY="1046"/>
      <dgm:spPr/>
    </dgm:pt>
    <dgm:pt modelId="{D0F3769F-CF46-4A56-BE3A-C6432D7843A3}" type="pres">
      <dgm:prSet presAssocID="{8574DA55-0098-43FA-9A57-6645C12FDC15}" presName="Name9" presStyleLbl="parChTrans1D2" presStyleIdx="0" presStyleCnt="6"/>
      <dgm:spPr/>
    </dgm:pt>
    <dgm:pt modelId="{2C272B42-3DA4-4BEC-8F22-4142F5A89490}" type="pres">
      <dgm:prSet presAssocID="{8574DA55-0098-43FA-9A57-6645C12FDC15}" presName="connTx" presStyleLbl="parChTrans1D2" presStyleIdx="0" presStyleCnt="6"/>
      <dgm:spPr/>
    </dgm:pt>
    <dgm:pt modelId="{84543636-CC76-4001-BA3F-D39F02F10BE1}" type="pres">
      <dgm:prSet presAssocID="{EA27114C-E47B-4619-A767-C94F4C0AE124}" presName="node" presStyleLbl="node1" presStyleIdx="0" presStyleCnt="6">
        <dgm:presLayoutVars>
          <dgm:bulletEnabled val="1"/>
        </dgm:presLayoutVars>
      </dgm:prSet>
      <dgm:spPr/>
    </dgm:pt>
    <dgm:pt modelId="{127EEEA0-FE10-46CC-824D-EFCE522024D6}" type="pres">
      <dgm:prSet presAssocID="{D0C61D4B-707A-4968-BD53-F1B474B1AFDD}" presName="Name9" presStyleLbl="parChTrans1D2" presStyleIdx="1" presStyleCnt="6"/>
      <dgm:spPr/>
    </dgm:pt>
    <dgm:pt modelId="{69AD3D4A-A0AA-455B-BE0A-A8EDCA9544DE}" type="pres">
      <dgm:prSet presAssocID="{D0C61D4B-707A-4968-BD53-F1B474B1AFDD}" presName="connTx" presStyleLbl="parChTrans1D2" presStyleIdx="1" presStyleCnt="6"/>
      <dgm:spPr/>
    </dgm:pt>
    <dgm:pt modelId="{2AB977EB-2737-457D-9DEB-D37FE91BB131}" type="pres">
      <dgm:prSet presAssocID="{466CFBA5-1769-4556-9457-85A5141FEA3B}" presName="node" presStyleLbl="node1" presStyleIdx="1" presStyleCnt="6">
        <dgm:presLayoutVars>
          <dgm:bulletEnabled val="1"/>
        </dgm:presLayoutVars>
      </dgm:prSet>
      <dgm:spPr/>
    </dgm:pt>
    <dgm:pt modelId="{0ABBADC6-F1AD-4F9C-8456-2BE6B341DAB5}" type="pres">
      <dgm:prSet presAssocID="{12EE992B-580D-4771-88B7-196F5A191D11}" presName="Name9" presStyleLbl="parChTrans1D2" presStyleIdx="2" presStyleCnt="6"/>
      <dgm:spPr/>
    </dgm:pt>
    <dgm:pt modelId="{5A94B61B-11DA-48B8-AEFC-FCC677188935}" type="pres">
      <dgm:prSet presAssocID="{12EE992B-580D-4771-88B7-196F5A191D11}" presName="connTx" presStyleLbl="parChTrans1D2" presStyleIdx="2" presStyleCnt="6"/>
      <dgm:spPr/>
    </dgm:pt>
    <dgm:pt modelId="{45D13CED-1DB0-4A05-B9E8-C9D0D7CCCF12}" type="pres">
      <dgm:prSet presAssocID="{F1217BE9-A434-40F9-A695-20CF2B6DC96A}" presName="node" presStyleLbl="node1" presStyleIdx="2" presStyleCnt="6">
        <dgm:presLayoutVars>
          <dgm:bulletEnabled val="1"/>
        </dgm:presLayoutVars>
      </dgm:prSet>
      <dgm:spPr/>
    </dgm:pt>
    <dgm:pt modelId="{713EDFE7-8F78-4F5F-B505-16E0B49D7991}" type="pres">
      <dgm:prSet presAssocID="{B4017406-378A-4470-B136-2183B9BBD43B}" presName="Name9" presStyleLbl="parChTrans1D2" presStyleIdx="3" presStyleCnt="6"/>
      <dgm:spPr/>
    </dgm:pt>
    <dgm:pt modelId="{E319DEFE-D636-4C76-A53F-1E9BA270D61E}" type="pres">
      <dgm:prSet presAssocID="{B4017406-378A-4470-B136-2183B9BBD43B}" presName="connTx" presStyleLbl="parChTrans1D2" presStyleIdx="3" presStyleCnt="6"/>
      <dgm:spPr/>
    </dgm:pt>
    <dgm:pt modelId="{7DA3B835-6AF8-412C-BBD5-4DFB74F8777E}" type="pres">
      <dgm:prSet presAssocID="{A0163B97-25DE-44C9-9D77-24A19EB90E3D}" presName="node" presStyleLbl="node1" presStyleIdx="3" presStyleCnt="6">
        <dgm:presLayoutVars>
          <dgm:bulletEnabled val="1"/>
        </dgm:presLayoutVars>
      </dgm:prSet>
      <dgm:spPr/>
    </dgm:pt>
    <dgm:pt modelId="{FBF7EDAD-FB7B-4D0C-95DE-4F4D5B5E43FB}" type="pres">
      <dgm:prSet presAssocID="{9905E733-4841-4003-B35B-E46866687246}" presName="Name9" presStyleLbl="parChTrans1D2" presStyleIdx="4" presStyleCnt="6"/>
      <dgm:spPr/>
    </dgm:pt>
    <dgm:pt modelId="{FFD9007E-6083-459E-8245-59B1270B61A1}" type="pres">
      <dgm:prSet presAssocID="{9905E733-4841-4003-B35B-E46866687246}" presName="connTx" presStyleLbl="parChTrans1D2" presStyleIdx="4" presStyleCnt="6"/>
      <dgm:spPr/>
    </dgm:pt>
    <dgm:pt modelId="{C5D60C52-2DAA-4578-A8EE-1EBB6E311F60}" type="pres">
      <dgm:prSet presAssocID="{86977EF6-E8E0-4311-BF49-02BD2B261162}" presName="node" presStyleLbl="node1" presStyleIdx="4" presStyleCnt="6">
        <dgm:presLayoutVars>
          <dgm:bulletEnabled val="1"/>
        </dgm:presLayoutVars>
      </dgm:prSet>
      <dgm:spPr/>
    </dgm:pt>
    <dgm:pt modelId="{3B614300-9293-419B-AA76-229BBAED43BA}" type="pres">
      <dgm:prSet presAssocID="{564EC0D6-A2A5-4917-A086-2034F3EDBFD1}" presName="Name9" presStyleLbl="parChTrans1D2" presStyleIdx="5" presStyleCnt="6"/>
      <dgm:spPr/>
    </dgm:pt>
    <dgm:pt modelId="{54874874-CA89-457F-8F23-18A575129838}" type="pres">
      <dgm:prSet presAssocID="{564EC0D6-A2A5-4917-A086-2034F3EDBFD1}" presName="connTx" presStyleLbl="parChTrans1D2" presStyleIdx="5" presStyleCnt="6"/>
      <dgm:spPr/>
    </dgm:pt>
    <dgm:pt modelId="{F4B9A6EC-3C7C-4DF0-894C-915048C23D05}" type="pres">
      <dgm:prSet presAssocID="{9C45841B-2B69-4134-B300-181A8DE026A3}" presName="node" presStyleLbl="node1" presStyleIdx="5" presStyleCnt="6">
        <dgm:presLayoutVars>
          <dgm:bulletEnabled val="1"/>
        </dgm:presLayoutVars>
      </dgm:prSet>
      <dgm:spPr/>
    </dgm:pt>
  </dgm:ptLst>
  <dgm:cxnLst>
    <dgm:cxn modelId="{39F40D0A-DDB9-4B6A-89A4-863B997D607E}" srcId="{DC115BCF-6463-48EC-8AB3-4B63809A0365}" destId="{F1217BE9-A434-40F9-A695-20CF2B6DC96A}" srcOrd="2" destOrd="0" parTransId="{12EE992B-580D-4771-88B7-196F5A191D11}" sibTransId="{4A1FF583-5903-4D38-A42B-0C6E383F0C30}"/>
    <dgm:cxn modelId="{E278710A-F6D9-4095-B6AF-A7C76C2C68B3}" type="presOf" srcId="{12EE992B-580D-4771-88B7-196F5A191D11}" destId="{0ABBADC6-F1AD-4F9C-8456-2BE6B341DAB5}" srcOrd="0" destOrd="0" presId="urn:microsoft.com/office/officeart/2005/8/layout/radial1"/>
    <dgm:cxn modelId="{440F750A-C194-4797-8E21-44881CEF5ECA}" type="presOf" srcId="{8574DA55-0098-43FA-9A57-6645C12FDC15}" destId="{2C272B42-3DA4-4BEC-8F22-4142F5A89490}" srcOrd="1" destOrd="0" presId="urn:microsoft.com/office/officeart/2005/8/layout/radial1"/>
    <dgm:cxn modelId="{0D82520C-5AC2-44B3-A4FD-5A46A4CB5CE7}" type="presOf" srcId="{466CFBA5-1769-4556-9457-85A5141FEA3B}" destId="{2AB977EB-2737-457D-9DEB-D37FE91BB131}" srcOrd="0" destOrd="0" presId="urn:microsoft.com/office/officeart/2005/8/layout/radial1"/>
    <dgm:cxn modelId="{F854D812-0318-45C2-8333-7E35296BD389}" type="presOf" srcId="{8574DA55-0098-43FA-9A57-6645C12FDC15}" destId="{D0F3769F-CF46-4A56-BE3A-C6432D7843A3}" srcOrd="0" destOrd="0" presId="urn:microsoft.com/office/officeart/2005/8/layout/radial1"/>
    <dgm:cxn modelId="{6BEFBB18-BD4A-4856-B06E-510ED1608A80}" srcId="{DC115BCF-6463-48EC-8AB3-4B63809A0365}" destId="{9C45841B-2B69-4134-B300-181A8DE026A3}" srcOrd="5" destOrd="0" parTransId="{564EC0D6-A2A5-4917-A086-2034F3EDBFD1}" sibTransId="{7D18D44A-6A7C-48EF-9375-66FBF17686C0}"/>
    <dgm:cxn modelId="{E4FCC119-E93C-4E99-8CC0-605E6DDEE00A}" type="presOf" srcId="{12EE992B-580D-4771-88B7-196F5A191D11}" destId="{5A94B61B-11DA-48B8-AEFC-FCC677188935}" srcOrd="1" destOrd="0" presId="urn:microsoft.com/office/officeart/2005/8/layout/radial1"/>
    <dgm:cxn modelId="{BA953733-652A-4E34-9D9D-981E1FCB5990}" type="presOf" srcId="{86977EF6-E8E0-4311-BF49-02BD2B261162}" destId="{C5D60C52-2DAA-4578-A8EE-1EBB6E311F60}" srcOrd="0" destOrd="0" presId="urn:microsoft.com/office/officeart/2005/8/layout/radial1"/>
    <dgm:cxn modelId="{F03BB53A-1E75-4989-8BAE-1D75680729FA}" type="presOf" srcId="{B4017406-378A-4470-B136-2183B9BBD43B}" destId="{E319DEFE-D636-4C76-A53F-1E9BA270D61E}" srcOrd="1" destOrd="0" presId="urn:microsoft.com/office/officeart/2005/8/layout/radial1"/>
    <dgm:cxn modelId="{0668875F-3508-4586-BEBC-DD91B8E8A7C8}" type="presOf" srcId="{A0163B97-25DE-44C9-9D77-24A19EB90E3D}" destId="{7DA3B835-6AF8-412C-BBD5-4DFB74F8777E}" srcOrd="0" destOrd="0" presId="urn:microsoft.com/office/officeart/2005/8/layout/radial1"/>
    <dgm:cxn modelId="{3D14EC45-24E4-467A-AC87-E78FE255F7CD}" type="presOf" srcId="{D0C61D4B-707A-4968-BD53-F1B474B1AFDD}" destId="{69AD3D4A-A0AA-455B-BE0A-A8EDCA9544DE}" srcOrd="1" destOrd="0" presId="urn:microsoft.com/office/officeart/2005/8/layout/radial1"/>
    <dgm:cxn modelId="{2AC8D54A-2F7E-4B39-A050-606108529331}" type="presOf" srcId="{DC115BCF-6463-48EC-8AB3-4B63809A0365}" destId="{754152E8-B0E9-4498-88B0-32B38ACA3419}" srcOrd="0" destOrd="0" presId="urn:microsoft.com/office/officeart/2005/8/layout/radial1"/>
    <dgm:cxn modelId="{DF0BFF4C-81D7-4746-9C3C-B3348E2F4C3E}" type="presOf" srcId="{D0C61D4B-707A-4968-BD53-F1B474B1AFDD}" destId="{127EEEA0-FE10-46CC-824D-EFCE522024D6}" srcOrd="0" destOrd="0" presId="urn:microsoft.com/office/officeart/2005/8/layout/radial1"/>
    <dgm:cxn modelId="{18CE2B70-D4BB-4080-BED1-690C98D46F11}" type="presOf" srcId="{B4017406-378A-4470-B136-2183B9BBD43B}" destId="{713EDFE7-8F78-4F5F-B505-16E0B49D7991}" srcOrd="0" destOrd="0" presId="urn:microsoft.com/office/officeart/2005/8/layout/radial1"/>
    <dgm:cxn modelId="{2CAAD28C-2A3C-4641-8B41-5E32B0919264}" type="presOf" srcId="{C32CA9E4-DAD6-429B-99DB-917255F7CA4B}" destId="{66C770E2-46C1-4BDB-9BAE-65FC7C07AF34}" srcOrd="0" destOrd="0" presId="urn:microsoft.com/office/officeart/2005/8/layout/radial1"/>
    <dgm:cxn modelId="{76CF0895-7A37-4949-AFA5-16AE98ED765B}" type="presOf" srcId="{9905E733-4841-4003-B35B-E46866687246}" destId="{FBF7EDAD-FB7B-4D0C-95DE-4F4D5B5E43FB}" srcOrd="0" destOrd="0" presId="urn:microsoft.com/office/officeart/2005/8/layout/radial1"/>
    <dgm:cxn modelId="{165E42A0-41C6-4762-ADB6-107381C2F6E4}" type="presOf" srcId="{9905E733-4841-4003-B35B-E46866687246}" destId="{FFD9007E-6083-459E-8245-59B1270B61A1}" srcOrd="1" destOrd="0" presId="urn:microsoft.com/office/officeart/2005/8/layout/radial1"/>
    <dgm:cxn modelId="{94654BA1-FFE3-4364-9112-AD460511D0A7}" srcId="{DC115BCF-6463-48EC-8AB3-4B63809A0365}" destId="{86977EF6-E8E0-4311-BF49-02BD2B261162}" srcOrd="4" destOrd="0" parTransId="{9905E733-4841-4003-B35B-E46866687246}" sibTransId="{5917EAE4-41D4-46A3-9CB6-B2063AC08922}"/>
    <dgm:cxn modelId="{CE3A79A8-6C60-4BB8-ABBA-A9CC7F192A22}" type="presOf" srcId="{564EC0D6-A2A5-4917-A086-2034F3EDBFD1}" destId="{3B614300-9293-419B-AA76-229BBAED43BA}" srcOrd="0" destOrd="0" presId="urn:microsoft.com/office/officeart/2005/8/layout/radial1"/>
    <dgm:cxn modelId="{007090AC-8281-4135-8173-309D9478FBF4}" srcId="{C32CA9E4-DAD6-429B-99DB-917255F7CA4B}" destId="{DC115BCF-6463-48EC-8AB3-4B63809A0365}" srcOrd="0" destOrd="0" parTransId="{7CD5601E-D1EE-433D-BCC4-AAD1BBB56D82}" sibTransId="{ADBAAED1-C9C5-4D3C-9A4C-B2B062A50CF7}"/>
    <dgm:cxn modelId="{4FE4FFB7-BC3F-4D68-A166-779B997AC999}" type="presOf" srcId="{EA27114C-E47B-4619-A767-C94F4C0AE124}" destId="{84543636-CC76-4001-BA3F-D39F02F10BE1}" srcOrd="0" destOrd="0" presId="urn:microsoft.com/office/officeart/2005/8/layout/radial1"/>
    <dgm:cxn modelId="{16C348C9-BE38-4E47-A4BC-BF938208AD18}" srcId="{DC115BCF-6463-48EC-8AB3-4B63809A0365}" destId="{A0163B97-25DE-44C9-9D77-24A19EB90E3D}" srcOrd="3" destOrd="0" parTransId="{B4017406-378A-4470-B136-2183B9BBD43B}" sibTransId="{8D7B5083-DA4B-4A33-9E50-CFAE892867A0}"/>
    <dgm:cxn modelId="{7DC6BDCD-DD16-45CB-A960-9232034ACD5B}" srcId="{DC115BCF-6463-48EC-8AB3-4B63809A0365}" destId="{466CFBA5-1769-4556-9457-85A5141FEA3B}" srcOrd="1" destOrd="0" parTransId="{D0C61D4B-707A-4968-BD53-F1B474B1AFDD}" sibTransId="{658BEEC2-B6BB-4200-A622-7C0A9B663030}"/>
    <dgm:cxn modelId="{21EC19D3-E1F5-4E33-9CDB-BBCC3DBAEEDE}" type="presOf" srcId="{9C45841B-2B69-4134-B300-181A8DE026A3}" destId="{F4B9A6EC-3C7C-4DF0-894C-915048C23D05}" srcOrd="0" destOrd="0" presId="urn:microsoft.com/office/officeart/2005/8/layout/radial1"/>
    <dgm:cxn modelId="{591961DE-9EBC-41BF-B0BB-0403B1D4F59A}" srcId="{DC115BCF-6463-48EC-8AB3-4B63809A0365}" destId="{EA27114C-E47B-4619-A767-C94F4C0AE124}" srcOrd="0" destOrd="0" parTransId="{8574DA55-0098-43FA-9A57-6645C12FDC15}" sibTransId="{ED8AF357-6FBF-4EA8-8635-A5151CBDF4A6}"/>
    <dgm:cxn modelId="{3868E9F2-CF4E-4569-A103-81E0A5FD0675}" type="presOf" srcId="{F1217BE9-A434-40F9-A695-20CF2B6DC96A}" destId="{45D13CED-1DB0-4A05-B9E8-C9D0D7CCCF12}" srcOrd="0" destOrd="0" presId="urn:microsoft.com/office/officeart/2005/8/layout/radial1"/>
    <dgm:cxn modelId="{3AEB5BFA-48EE-4BBF-8943-9C1E73B48096}" type="presOf" srcId="{564EC0D6-A2A5-4917-A086-2034F3EDBFD1}" destId="{54874874-CA89-457F-8F23-18A575129838}" srcOrd="1" destOrd="0" presId="urn:microsoft.com/office/officeart/2005/8/layout/radial1"/>
    <dgm:cxn modelId="{143F44D2-7AA0-4C04-8277-624DBB779659}" type="presParOf" srcId="{66C770E2-46C1-4BDB-9BAE-65FC7C07AF34}" destId="{754152E8-B0E9-4498-88B0-32B38ACA3419}" srcOrd="0" destOrd="0" presId="urn:microsoft.com/office/officeart/2005/8/layout/radial1"/>
    <dgm:cxn modelId="{9F4BD134-F5F3-402C-B416-E1013F95277C}" type="presParOf" srcId="{66C770E2-46C1-4BDB-9BAE-65FC7C07AF34}" destId="{D0F3769F-CF46-4A56-BE3A-C6432D7843A3}" srcOrd="1" destOrd="0" presId="urn:microsoft.com/office/officeart/2005/8/layout/radial1"/>
    <dgm:cxn modelId="{526CD975-D323-47CD-B963-75A9C4C1C360}" type="presParOf" srcId="{D0F3769F-CF46-4A56-BE3A-C6432D7843A3}" destId="{2C272B42-3DA4-4BEC-8F22-4142F5A89490}" srcOrd="0" destOrd="0" presId="urn:microsoft.com/office/officeart/2005/8/layout/radial1"/>
    <dgm:cxn modelId="{AD575F18-85E9-4999-8A88-672CE1D275FA}" type="presParOf" srcId="{66C770E2-46C1-4BDB-9BAE-65FC7C07AF34}" destId="{84543636-CC76-4001-BA3F-D39F02F10BE1}" srcOrd="2" destOrd="0" presId="urn:microsoft.com/office/officeart/2005/8/layout/radial1"/>
    <dgm:cxn modelId="{3DF8157B-2ECC-4799-9E85-A6BA16B62F24}" type="presParOf" srcId="{66C770E2-46C1-4BDB-9BAE-65FC7C07AF34}" destId="{127EEEA0-FE10-46CC-824D-EFCE522024D6}" srcOrd="3" destOrd="0" presId="urn:microsoft.com/office/officeart/2005/8/layout/radial1"/>
    <dgm:cxn modelId="{C97D9CAC-7189-4BBF-ACD1-39B6618DAE5C}" type="presParOf" srcId="{127EEEA0-FE10-46CC-824D-EFCE522024D6}" destId="{69AD3D4A-A0AA-455B-BE0A-A8EDCA9544DE}" srcOrd="0" destOrd="0" presId="urn:microsoft.com/office/officeart/2005/8/layout/radial1"/>
    <dgm:cxn modelId="{76CCD325-DA1E-4710-8205-AB150253776F}" type="presParOf" srcId="{66C770E2-46C1-4BDB-9BAE-65FC7C07AF34}" destId="{2AB977EB-2737-457D-9DEB-D37FE91BB131}" srcOrd="4" destOrd="0" presId="urn:microsoft.com/office/officeart/2005/8/layout/radial1"/>
    <dgm:cxn modelId="{14C8B3B9-58EA-41FD-8629-08836E616285}" type="presParOf" srcId="{66C770E2-46C1-4BDB-9BAE-65FC7C07AF34}" destId="{0ABBADC6-F1AD-4F9C-8456-2BE6B341DAB5}" srcOrd="5" destOrd="0" presId="urn:microsoft.com/office/officeart/2005/8/layout/radial1"/>
    <dgm:cxn modelId="{70A08989-7414-4320-881C-44A8E40905FE}" type="presParOf" srcId="{0ABBADC6-F1AD-4F9C-8456-2BE6B341DAB5}" destId="{5A94B61B-11DA-48B8-AEFC-FCC677188935}" srcOrd="0" destOrd="0" presId="urn:microsoft.com/office/officeart/2005/8/layout/radial1"/>
    <dgm:cxn modelId="{1815B7B3-95A0-4E17-B07F-B1B66687DB8F}" type="presParOf" srcId="{66C770E2-46C1-4BDB-9BAE-65FC7C07AF34}" destId="{45D13CED-1DB0-4A05-B9E8-C9D0D7CCCF12}" srcOrd="6" destOrd="0" presId="urn:microsoft.com/office/officeart/2005/8/layout/radial1"/>
    <dgm:cxn modelId="{67EB18EE-D60E-4BEE-95DF-81B6A6F6AC25}" type="presParOf" srcId="{66C770E2-46C1-4BDB-9BAE-65FC7C07AF34}" destId="{713EDFE7-8F78-4F5F-B505-16E0B49D7991}" srcOrd="7" destOrd="0" presId="urn:microsoft.com/office/officeart/2005/8/layout/radial1"/>
    <dgm:cxn modelId="{2188ED5F-7FF8-4074-BC30-1BC4CA2C5971}" type="presParOf" srcId="{713EDFE7-8F78-4F5F-B505-16E0B49D7991}" destId="{E319DEFE-D636-4C76-A53F-1E9BA270D61E}" srcOrd="0" destOrd="0" presId="urn:microsoft.com/office/officeart/2005/8/layout/radial1"/>
    <dgm:cxn modelId="{EE00DF6A-6E2C-4F5C-9A2B-E2304868D627}" type="presParOf" srcId="{66C770E2-46C1-4BDB-9BAE-65FC7C07AF34}" destId="{7DA3B835-6AF8-412C-BBD5-4DFB74F8777E}" srcOrd="8" destOrd="0" presId="urn:microsoft.com/office/officeart/2005/8/layout/radial1"/>
    <dgm:cxn modelId="{01C9B6D9-2805-4750-B653-A02BE3CB9FCC}" type="presParOf" srcId="{66C770E2-46C1-4BDB-9BAE-65FC7C07AF34}" destId="{FBF7EDAD-FB7B-4D0C-95DE-4F4D5B5E43FB}" srcOrd="9" destOrd="0" presId="urn:microsoft.com/office/officeart/2005/8/layout/radial1"/>
    <dgm:cxn modelId="{0E327A70-2D83-4063-9C68-EF8D8517EA7A}" type="presParOf" srcId="{FBF7EDAD-FB7B-4D0C-95DE-4F4D5B5E43FB}" destId="{FFD9007E-6083-459E-8245-59B1270B61A1}" srcOrd="0" destOrd="0" presId="urn:microsoft.com/office/officeart/2005/8/layout/radial1"/>
    <dgm:cxn modelId="{06C5A5DB-7A4A-4965-94B2-002EB217C762}" type="presParOf" srcId="{66C770E2-46C1-4BDB-9BAE-65FC7C07AF34}" destId="{C5D60C52-2DAA-4578-A8EE-1EBB6E311F60}" srcOrd="10" destOrd="0" presId="urn:microsoft.com/office/officeart/2005/8/layout/radial1"/>
    <dgm:cxn modelId="{C01B3C38-E785-4105-802E-2BA5BA13B7F2}" type="presParOf" srcId="{66C770E2-46C1-4BDB-9BAE-65FC7C07AF34}" destId="{3B614300-9293-419B-AA76-229BBAED43BA}" srcOrd="11" destOrd="0" presId="urn:microsoft.com/office/officeart/2005/8/layout/radial1"/>
    <dgm:cxn modelId="{49F9B1F5-98EF-441F-9E9C-7F0E1A639856}" type="presParOf" srcId="{3B614300-9293-419B-AA76-229BBAED43BA}" destId="{54874874-CA89-457F-8F23-18A575129838}" srcOrd="0" destOrd="0" presId="urn:microsoft.com/office/officeart/2005/8/layout/radial1"/>
    <dgm:cxn modelId="{EB7D7B01-72B5-47BA-B5AA-7E5258AAE066}" type="presParOf" srcId="{66C770E2-46C1-4BDB-9BAE-65FC7C07AF34}" destId="{F4B9A6EC-3C7C-4DF0-894C-915048C23D05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152E8-B0E9-4498-88B0-32B38ACA3419}">
      <dsp:nvSpPr>
        <dsp:cNvPr id="0" name=""/>
        <dsp:cNvSpPr/>
      </dsp:nvSpPr>
      <dsp:spPr>
        <a:xfrm>
          <a:off x="3275872" y="2492884"/>
          <a:ext cx="1856754" cy="1856754"/>
        </a:xfrm>
        <a:prstGeom prst="ellipse">
          <a:avLst/>
        </a:prstGeom>
        <a:solidFill>
          <a:srgbClr val="00206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4000" b="1" kern="12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法華</a:t>
          </a:r>
          <a:endParaRPr lang="en-US" altLang="zh-TW" sz="4000" b="1" kern="1200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  <a:p>
          <a:pPr marL="0" lvl="0" indent="0" algn="ctr" defTabSz="17780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4000" b="1" kern="12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六瑞</a:t>
          </a:r>
          <a:endParaRPr lang="zh-TW" altLang="en-US" sz="4000" b="1" kern="1200" dirty="0">
            <a:solidFill>
              <a:srgbClr val="FFFF00"/>
            </a:solidFill>
          </a:endParaRPr>
        </a:p>
      </dsp:txBody>
      <dsp:txXfrm>
        <a:off x="3547787" y="2764799"/>
        <a:ext cx="1312924" cy="1312924"/>
      </dsp:txXfrm>
    </dsp:sp>
    <dsp:sp modelId="{D0F3769F-CF46-4A56-BE3A-C6432D7843A3}">
      <dsp:nvSpPr>
        <dsp:cNvPr id="0" name=""/>
        <dsp:cNvSpPr/>
      </dsp:nvSpPr>
      <dsp:spPr>
        <a:xfrm rot="16236163">
          <a:off x="3911423" y="2167391"/>
          <a:ext cx="611618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611618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4201942" y="2171852"/>
        <a:ext cx="30580" cy="30580"/>
      </dsp:txXfrm>
    </dsp:sp>
    <dsp:sp modelId="{84543636-CC76-4001-BA3F-D39F02F10BE1}">
      <dsp:nvSpPr>
        <dsp:cNvPr id="0" name=""/>
        <dsp:cNvSpPr/>
      </dsp:nvSpPr>
      <dsp:spPr>
        <a:xfrm>
          <a:off x="3301838" y="24647"/>
          <a:ext cx="1856754" cy="1856754"/>
        </a:xfrm>
        <a:prstGeom prst="ellipse">
          <a:avLst/>
        </a:prstGeom>
        <a:solidFill>
          <a:srgbClr val="92D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說法瑞</a:t>
          </a:r>
          <a:endParaRPr lang="zh-TW" altLang="en-US" sz="33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3573753" y="296562"/>
        <a:ext cx="1312924" cy="1312924"/>
      </dsp:txXfrm>
    </dsp:sp>
    <dsp:sp modelId="{127EEEA0-FE10-46CC-824D-EFCE522024D6}">
      <dsp:nvSpPr>
        <dsp:cNvPr id="0" name=""/>
        <dsp:cNvSpPr/>
      </dsp:nvSpPr>
      <dsp:spPr>
        <a:xfrm rot="19757030">
          <a:off x="4959673" y="2771806"/>
          <a:ext cx="608873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608873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248888" y="2776336"/>
        <a:ext cx="30443" cy="30443"/>
      </dsp:txXfrm>
    </dsp:sp>
    <dsp:sp modelId="{2AB977EB-2737-457D-9DEB-D37FE91BB131}">
      <dsp:nvSpPr>
        <dsp:cNvPr id="0" name=""/>
        <dsp:cNvSpPr/>
      </dsp:nvSpPr>
      <dsp:spPr>
        <a:xfrm>
          <a:off x="5395592" y="1233477"/>
          <a:ext cx="1856754" cy="1856754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latin typeface="微軟正黑體" pitchFamily="34" charset="-120"/>
              <a:ea typeface="微軟正黑體" pitchFamily="34" charset="-120"/>
            </a:rPr>
            <a:t>放光瑞</a:t>
          </a:r>
          <a:endParaRPr lang="zh-TW" altLang="en-US" sz="3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667507" y="1505392"/>
        <a:ext cx="1312924" cy="1312924"/>
      </dsp:txXfrm>
    </dsp:sp>
    <dsp:sp modelId="{0ABBADC6-F1AD-4F9C-8456-2BE6B341DAB5}">
      <dsp:nvSpPr>
        <dsp:cNvPr id="0" name=""/>
        <dsp:cNvSpPr/>
      </dsp:nvSpPr>
      <dsp:spPr>
        <a:xfrm rot="1719178">
          <a:off x="4984724" y="3980635"/>
          <a:ext cx="558770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58770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5250140" y="3986418"/>
        <a:ext cx="27938" cy="27938"/>
      </dsp:txXfrm>
    </dsp:sp>
    <dsp:sp modelId="{45D13CED-1DB0-4A05-B9E8-C9D0D7CCCF12}">
      <dsp:nvSpPr>
        <dsp:cNvPr id="0" name=""/>
        <dsp:cNvSpPr/>
      </dsp:nvSpPr>
      <dsp:spPr>
        <a:xfrm>
          <a:off x="5395592" y="3651136"/>
          <a:ext cx="1856754" cy="1856754"/>
        </a:xfrm>
        <a:prstGeom prst="ellipse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心喜瑞</a:t>
          </a:r>
          <a:endParaRPr lang="en-US" altLang="zh-TW" sz="33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667507" y="3923051"/>
        <a:ext cx="1312924" cy="1312924"/>
      </dsp:txXfrm>
    </dsp:sp>
    <dsp:sp modelId="{713EDFE7-8F78-4F5F-B505-16E0B49D7991}">
      <dsp:nvSpPr>
        <dsp:cNvPr id="0" name=""/>
        <dsp:cNvSpPr/>
      </dsp:nvSpPr>
      <dsp:spPr>
        <a:xfrm rot="5362291">
          <a:off x="3961997" y="4585050"/>
          <a:ext cx="510469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10469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>
        <a:off x="4204470" y="4592040"/>
        <a:ext cx="25523" cy="25523"/>
      </dsp:txXfrm>
    </dsp:sp>
    <dsp:sp modelId="{7DA3B835-6AF8-412C-BBD5-4DFB74F8777E}">
      <dsp:nvSpPr>
        <dsp:cNvPr id="0" name=""/>
        <dsp:cNvSpPr/>
      </dsp:nvSpPr>
      <dsp:spPr>
        <a:xfrm>
          <a:off x="3301838" y="4859966"/>
          <a:ext cx="1856754" cy="1856754"/>
        </a:xfrm>
        <a:prstGeom prst="ellipse">
          <a:avLst/>
        </a:prstGeom>
        <a:solidFill>
          <a:srgbClr val="7030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地動</a:t>
          </a:r>
          <a:r>
            <a:rPr lang="zh-TW" altLang="en-US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瑞</a:t>
          </a:r>
        </a:p>
      </dsp:txBody>
      <dsp:txXfrm>
        <a:off x="3573753" y="5131881"/>
        <a:ext cx="1312924" cy="1312924"/>
      </dsp:txXfrm>
    </dsp:sp>
    <dsp:sp modelId="{FBF7EDAD-FB7B-4D0C-95DE-4F4D5B5E43FB}">
      <dsp:nvSpPr>
        <dsp:cNvPr id="0" name=""/>
        <dsp:cNvSpPr/>
      </dsp:nvSpPr>
      <dsp:spPr>
        <a:xfrm rot="9044703">
          <a:off x="2913690" y="3980635"/>
          <a:ext cx="513329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13329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3157522" y="3987554"/>
        <a:ext cx="25666" cy="25666"/>
      </dsp:txXfrm>
    </dsp:sp>
    <dsp:sp modelId="{C5D60C52-2DAA-4578-A8EE-1EBB6E311F60}">
      <dsp:nvSpPr>
        <dsp:cNvPr id="0" name=""/>
        <dsp:cNvSpPr/>
      </dsp:nvSpPr>
      <dsp:spPr>
        <a:xfrm>
          <a:off x="1208083" y="3651136"/>
          <a:ext cx="1856754" cy="1856754"/>
        </a:xfrm>
        <a:prstGeom prst="ellipse">
          <a:avLst/>
        </a:prstGeom>
        <a:solidFill>
          <a:srgbClr val="EE3CA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rPr>
            <a:t>雨華瑞</a:t>
          </a:r>
          <a:endParaRPr lang="zh-TW" altLang="en-US" sz="33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1479998" y="3923051"/>
        <a:ext cx="1312924" cy="1312924"/>
      </dsp:txXfrm>
    </dsp:sp>
    <dsp:sp modelId="{3B614300-9293-419B-AA76-229BBAED43BA}">
      <dsp:nvSpPr>
        <dsp:cNvPr id="0" name=""/>
        <dsp:cNvSpPr/>
      </dsp:nvSpPr>
      <dsp:spPr>
        <a:xfrm rot="12680635">
          <a:off x="2888169" y="2771806"/>
          <a:ext cx="564372" cy="39503"/>
        </a:xfrm>
        <a:custGeom>
          <a:avLst/>
          <a:gdLst/>
          <a:ahLst/>
          <a:cxnLst/>
          <a:rect l="0" t="0" r="0" b="0"/>
          <a:pathLst>
            <a:path>
              <a:moveTo>
                <a:pt x="0" y="19751"/>
              </a:moveTo>
              <a:lnTo>
                <a:pt x="564372" y="1975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/>
        </a:p>
      </dsp:txBody>
      <dsp:txXfrm rot="10800000">
        <a:off x="3156246" y="2777448"/>
        <a:ext cx="28218" cy="28218"/>
      </dsp:txXfrm>
    </dsp:sp>
    <dsp:sp modelId="{F4B9A6EC-3C7C-4DF0-894C-915048C23D05}">
      <dsp:nvSpPr>
        <dsp:cNvPr id="0" name=""/>
        <dsp:cNvSpPr/>
      </dsp:nvSpPr>
      <dsp:spPr>
        <a:xfrm>
          <a:off x="1208083" y="1233477"/>
          <a:ext cx="1856754" cy="1856754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3300" b="1" kern="1200" dirty="0">
              <a:latin typeface="微軟正黑體" pitchFamily="34" charset="-120"/>
              <a:ea typeface="微軟正黑體" pitchFamily="34" charset="-120"/>
            </a:rPr>
            <a:t>入定瑞</a:t>
          </a:r>
          <a:endParaRPr lang="zh-TW" altLang="en-US" sz="3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479998" y="1505392"/>
        <a:ext cx="1312924" cy="1312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2020/9/7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217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392" y="260648"/>
            <a:ext cx="10463675" cy="5616624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950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0" b="-65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576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時事導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>
            <a:extLst>
              <a:ext uri="{FF2B5EF4-FFF2-40B4-BE49-F238E27FC236}">
                <a16:creationId xmlns:a16="http://schemas.microsoft.com/office/drawing/2014/main" id="{F8E25DD8-DC8E-4CCB-A153-8AD1EA65C3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D20854D-7177-451C-B3B6-3503237832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667" y="5445125"/>
            <a:ext cx="2927351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103445" y="1700808"/>
            <a:ext cx="100811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D430B17-8710-4501-93A6-4562DF4A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1576-95E9-4570-815F-A7F68138AE2D}" type="datetimeFigureOut">
              <a:rPr lang="zh-TW" altLang="en-US"/>
              <a:pPr>
                <a:defRPr/>
              </a:pPr>
              <a:t>2020/9/7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5A9823-AE86-465B-BD95-A9114605B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D4EC79F-CB76-49B1-9757-E2B6B7DC1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D09AF-8425-4215-B836-7708A4FC8F5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6813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文字版面配置區 2"/>
          <p:cNvSpPr>
            <a:spLocks noGrp="1"/>
          </p:cNvSpPr>
          <p:nvPr>
            <p:ph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125F89-3DD6-4445-BBB2-C6B3E2E9B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78511-CFCA-4EB5-8191-ABD0CDFC128E}" type="datetimeFigureOut">
              <a:rPr lang="zh-TW" altLang="en-US"/>
              <a:pPr>
                <a:defRPr/>
              </a:pPr>
              <a:t>2020/9/7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37905A1-6BD0-4879-90F1-961A5C436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4EF80FDC-CFDE-4097-A704-F27ECD148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A54CB-DD74-4644-9710-CF9AD5635CD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413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C5F4DB7-033E-4709-9E5A-B34A017273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867" y="4005263"/>
            <a:ext cx="245533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8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355157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70" r:id="rId12"/>
    <p:sldLayoutId id="2147484072" r:id="rId13"/>
    <p:sldLayoutId id="2147484080" r:id="rId14"/>
    <p:sldLayoutId id="2147484081" r:id="rId15"/>
    <p:sldLayoutId id="2147484082" r:id="rId16"/>
    <p:sldLayoutId id="2147484083" r:id="rId1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20140510&#12298;&#33769;&#25552;&#24515;&#35201;&#12299;&#19968;&#20999;&#21807;&#24515;&#36896;%20-%20&#20843;&#22823;&#20154;&#35258;&#32147;&#28154;&#37323;&#19977;%20-%20&#31532;673&#38598;13.46-18.19.mp4" TargetMode="Externa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20141126&#33609;&#26681;&#33769;&#25552;-&#28023;&#22969;&#25791;&#23542;&#36259;(&#21098;&#36655;).mp4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導讀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P607-P638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高明智師兄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惟智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矩形 6"/>
          <p:cNvSpPr>
            <a:spLocks noChangeArrowheads="1"/>
          </p:cNvSpPr>
          <p:nvPr/>
        </p:nvSpPr>
        <p:spPr bwMode="auto">
          <a:xfrm>
            <a:off x="1212574" y="1419907"/>
            <a:ext cx="9197009" cy="32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此六瑞相，也是十方三世諸佛要宣說</a:t>
            </a:r>
            <a:r>
              <a:rPr kumimoji="0" lang="en-US" altLang="zh-TW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《</a:t>
            </a:r>
            <a:r>
              <a:rPr kumimoji="0"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法華經</a:t>
            </a:r>
            <a:r>
              <a:rPr kumimoji="0" lang="en-US" altLang="zh-TW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》</a:t>
            </a:r>
            <a:r>
              <a:rPr kumimoji="0"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時，所必然示現的教化之相。</a:t>
            </a:r>
          </a:p>
        </p:txBody>
      </p:sp>
      <p:sp>
        <p:nvSpPr>
          <p:cNvPr id="73731" name="矩形 1"/>
          <p:cNvSpPr>
            <a:spLocks noChangeArrowheads="1"/>
          </p:cNvSpPr>
          <p:nvPr/>
        </p:nvSpPr>
        <p:spPr bwMode="auto">
          <a:xfrm>
            <a:off x="3895726" y="765176"/>
            <a:ext cx="4572000" cy="65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4000"/>
              </a:lnSpc>
            </a:pPr>
            <a:r>
              <a:rPr kumimoji="0"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法華六瑞</a:t>
            </a:r>
            <a:endParaRPr kumimoji="0" lang="zh-TW" altLang="en-US" sz="54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idx="1"/>
          </p:nvPr>
        </p:nvSpPr>
        <p:spPr>
          <a:xfrm>
            <a:off x="2532891" y="1378295"/>
            <a:ext cx="6949039" cy="3790052"/>
          </a:xfrm>
        </p:spPr>
        <p:txBody>
          <a:bodyPr rtlCol="0">
            <a:normAutofit/>
          </a:bodyPr>
          <a:lstStyle/>
          <a:p>
            <a:pPr marL="114300" indent="0" algn="ctr" eaLnBrk="1" fontAlgn="auto" hangingPunct="1">
              <a:spcAft>
                <a:spcPts val="0"/>
              </a:spcAft>
              <a:buNone/>
              <a:defRPr/>
            </a:pP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菩薩悲智互動，</a:t>
            </a:r>
            <a:endParaRPr lang="en-US" altLang="zh-TW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 algn="ctr" eaLnBrk="1" fontAlgn="auto" hangingPunct="1">
              <a:spcAft>
                <a:spcPts val="0"/>
              </a:spcAft>
              <a:buNone/>
              <a:defRPr/>
            </a:pP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當機啟教傳法，</a:t>
            </a:r>
            <a:endParaRPr lang="en-US" altLang="zh-TW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 algn="ctr" eaLnBrk="1" fontAlgn="auto" hangingPunct="1">
              <a:spcAft>
                <a:spcPts val="0"/>
              </a:spcAft>
              <a:buNone/>
              <a:defRPr/>
            </a:pP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一切法均能自在，</a:t>
            </a:r>
            <a:endParaRPr lang="en-US" altLang="zh-TW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 algn="ctr" eaLnBrk="1" fontAlgn="auto" hangingPunct="1">
              <a:spcAft>
                <a:spcPts val="0"/>
              </a:spcAft>
              <a:buNone/>
              <a:defRPr/>
            </a:pP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是稱為萬法之王。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zh-TW" altLang="en-US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5448299" y="6218238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》P.610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0658E757-E200-4193-8466-E959BF82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2359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上人手扎</a:t>
            </a:r>
            <a:br>
              <a:rPr lang="en-US" altLang="zh-TW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矩形 4"/>
          <p:cNvSpPr>
            <a:spLocks noChangeArrowheads="1"/>
          </p:cNvSpPr>
          <p:nvPr/>
        </p:nvSpPr>
        <p:spPr bwMode="auto">
          <a:xfrm>
            <a:off x="1358348" y="504935"/>
            <a:ext cx="9972261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彌勒菩薩，雖然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智慧具足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，不過他的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眾生緣尚未具足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，成就自己智慧容易，要成就眾生的緣比較困難，需要時間，現在依佛經裡面所說，彌勒菩薩還在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兜率天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，菩薩訓練道場，在訓練將來要來人間。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矩形 2"/>
          <p:cNvSpPr>
            <a:spLocks noChangeArrowheads="1"/>
          </p:cNvSpPr>
          <p:nvPr/>
        </p:nvSpPr>
        <p:spPr bwMode="auto">
          <a:xfrm>
            <a:off x="1451598" y="636172"/>
            <a:ext cx="985913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彌勒菩薩都了解，知道佛陀他現在的內心心境，所現的這個相。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其實彌勒菩薩他無疑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，只是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現相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要來找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對機者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；一個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啟機者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，要來找對機者。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endParaRPr kumimoji="0"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布, 地毯 的圖片&#10;&#10;自動產生的描述">
            <a:extLst>
              <a:ext uri="{FF2B5EF4-FFF2-40B4-BE49-F238E27FC236}">
                <a16:creationId xmlns:a16="http://schemas.microsoft.com/office/drawing/2014/main" id="{D1853663-F0DA-43D6-A5E9-B4ED14AF1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6"/>
          <a:stretch/>
        </p:blipFill>
        <p:spPr>
          <a:xfrm>
            <a:off x="6163325" y="324679"/>
            <a:ext cx="4850725" cy="37217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 descr="一張含有 室內, 桌, 坐, 床 的圖片&#10;&#10;自動產生的描述">
            <a:extLst>
              <a:ext uri="{FF2B5EF4-FFF2-40B4-BE49-F238E27FC236}">
                <a16:creationId xmlns:a16="http://schemas.microsoft.com/office/drawing/2014/main" id="{7C87CF13-3A9A-403B-BF65-ACC501B15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79" y="0"/>
            <a:ext cx="2756859" cy="5625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58B9C0A-EA48-4C39-A9E6-0B164FA79573}"/>
              </a:ext>
            </a:extLst>
          </p:cNvPr>
          <p:cNvSpPr txBox="1"/>
          <p:nvPr/>
        </p:nvSpPr>
        <p:spPr>
          <a:xfrm>
            <a:off x="6920193" y="4046437"/>
            <a:ext cx="36881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啟機者  彌勒菩薩</a:t>
            </a:r>
            <a:endParaRPr lang="zh-TW" altLang="en-US" sz="3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99CA715-2780-473B-8B00-B4BAE96F5932}"/>
              </a:ext>
            </a:extLst>
          </p:cNvPr>
          <p:cNvSpPr txBox="1"/>
          <p:nvPr/>
        </p:nvSpPr>
        <p:spPr>
          <a:xfrm>
            <a:off x="1553062" y="4980715"/>
            <a:ext cx="36881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32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對機者  文殊菩薩</a:t>
            </a:r>
            <a:endParaRPr lang="zh-TW" altLang="en-US" sz="3200" dirty="0"/>
          </a:p>
        </p:txBody>
      </p:sp>
      <p:sp>
        <p:nvSpPr>
          <p:cNvPr id="12" name="箭號: 向左 11">
            <a:extLst>
              <a:ext uri="{FF2B5EF4-FFF2-40B4-BE49-F238E27FC236}">
                <a16:creationId xmlns:a16="http://schemas.microsoft.com/office/drawing/2014/main" id="{12A6B81C-127D-40F2-BC2D-1D46FB053C3B}"/>
              </a:ext>
            </a:extLst>
          </p:cNvPr>
          <p:cNvSpPr/>
          <p:nvPr/>
        </p:nvSpPr>
        <p:spPr>
          <a:xfrm>
            <a:off x="5184563" y="3832559"/>
            <a:ext cx="987288" cy="1012529"/>
          </a:xfrm>
          <a:prstGeom prst="lef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5269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矩形 2"/>
          <p:cNvSpPr>
            <a:spLocks noChangeArrowheads="1"/>
          </p:cNvSpPr>
          <p:nvPr/>
        </p:nvSpPr>
        <p:spPr bwMode="auto">
          <a:xfrm>
            <a:off x="1297884" y="1049499"/>
            <a:ext cx="98008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但為此經將欲宣布，饒益將來大眾，「特於此示現懷疑」之相，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代替大家詢問能夠讓眾人相信的見證者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─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文殊菩薩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kumimoji="0" lang="zh-TW" altLang="en-US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3112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矩形 2"/>
          <p:cNvSpPr>
            <a:spLocks noChangeArrowheads="1"/>
          </p:cNvSpPr>
          <p:nvPr/>
        </p:nvSpPr>
        <p:spPr bwMode="auto">
          <a:xfrm>
            <a:off x="1126432" y="1197226"/>
            <a:ext cx="100849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佛陀將啟動整個妙法，所以文殊菩薩便透露佛陀「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將說</a:t>
            </a:r>
            <a:r>
              <a:rPr kumimoji="0" lang="en-US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《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妙法蓮華經</a:t>
            </a:r>
            <a:r>
              <a:rPr kumimoji="0" lang="en-US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》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之一線消息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」給大家知道。</a:t>
            </a:r>
            <a:endParaRPr kumimoji="0" lang="zh-TW" altLang="en-US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732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矩形 2"/>
          <p:cNvSpPr>
            <a:spLocks noChangeArrowheads="1"/>
          </p:cNvSpPr>
          <p:nvPr/>
        </p:nvSpPr>
        <p:spPr bwMode="auto">
          <a:xfrm>
            <a:off x="1046921" y="1371540"/>
            <a:ext cx="1073426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以往佛陀講經結束，大眾就作禮而退。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這次說完</a:t>
            </a:r>
            <a:r>
              <a:rPr kumimoji="0" lang="en-US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《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無量義經</a:t>
            </a:r>
            <a:r>
              <a:rPr kumimoji="0" lang="en-US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》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後，佛陀並未起座，而是寂靜地在入三昧「現神變相」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</a:p>
        </p:txBody>
      </p:sp>
      <p:sp>
        <p:nvSpPr>
          <p:cNvPr id="72707" name="矩形 3"/>
          <p:cNvSpPr>
            <a:spLocks noChangeArrowheads="1"/>
          </p:cNvSpPr>
          <p:nvPr/>
        </p:nvSpPr>
        <p:spPr bwMode="auto">
          <a:xfrm>
            <a:off x="4639122" y="294482"/>
            <a:ext cx="26463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現神變相</a:t>
            </a:r>
            <a:endParaRPr kumimoji="0" lang="zh-TW" altLang="en-US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矩形 2"/>
          <p:cNvSpPr>
            <a:spLocks noChangeArrowheads="1"/>
          </p:cNvSpPr>
          <p:nvPr/>
        </p:nvSpPr>
        <p:spPr bwMode="auto">
          <a:xfrm>
            <a:off x="1178708" y="801282"/>
            <a:ext cx="1010551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「</a:t>
            </a:r>
            <a:r>
              <a:rPr kumimoji="0" lang="zh-TW" altLang="en-US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離言法華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」表示即將演說中道─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真空妙有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會合的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菩薩道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使大眾提起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敬重、虔誠與渴仰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的心。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─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尊重、認真、把握當下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45054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矩形 2"/>
          <p:cNvSpPr>
            <a:spLocks noChangeArrowheads="1"/>
          </p:cNvSpPr>
          <p:nvPr/>
        </p:nvSpPr>
        <p:spPr bwMode="auto">
          <a:xfrm>
            <a:off x="1152939" y="1262135"/>
            <a:ext cx="997888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佛佛道同</a:t>
            </a:r>
            <a:endParaRPr kumimoji="0"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每一尊佛在人間成佛，開始時都先講</a:t>
            </a:r>
            <a:r>
              <a:rPr kumimoji="0" lang="en-US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《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華嚴經</a:t>
            </a:r>
            <a:r>
              <a:rPr kumimoji="0" lang="en-US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》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接著為深入眾生的心，適應眾生的根機，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以方便法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，進入阿含、方等、般若諸時。</a:t>
            </a:r>
          </a:p>
        </p:txBody>
      </p:sp>
      <p:sp>
        <p:nvSpPr>
          <p:cNvPr id="2" name="矩形 1"/>
          <p:cNvSpPr/>
          <p:nvPr/>
        </p:nvSpPr>
        <p:spPr>
          <a:xfrm>
            <a:off x="1524000" y="260648"/>
            <a:ext cx="9124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5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了解佛心，入佛境界</a:t>
            </a:r>
            <a:endParaRPr lang="zh-TW" altLang="en-US" sz="54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6070"/>
            <a:ext cx="9144000" cy="3617843"/>
          </a:xfrm>
        </p:spPr>
        <p:txBody>
          <a:bodyPr/>
          <a:lstStyle/>
          <a:p>
            <a:r>
              <a:rPr lang="zh-TW" altLang="en-US" sz="6000" dirty="0">
                <a:latin typeface="+mj-ea"/>
              </a:rPr>
              <a:t>靜思法髓妙蓮華</a:t>
            </a:r>
            <a:r>
              <a:rPr lang="en-US" altLang="zh-TW" sz="6000" dirty="0">
                <a:latin typeface="+mj-ea"/>
              </a:rPr>
              <a:t>-</a:t>
            </a:r>
            <a:r>
              <a:rPr lang="zh-TW" altLang="en-US" sz="6000" dirty="0">
                <a:latin typeface="+mj-ea"/>
              </a:rPr>
              <a:t>序品</a:t>
            </a:r>
            <a:br>
              <a:rPr lang="en-US" altLang="zh-CN" sz="6000" dirty="0">
                <a:latin typeface="+mj-ea"/>
              </a:rPr>
            </a:br>
            <a:r>
              <a:rPr lang="zh-TW" altLang="en-US" sz="4800" dirty="0">
                <a:latin typeface="+mj-ea"/>
              </a:rPr>
              <a:t>第六章 彌勒啟疑問</a:t>
            </a:r>
            <a:br>
              <a:rPr lang="en-US" altLang="zh-TW" sz="4800" dirty="0">
                <a:latin typeface="+mj-ea"/>
              </a:rPr>
            </a:br>
            <a:r>
              <a:rPr lang="zh-TW" altLang="en-US" sz="4800" dirty="0">
                <a:latin typeface="+mj-ea"/>
              </a:rPr>
              <a:t>一、文殊彌勒啟教傳法</a:t>
            </a:r>
            <a:br>
              <a:rPr lang="zh-TW" altLang="en-US" sz="4800" dirty="0">
                <a:latin typeface="+mj-ea"/>
              </a:rPr>
            </a:br>
            <a:r>
              <a:rPr lang="zh-TW" altLang="en-US" sz="4800" dirty="0">
                <a:latin typeface="+mj-ea"/>
              </a:rPr>
              <a:t>二、生疑起信心念殷切</a:t>
            </a:r>
            <a:br>
              <a:rPr lang="zh-TW" altLang="en-US" sz="4800" dirty="0">
                <a:latin typeface="+mj-ea"/>
              </a:rPr>
            </a:br>
            <a:r>
              <a:rPr lang="zh-TW" altLang="en-US" sz="4800" dirty="0">
                <a:latin typeface="+mj-ea"/>
              </a:rPr>
              <a:t>三、動靜疑悟意境深遠</a:t>
            </a:r>
            <a:br>
              <a:rPr lang="zh-TW" altLang="en-US" sz="4800" dirty="0">
                <a:latin typeface="+mj-ea"/>
              </a:rPr>
            </a:br>
            <a:r>
              <a:rPr lang="zh-TW" altLang="en-US" sz="4800" dirty="0">
                <a:latin typeface="+mj-ea"/>
              </a:rPr>
              <a:t>四、一心觀佛樂求佛道</a:t>
            </a:r>
            <a:endParaRPr lang="zh-TW" altLang="en-US" dirty="0">
              <a:latin typeface="+mj-ea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6888" y="4748351"/>
            <a:ext cx="9144000" cy="1655762"/>
          </a:xfrm>
        </p:spPr>
        <p:txBody>
          <a:bodyPr/>
          <a:lstStyle/>
          <a:p>
            <a:r>
              <a:rPr lang="zh-TW" altLang="en-US" sz="3200" dirty="0"/>
              <a:t>高明智</a:t>
            </a:r>
            <a:r>
              <a:rPr lang="en-US" altLang="zh-TW" sz="3200" dirty="0"/>
              <a:t>(</a:t>
            </a:r>
            <a:r>
              <a:rPr lang="zh-TW" altLang="en-US" sz="3200" dirty="0"/>
              <a:t>惟智</a:t>
            </a:r>
            <a:r>
              <a:rPr lang="en-US" altLang="zh-TW" sz="3200" dirty="0"/>
              <a:t>)</a:t>
            </a:r>
          </a:p>
          <a:p>
            <a:r>
              <a:rPr lang="en-US" altLang="zh-TW" sz="3200" dirty="0"/>
              <a:t>2020</a:t>
            </a:r>
            <a:r>
              <a:rPr lang="zh-TW" altLang="en-US" sz="3200" dirty="0"/>
              <a:t>年</a:t>
            </a:r>
            <a:r>
              <a:rPr lang="en-US" altLang="zh-TW" sz="3200" dirty="0"/>
              <a:t>9</a:t>
            </a:r>
            <a:r>
              <a:rPr lang="zh-TW" altLang="en-US" sz="3200" dirty="0"/>
              <a:t>月</a:t>
            </a:r>
            <a:r>
              <a:rPr lang="en-US" altLang="zh-TW" sz="3200" dirty="0"/>
              <a:t>2</a:t>
            </a:r>
            <a:r>
              <a:rPr lang="zh-TW" altLang="en-US" sz="3200" dirty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564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矩形 2"/>
          <p:cNvSpPr>
            <a:spLocks noChangeArrowheads="1"/>
          </p:cNvSpPr>
          <p:nvPr/>
        </p:nvSpPr>
        <p:spPr bwMode="auto">
          <a:xfrm>
            <a:off x="1257371" y="897443"/>
            <a:ext cx="988108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最後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才顯示佛的本懷，講述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真實法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，所以一定要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講法華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kumimoji="0"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講法華的形態、道場，必定有這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六種瑞相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，這就是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佛佛道同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02359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上人手扎</a:t>
            </a:r>
            <a:br>
              <a:rPr lang="en-US" altLang="zh-TW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4994" name="副標題 2"/>
          <p:cNvSpPr>
            <a:spLocks noGrp="1"/>
          </p:cNvSpPr>
          <p:nvPr>
            <p:ph idx="1"/>
          </p:nvPr>
        </p:nvSpPr>
        <p:spPr>
          <a:xfrm>
            <a:off x="1524000" y="1311289"/>
            <a:ext cx="9144000" cy="3790798"/>
          </a:xfrm>
        </p:spPr>
        <p:txBody>
          <a:bodyPr/>
          <a:lstStyle/>
          <a:p>
            <a:pPr marL="114300" indent="0" algn="ctr" eaLnBrk="1" hangingPunct="1">
              <a:lnSpc>
                <a:spcPct val="150000"/>
              </a:lnSpc>
              <a:buNone/>
            </a:pPr>
            <a:r>
              <a:rPr lang="zh-TW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菩薩悟得透徹</a:t>
            </a:r>
            <a: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 </a:t>
            </a:r>
            <a:r>
              <a:rPr lang="zh-TW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即知萬八千土</a:t>
            </a:r>
            <a: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 </a:t>
            </a:r>
            <a:b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</a:br>
            <a:r>
              <a:rPr lang="zh-TW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皆是本地風光</a:t>
            </a:r>
            <a: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 </a:t>
            </a:r>
            <a:r>
              <a:rPr lang="zh-TW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從此心光流出</a:t>
            </a:r>
            <a: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 </a:t>
            </a:r>
            <a:b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</a:br>
            <a:r>
              <a:rPr lang="zh-TW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彌勒慈氏啟問</a:t>
            </a:r>
            <a: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 </a:t>
            </a:r>
            <a:r>
              <a:rPr lang="zh-TW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文殊大智當答</a:t>
            </a:r>
            <a:endParaRPr lang="zh-TW" altLang="en-US" sz="50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866728AF-5764-46FF-9881-799255628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299" y="6218238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》P.616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2071687" y="582421"/>
            <a:ext cx="7777162" cy="213427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只要我們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佛心會合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萬八千土皆是</a:t>
            </a:r>
            <a:r>
              <a:rPr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本地風</a:t>
            </a: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光。</a:t>
            </a:r>
            <a:endParaRPr lang="en-US" altLang="zh-TW" sz="54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sz="44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0601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2071687" y="582421"/>
            <a:ext cx="7777162" cy="213427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只要我們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佛心會合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萬八千土皆是</a:t>
            </a:r>
            <a:r>
              <a:rPr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本地風</a:t>
            </a: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光。</a:t>
            </a:r>
            <a:endParaRPr lang="en-US" altLang="zh-TW" sz="54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zh-TW" sz="44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DE4BFAE0-45E3-4FF3-8EC2-CEC15F40D11B}"/>
              </a:ext>
            </a:extLst>
          </p:cNvPr>
          <p:cNvSpPr/>
          <p:nvPr/>
        </p:nvSpPr>
        <p:spPr>
          <a:xfrm>
            <a:off x="894522" y="2875721"/>
            <a:ext cx="5956852" cy="3048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/>
              <a:t>以佛心為己心</a:t>
            </a:r>
            <a:endParaRPr lang="en-US" altLang="zh-TW" sz="4400" dirty="0"/>
          </a:p>
          <a:p>
            <a:pPr algn="ctr"/>
            <a:r>
              <a:rPr lang="zh-TW" altLang="en-US" sz="4400" dirty="0"/>
              <a:t>以師志為己志</a:t>
            </a:r>
            <a:endParaRPr lang="en-US" altLang="zh-TW" sz="4400" dirty="0"/>
          </a:p>
          <a:p>
            <a:pPr algn="ctr"/>
            <a:endParaRPr lang="en-US" altLang="zh-TW" sz="4400" dirty="0"/>
          </a:p>
          <a:p>
            <a:pPr algn="ctr"/>
            <a:r>
              <a:rPr lang="zh-TW" altLang="en-US" sz="4400" dirty="0"/>
              <a:t>靜寂清澄，志玄虛漠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855924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矩形 2"/>
          <p:cNvSpPr>
            <a:spLocks noChangeArrowheads="1"/>
          </p:cNvSpPr>
          <p:nvPr/>
        </p:nvSpPr>
        <p:spPr bwMode="auto">
          <a:xfrm>
            <a:off x="1176131" y="600296"/>
            <a:ext cx="1005177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4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若能「</a:t>
            </a:r>
            <a:r>
              <a:rPr lang="zh-TW" altLang="en-US" sz="4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從此心光流出</a:t>
            </a:r>
            <a:r>
              <a:rPr lang="zh-TW" altLang="en-US" sz="4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</a:t>
            </a:r>
            <a:r>
              <a:rPr lang="en-US" altLang="zh-TW" sz="4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…</a:t>
            </a:r>
            <a:endParaRPr kumimoji="0" lang="en-US" altLang="zh-TW" sz="44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r>
              <a:rPr kumimoji="0" lang="zh-TW" altLang="en-US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佛陀的光芒能夠照到這麼廣、這麼直，豎窮三際</a:t>
            </a:r>
            <a:r>
              <a:rPr kumimoji="0" lang="en-US" altLang="zh-TW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——</a:t>
            </a:r>
            <a:r>
              <a:rPr kumimoji="0" lang="zh-TW" altLang="en-US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直的，能通過去、現在、未來，佛陀的智慧能夠這樣的透徹；甚至橫的，</a:t>
            </a:r>
            <a:r>
              <a:rPr kumimoji="0" lang="zh-TW" altLang="en-US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十方世界很普遍，佛陀的心性、智慧、光明能夠透徹到</a:t>
            </a:r>
            <a:r>
              <a:rPr kumimoji="0" lang="zh-TW" altLang="en-US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759130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內容版面配置區 2"/>
          <p:cNvSpPr>
            <a:spLocks noGrp="1"/>
          </p:cNvSpPr>
          <p:nvPr>
            <p:ph type="subTitle" idx="1"/>
          </p:nvPr>
        </p:nvSpPr>
        <p:spPr>
          <a:xfrm>
            <a:off x="708991" y="561932"/>
            <a:ext cx="10774018" cy="4076328"/>
          </a:xfrm>
        </p:spPr>
        <p:txBody>
          <a:bodyPr>
            <a:noAutofit/>
          </a:bodyPr>
          <a:lstStyle/>
          <a:p>
            <a:pPr eaLnBrk="1" hangingPunct="1"/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大會裡有已證果了徹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的「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無學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也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有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尚未體會佛法、未達佛境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的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有學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」。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eaLnBrk="1" hangingPunct="1"/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聚集在一個大會中，菩薩都能了解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；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初學的人還沒有辦法了解，境界還沒有到達的人，無法透徹，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則發出疑惑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eaLnBrk="1" hangingPunct="1"/>
            <a:endParaRPr lang="zh-TW" altLang="en-US" sz="11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  <p:sp>
        <p:nvSpPr>
          <p:cNvPr id="4" name="矩形 8">
            <a:extLst>
              <a:ext uri="{FF2B5EF4-FFF2-40B4-BE49-F238E27FC236}">
                <a16:creationId xmlns:a16="http://schemas.microsoft.com/office/drawing/2014/main" id="{EDC819E9-A83A-4450-8632-B40721EB5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299" y="6218238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》P.618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內容版面配置區 2"/>
          <p:cNvSpPr>
            <a:spLocks noGrp="1"/>
          </p:cNvSpPr>
          <p:nvPr>
            <p:ph type="subTitle" idx="1"/>
          </p:nvPr>
        </p:nvSpPr>
        <p:spPr>
          <a:xfrm>
            <a:off x="1624254" y="649356"/>
            <a:ext cx="8560041" cy="4187687"/>
          </a:xfrm>
        </p:spPr>
        <p:txBody>
          <a:bodyPr>
            <a:noAutofit/>
          </a:bodyPr>
          <a:lstStyle/>
          <a:p>
            <a:pPr marL="2065338" indent="-2065338" eaLnBrk="1" hangingPunct="1"/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有學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—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修正道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以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斷煩惱者。</a:t>
            </a:r>
          </a:p>
          <a:p>
            <a:pPr marL="2065338" indent="-2065338" eaLnBrk="1" hangingPunct="1"/>
            <a:endParaRPr lang="en-US" altLang="zh-TW" sz="54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2065338" indent="-2065338" eaLnBrk="1" hangingPunct="1"/>
            <a:r>
              <a:rPr lang="zh-TW" altLang="zh-TW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無學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—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悟真理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而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斷煩惱，再無可修學</a:t>
            </a:r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者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endParaRPr lang="zh-TW" altLang="en-US" sz="1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765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D10C57-EC88-4E2D-8CD8-1C573585F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59296"/>
            <a:ext cx="10972800" cy="5112026"/>
          </a:xfrm>
        </p:spPr>
        <p:txBody>
          <a:bodyPr/>
          <a:lstStyle/>
          <a:p>
            <a:r>
              <a:rPr lang="zh-TW" altLang="en-US" dirty="0"/>
              <a:t>復有學無學二千人，內護聲聞比丘中無名大德眾也</a:t>
            </a:r>
            <a:endParaRPr lang="en-US" altLang="zh-TW" dirty="0"/>
          </a:p>
          <a:p>
            <a:r>
              <a:rPr lang="zh-TW" altLang="en-US" dirty="0">
                <a:solidFill>
                  <a:srgbClr val="FFC000"/>
                </a:solidFill>
              </a:rPr>
              <a:t>凡聲聞等眾，修習戒定慧學未圓滿者為有學。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至進趣圓滿已證阿羅漢果，則為無學，以無須再學也。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1069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矩形 2"/>
          <p:cNvSpPr>
            <a:spLocks noChangeArrowheads="1"/>
          </p:cNvSpPr>
          <p:nvPr/>
        </p:nvSpPr>
        <p:spPr bwMode="auto">
          <a:xfrm>
            <a:off x="2087218" y="1966604"/>
            <a:ext cx="882231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其實無論何時何地，人人不都是「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彌勒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」？能代大眾問法；人人不也都是「</a:t>
            </a:r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文殊</a:t>
            </a:r>
            <a:r>
              <a:rPr kumimoji="0"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」，能替大家解釋佛法。</a:t>
            </a:r>
          </a:p>
        </p:txBody>
      </p:sp>
      <p:sp>
        <p:nvSpPr>
          <p:cNvPr id="72707" name="矩形 3"/>
          <p:cNvSpPr>
            <a:spLocks noChangeArrowheads="1"/>
          </p:cNvSpPr>
          <p:nvPr/>
        </p:nvSpPr>
        <p:spPr bwMode="auto">
          <a:xfrm>
            <a:off x="1524001" y="188640"/>
            <a:ext cx="918051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彌勒慈氏啟問</a:t>
            </a:r>
            <a:endParaRPr kumimoji="0"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algn="ctr"/>
            <a:r>
              <a:rPr kumimoji="0"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文殊大智當答</a:t>
            </a:r>
            <a:endParaRPr kumimoji="0" lang="zh-TW" altLang="en-US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8626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CC0AF1-CBA0-416F-A156-20FBCEB6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39939" name="內容版面配置區 2">
            <a:extLst>
              <a:ext uri="{FF2B5EF4-FFF2-40B4-BE49-F238E27FC236}">
                <a16:creationId xmlns:a16="http://schemas.microsoft.com/office/drawing/2014/main" id="{02081CA7-0D8F-4764-B37A-BF55317C6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540" y="1567070"/>
            <a:ext cx="10581860" cy="485298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爾時，彌勒菩薩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欲自決疑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。又觀四眾─比丘、比丘尼、優婆塞、優婆夷，及諸天、龍、鬼、神等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眾會之心。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5C5E07-B0EF-4A65-A38B-1CEB25341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第六章 彌勒啟疑問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51C51F-D3FE-4C68-8822-AA8E1DF01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754" y="1600200"/>
            <a:ext cx="10972800" cy="3660913"/>
          </a:xfrm>
        </p:spPr>
        <p:txBody>
          <a:bodyPr/>
          <a:lstStyle/>
          <a:p>
            <a:r>
              <a:rPr lang="zh-CN" altLang="en-US" dirty="0">
                <a:latin typeface="+mn-ea"/>
              </a:rPr>
              <a:t>現神變</a:t>
            </a:r>
            <a:r>
              <a:rPr lang="zh-TW" altLang="en-US" dirty="0">
                <a:latin typeface="+mn-ea"/>
              </a:rPr>
              <a:t>相甚希</a:t>
            </a:r>
            <a:r>
              <a:rPr lang="zh-CN" altLang="en-US" dirty="0">
                <a:latin typeface="+mn-ea"/>
              </a:rPr>
              <a:t>有，以何因緣有此瑞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彌</a:t>
            </a:r>
            <a:r>
              <a:rPr lang="zh-CN" altLang="en-US" dirty="0">
                <a:latin typeface="+mn-ea"/>
              </a:rPr>
              <a:t>勒</a:t>
            </a:r>
            <a:r>
              <a:rPr lang="zh-TW" altLang="en-US" dirty="0">
                <a:latin typeface="+mn-ea"/>
              </a:rPr>
              <a:t>隱明啟</a:t>
            </a:r>
            <a:r>
              <a:rPr lang="zh-CN" altLang="en-US" dirty="0">
                <a:latin typeface="+mn-ea"/>
              </a:rPr>
              <a:t>疑問，引</a:t>
            </a:r>
            <a:r>
              <a:rPr lang="zh-TW" altLang="en-US" dirty="0">
                <a:latin typeface="+mn-ea"/>
              </a:rPr>
              <a:t>眾疑</a:t>
            </a:r>
            <a:r>
              <a:rPr lang="zh-CN" altLang="en-US" dirty="0">
                <a:latin typeface="+mn-ea"/>
              </a:rPr>
              <a:t>生求法心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文</a:t>
            </a:r>
            <a:r>
              <a:rPr lang="zh-CN" altLang="en-US" dirty="0">
                <a:latin typeface="+mn-ea"/>
              </a:rPr>
              <a:t>殊多</a:t>
            </a:r>
            <a:r>
              <a:rPr lang="zh-TW" altLang="en-US" dirty="0">
                <a:latin typeface="+mn-ea"/>
              </a:rPr>
              <a:t>生親近</a:t>
            </a:r>
            <a:r>
              <a:rPr lang="zh-CN" altLang="en-US" dirty="0">
                <a:latin typeface="+mn-ea"/>
              </a:rPr>
              <a:t>佛，當問菩薩</a:t>
            </a:r>
            <a:r>
              <a:rPr lang="zh-TW" altLang="en-US" dirty="0">
                <a:latin typeface="+mn-ea"/>
              </a:rPr>
              <a:t>決眾疑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重頌偈</a:t>
            </a:r>
            <a:r>
              <a:rPr lang="zh-CN" altLang="en-US" dirty="0">
                <a:latin typeface="+mn-ea"/>
              </a:rPr>
              <a:t>文明此</a:t>
            </a:r>
            <a:r>
              <a:rPr lang="zh-TW" altLang="en-US" dirty="0">
                <a:latin typeface="+mn-ea"/>
              </a:rPr>
              <a:t>義，令</a:t>
            </a:r>
            <a:r>
              <a:rPr lang="zh-CN" altLang="en-US" dirty="0">
                <a:latin typeface="+mn-ea"/>
              </a:rPr>
              <a:t>眾立信</a:t>
            </a:r>
            <a:r>
              <a:rPr lang="zh-TW" altLang="en-US" dirty="0">
                <a:latin typeface="+mn-ea"/>
              </a:rPr>
              <a:t>欣樂法</a:t>
            </a:r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8387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1DC174-D63E-4196-9FC5-FD5722C94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40963" name="內容版面配置區 2">
            <a:extLst>
              <a:ext uri="{FF2B5EF4-FFF2-40B4-BE49-F238E27FC236}">
                <a16:creationId xmlns:a16="http://schemas.microsoft.com/office/drawing/2014/main" id="{0C9E3810-52F3-4C7A-9217-7357C9BFD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182" y="1600200"/>
            <a:ext cx="10303565" cy="3024809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而問文殊師利言：以何因緣而有此瑞─神通之相，放大光明，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照於東方萬八千土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，悉見彼佛國界莊嚴？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文字版面配置區 2">
            <a:extLst>
              <a:ext uri="{FF2B5EF4-FFF2-40B4-BE49-F238E27FC236}">
                <a16:creationId xmlns:a16="http://schemas.microsoft.com/office/drawing/2014/main" id="{3681968F-0A21-424B-BBAA-0B218D9F053E}"/>
              </a:ext>
            </a:extLst>
          </p:cNvPr>
          <p:cNvSpPr txBox="1">
            <a:spLocks/>
          </p:cNvSpPr>
          <p:nvPr/>
        </p:nvSpPr>
        <p:spPr bwMode="auto">
          <a:xfrm>
            <a:off x="1080052" y="1268413"/>
            <a:ext cx="10031895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639763" indent="-22860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004888" indent="-228600" eaLnBrk="0" hangingPunct="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279525" indent="-228600" eaLnBrk="0" hangingPunct="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1554163" indent="-228600" eaLnBrk="0" hangingPunct="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0113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4685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29257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3829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Clr>
                <a:srgbClr val="A9A57C"/>
              </a:buClr>
              <a:buFont typeface="Arial" panose="020B0604020202020204" pitchFamily="34" charset="0"/>
              <a:buNone/>
            </a:pPr>
            <a:r>
              <a:rPr kumimoji="0" lang="zh-TW" altLang="en-US" sz="4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佛陀的心光彷彿太陽，無處不照，除非遭到遮掩，如遠從蒙古或新疆等沙漠地區，隨風而來沙塵暴，導致天空灰濛濛的，令人無法看見太陽。</a:t>
            </a:r>
          </a:p>
        </p:txBody>
      </p:sp>
      <p:sp>
        <p:nvSpPr>
          <p:cNvPr id="44036" name="矩形 5">
            <a:extLst>
              <a:ext uri="{FF2B5EF4-FFF2-40B4-BE49-F238E27FC236}">
                <a16:creationId xmlns:a16="http://schemas.microsoft.com/office/drawing/2014/main" id="{27FC437B-2A58-4EEB-9AFC-A5647FAA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8914"/>
            <a:ext cx="91440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佛</a:t>
            </a:r>
            <a:r>
              <a:rPr kumimoji="0"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心</a:t>
            </a:r>
            <a:r>
              <a:rPr kumimoji="0"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之</a:t>
            </a:r>
            <a:r>
              <a:rPr kumimoji="0" lang="zh-TW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光遍照</a:t>
            </a:r>
            <a:endParaRPr kumimoji="0" lang="zh-TW" altLang="en-US" sz="54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文字版面配置區 2">
            <a:extLst>
              <a:ext uri="{FF2B5EF4-FFF2-40B4-BE49-F238E27FC236}">
                <a16:creationId xmlns:a16="http://schemas.microsoft.com/office/drawing/2014/main" id="{398625BC-880E-4336-A2EF-04347F8C77F2}"/>
              </a:ext>
            </a:extLst>
          </p:cNvPr>
          <p:cNvSpPr txBox="1">
            <a:spLocks/>
          </p:cNvSpPr>
          <p:nvPr/>
        </p:nvSpPr>
        <p:spPr bwMode="auto">
          <a:xfrm>
            <a:off x="1663149" y="1203257"/>
            <a:ext cx="9223512" cy="349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639763" indent="-22860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004888" indent="-228600" eaLnBrk="0" hangingPunct="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279525" indent="-228600" eaLnBrk="0" hangingPunct="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1554163" indent="-228600" eaLnBrk="0" hangingPunct="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0113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4685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29257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3829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Clr>
                <a:srgbClr val="A9A57C"/>
              </a:buClr>
              <a:buFont typeface="Arial" panose="020B0604020202020204" pitchFamily="34" charset="0"/>
              <a:buNone/>
            </a:pPr>
            <a:r>
              <a:rPr lang="zh-TW" altLang="en-US" sz="6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若能對佛法有透徹的了解，內心便如明鏡一般，能照見所有的山河大地</a:t>
            </a:r>
            <a:r>
              <a:rPr lang="zh-TW" altLang="zh-TW" sz="6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1" hangingPunct="1">
              <a:buClr>
                <a:srgbClr val="A9A57C"/>
              </a:buClr>
              <a:buFont typeface="Arial" panose="020B0604020202020204" pitchFamily="34" charset="0"/>
              <a:buNone/>
            </a:pPr>
            <a:endParaRPr kumimoji="0" lang="zh-TW" altLang="en-US" sz="4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內容版面配置區 2">
            <a:extLst>
              <a:ext uri="{FF2B5EF4-FFF2-40B4-BE49-F238E27FC236}">
                <a16:creationId xmlns:a16="http://schemas.microsoft.com/office/drawing/2014/main" id="{F3155A08-886E-4EFF-AE50-C46089F6A9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4209" y="1200634"/>
            <a:ext cx="8449296" cy="370929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zh-TW" altLang="en-US" sz="7700" b="1" dirty="0">
                <a:latin typeface="標楷體" pitchFamily="65" charset="-120"/>
                <a:ea typeface="標楷體" pitchFamily="65" charset="-120"/>
              </a:rPr>
              <a:t>眾生與凡夫也是如此，自無始以來，</a:t>
            </a:r>
            <a:r>
              <a:rPr lang="zh-TW" altLang="en-US" sz="77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一念無明起，八萬四千</a:t>
            </a:r>
            <a:r>
              <a:rPr lang="zh-TW" altLang="zh-TW" sz="77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煩惱門</a:t>
            </a:r>
            <a:r>
              <a:rPr lang="zh-TW" altLang="en-US" sz="77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開</a:t>
            </a:r>
            <a:r>
              <a:rPr lang="zh-TW" altLang="zh-TW" sz="7700" b="1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77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自性真如</a:t>
            </a:r>
            <a:r>
              <a:rPr lang="zh-TW" altLang="en-US" sz="7700" b="1" dirty="0">
                <a:latin typeface="標楷體" pitchFamily="65" charset="-120"/>
                <a:ea typeface="標楷體" pitchFamily="65" charset="-120"/>
              </a:rPr>
              <a:t>受到遮蔽。</a:t>
            </a:r>
            <a:endParaRPr lang="en-US" altLang="zh-TW" sz="7700" b="1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  <a:defRPr/>
            </a:pPr>
            <a:endPara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6F548970-C2AE-4967-A7F7-5AC0E5076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0" y="260351"/>
            <a:ext cx="8064500" cy="9366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一切唯心造 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8803C56-CFE2-4273-9AAD-7CE42C470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087" y="5834408"/>
            <a:ext cx="10595113" cy="5762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800" dirty="0">
                <a:solidFill>
                  <a:srgbClr val="FFC000"/>
                </a:solidFill>
              </a:rPr>
              <a:t>影像連結：</a:t>
            </a:r>
            <a:r>
              <a:rPr lang="en-US" altLang="zh-TW" sz="2800" dirty="0">
                <a:hlinkClick r:id="rId2" action="ppaction://hlinkfile"/>
              </a:rPr>
              <a:t>20140510《</a:t>
            </a:r>
            <a:r>
              <a:rPr lang="zh-TW" altLang="en-US" sz="2800" dirty="0">
                <a:hlinkClick r:id="rId2" action="ppaction://hlinkfile"/>
              </a:rPr>
              <a:t>菩提心要</a:t>
            </a:r>
            <a:r>
              <a:rPr lang="en-US" altLang="zh-TW" sz="2800" dirty="0">
                <a:hlinkClick r:id="rId2" action="ppaction://hlinkfile"/>
              </a:rPr>
              <a:t>》</a:t>
            </a:r>
            <a:r>
              <a:rPr lang="zh-TW" altLang="en-US" sz="2800" dirty="0">
                <a:hlinkClick r:id="rId2" action="ppaction://hlinkfile"/>
              </a:rPr>
              <a:t>一切唯心造 </a:t>
            </a:r>
            <a:r>
              <a:rPr lang="en-US" altLang="zh-TW" sz="2800" dirty="0">
                <a:hlinkClick r:id="rId2" action="ppaction://hlinkfile"/>
              </a:rPr>
              <a:t>- </a:t>
            </a:r>
            <a:r>
              <a:rPr lang="zh-TW" altLang="en-US" sz="2800" dirty="0">
                <a:hlinkClick r:id="rId2" action="ppaction://hlinkfile"/>
              </a:rPr>
              <a:t>八大人覺經淺釋</a:t>
            </a:r>
            <a:endParaRPr lang="zh-TW" altLang="en-US" sz="2800" dirty="0"/>
          </a:p>
        </p:txBody>
      </p:sp>
      <p:pic>
        <p:nvPicPr>
          <p:cNvPr id="47108" name="20140510《菩提心要》一切唯心造 - 八大人覺經淺釋三 - 第673集13.46-18.19.mp4">
            <a:hlinkClick r:id="" action="ppaction://media"/>
            <a:extLst>
              <a:ext uri="{FF2B5EF4-FFF2-40B4-BE49-F238E27FC236}">
                <a16:creationId xmlns:a16="http://schemas.microsoft.com/office/drawing/2014/main" id="{68B31110-2457-49BB-8541-4D7B4A54DC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1196975"/>
            <a:ext cx="7712075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內容版面配置區 2">
            <a:extLst>
              <a:ext uri="{FF2B5EF4-FFF2-40B4-BE49-F238E27FC236}">
                <a16:creationId xmlns:a16="http://schemas.microsoft.com/office/drawing/2014/main" id="{C5623662-2CCD-4513-9B3F-28A59ECDF7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1123951"/>
            <a:ext cx="8799444" cy="4547979"/>
          </a:xfrm>
        </p:spPr>
        <p:txBody>
          <a:bodyPr/>
          <a:lstStyle/>
          <a:p>
            <a:pPr algn="l" eaLnBrk="1" hangingPunct="1"/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凡夫在無始劫前，一念無明起，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即「</a:t>
            </a: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背覺合塵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」。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 eaLnBrk="1" hangingPunct="1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─與原本具有的覺性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背道而行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，會合至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紅塵滾滾的地方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 eaLnBrk="1" hangingPunct="1"/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旦落入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無明，就無法再回頭。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B834523F-C697-4080-98AC-DEFF8CFE2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549276"/>
            <a:ext cx="7543800" cy="574675"/>
          </a:xfrm>
        </p:spPr>
        <p:txBody>
          <a:bodyPr/>
          <a:lstStyle/>
          <a:p>
            <a:pPr algn="ctr">
              <a:defRPr/>
            </a:pPr>
            <a:r>
              <a:rPr lang="zh-TW" altLang="zh-TW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背覺合塵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D313EB-F335-43D0-95C7-9577C8B01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288" y="96147"/>
            <a:ext cx="8208962" cy="1008062"/>
          </a:xfrm>
        </p:spPr>
        <p:txBody>
          <a:bodyPr/>
          <a:lstStyle/>
          <a:p>
            <a:pPr algn="ctr">
              <a:defRPr/>
            </a:pP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為什麼會煩惱門開？</a:t>
            </a:r>
          </a:p>
        </p:txBody>
      </p:sp>
      <p:sp>
        <p:nvSpPr>
          <p:cNvPr id="49155" name="內容版面配置區 2">
            <a:extLst>
              <a:ext uri="{FF2B5EF4-FFF2-40B4-BE49-F238E27FC236}">
                <a16:creationId xmlns:a16="http://schemas.microsoft.com/office/drawing/2014/main" id="{7CD58F78-E494-45F3-AF87-36D2097D2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8348" y="1377156"/>
            <a:ext cx="9912625" cy="4103687"/>
          </a:xfrm>
        </p:spPr>
        <p:txBody>
          <a:bodyPr/>
          <a:lstStyle/>
          <a:p>
            <a:pPr algn="l" eaLnBrk="1" hangingPunct="1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就是因為缺乏雨露，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法水的滋潤。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 eaLnBrk="1" hangingPunct="1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我們應該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把握因緣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聽聞佛法</a:t>
            </a: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像一片乾旱的土地得遇雨露，讓種子能夠</a:t>
            </a:r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發芽生根。</a:t>
            </a:r>
            <a:endParaRPr lang="en-US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zh-TW" altLang="en-US" sz="4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標題 1">
            <a:extLst>
              <a:ext uri="{FF2B5EF4-FFF2-40B4-BE49-F238E27FC236}">
                <a16:creationId xmlns:a16="http://schemas.microsoft.com/office/drawing/2014/main" id="{B3812440-F3C6-4FEB-BF08-E31E6D8D00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8229600" cy="1143001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聞法不間斷</a:t>
            </a:r>
          </a:p>
        </p:txBody>
      </p:sp>
      <p:sp>
        <p:nvSpPr>
          <p:cNvPr id="50180" name="矩形 8">
            <a:extLst>
              <a:ext uri="{FF2B5EF4-FFF2-40B4-BE49-F238E27FC236}">
                <a16:creationId xmlns:a16="http://schemas.microsoft.com/office/drawing/2014/main" id="{40A6C771-E5C5-4B9A-98CD-1306C0204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9322" y="1035810"/>
            <a:ext cx="10330069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南非國際志工團隊，一出門跨國關懷，路程近則幾百公里，遠至兩千公里以上，無論車程多漫長、疲憊，一定晨鐘聆聽上人開示。不管到哪裡，在什麼樣的場地，志工都恭敬淨心聞法。</a:t>
            </a:r>
            <a:endParaRPr lang="zh-TW" altLang="en-US" sz="4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IMG_5612.JPG">
            <a:extLst>
              <a:ext uri="{FF2B5EF4-FFF2-40B4-BE49-F238E27FC236}">
                <a16:creationId xmlns:a16="http://schemas.microsoft.com/office/drawing/2014/main" id="{F5DF4F47-B8B8-4F1E-BDE9-B652F200C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BD8493B2-07AE-408D-8AB1-035649104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39" y="87313"/>
            <a:ext cx="1620837" cy="461962"/>
          </a:xfrm>
          <a:prstGeom prst="rect">
            <a:avLst/>
          </a:prstGeom>
          <a:solidFill>
            <a:srgbClr val="FFF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4" rIns="91385" bIns="4569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400" dirty="0">
                <a:solidFill>
                  <a:srgbClr val="000000"/>
                </a:solidFill>
                <a:latin typeface="+mn-ea"/>
                <a:ea typeface="+mn-ea"/>
              </a:rPr>
              <a:t>史瓦濟蘭</a:t>
            </a:r>
            <a:endParaRPr lang="en-ZA" altLang="zh-TW" sz="24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2" name="內容版面配置區 4" descr="IMG_4902.JPG">
            <a:extLst>
              <a:ext uri="{FF2B5EF4-FFF2-40B4-BE49-F238E27FC236}">
                <a16:creationId xmlns:a16="http://schemas.microsoft.com/office/drawing/2014/main" id="{FE5E107D-2BA7-4FF5-A848-B24735C21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2822732E-19FA-4B6B-AD85-1DB91C4C8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4651" y="6308726"/>
            <a:ext cx="1331913" cy="461963"/>
          </a:xfrm>
          <a:prstGeom prst="rect">
            <a:avLst/>
          </a:prstGeom>
          <a:solidFill>
            <a:srgbClr val="FFF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4" rIns="91385" bIns="4569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sz="2400" dirty="0">
                <a:solidFill>
                  <a:srgbClr val="000000"/>
                </a:solidFill>
                <a:latin typeface="+mn-ea"/>
                <a:ea typeface="+mn-ea"/>
              </a:rPr>
              <a:t>波札那</a:t>
            </a:r>
            <a:endParaRPr lang="en-ZA" altLang="zh-TW" sz="24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4" name="圖片 13" descr="IMG_5728.JPG">
            <a:extLst>
              <a:ext uri="{FF2B5EF4-FFF2-40B4-BE49-F238E27FC236}">
                <a16:creationId xmlns:a16="http://schemas.microsoft.com/office/drawing/2014/main" id="{8CA39B56-195B-49D3-B829-FF7DA4682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80963"/>
            <a:ext cx="4679950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7">
            <a:extLst>
              <a:ext uri="{FF2B5EF4-FFF2-40B4-BE49-F238E27FC236}">
                <a16:creationId xmlns:a16="http://schemas.microsoft.com/office/drawing/2014/main" id="{10124C4A-BD94-4B20-983D-E0B2AB669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9214" y="44451"/>
            <a:ext cx="1728787" cy="461963"/>
          </a:xfrm>
          <a:prstGeom prst="rect">
            <a:avLst/>
          </a:prstGeom>
          <a:solidFill>
            <a:srgbClr val="FFF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4" rIns="91385" bIns="4569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dirty="0">
                <a:solidFill>
                  <a:srgbClr val="000000"/>
                </a:solidFill>
                <a:latin typeface="+mn-ea"/>
                <a:ea typeface="+mn-ea"/>
              </a:rPr>
              <a:t>威廉王城</a:t>
            </a:r>
            <a:endParaRPr lang="en-ZA" altLang="zh-TW" sz="24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6" name="圖片 15" descr="IMG_6961.JPG">
            <a:extLst>
              <a:ext uri="{FF2B5EF4-FFF2-40B4-BE49-F238E27FC236}">
                <a16:creationId xmlns:a16="http://schemas.microsoft.com/office/drawing/2014/main" id="{28AB96DE-4EF5-49FD-BA37-58C4C53669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29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7">
            <a:extLst>
              <a:ext uri="{FF2B5EF4-FFF2-40B4-BE49-F238E27FC236}">
                <a16:creationId xmlns:a16="http://schemas.microsoft.com/office/drawing/2014/main" id="{B28BF153-843B-4C1D-9EEB-D2A3775FF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6329364"/>
            <a:ext cx="1690688" cy="460375"/>
          </a:xfrm>
          <a:prstGeom prst="rect">
            <a:avLst/>
          </a:prstGeom>
          <a:solidFill>
            <a:srgbClr val="FFFF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4" rIns="91385" bIns="4569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sz="2400" dirty="0">
                <a:solidFill>
                  <a:srgbClr val="000000"/>
                </a:solidFill>
                <a:latin typeface="+mn-ea"/>
                <a:ea typeface="+mn-ea"/>
              </a:rPr>
              <a:t>納米比亞</a:t>
            </a:r>
            <a:endParaRPr lang="en-ZA" altLang="zh-TW" sz="24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18" name="圖片 2" descr="IMG_8455.PNG">
            <a:extLst>
              <a:ext uri="{FF2B5EF4-FFF2-40B4-BE49-F238E27FC236}">
                <a16:creationId xmlns:a16="http://schemas.microsoft.com/office/drawing/2014/main" id="{F6CE3FAF-E266-4267-8CED-E55E6D80E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2268539"/>
            <a:ext cx="2808287" cy="2320925"/>
          </a:xfrm>
          <a:prstGeom prst="rect">
            <a:avLst/>
          </a:prstGeom>
          <a:noFill/>
          <a:ln w="31750">
            <a:solidFill>
              <a:srgbClr val="A6A6A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副標題 2">
            <a:extLst>
              <a:ext uri="{FF2B5EF4-FFF2-40B4-BE49-F238E27FC236}">
                <a16:creationId xmlns:a16="http://schemas.microsoft.com/office/drawing/2014/main" id="{07E713D3-DEB6-4BCF-8D7B-FA74C8802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3912" y="460376"/>
            <a:ext cx="10614991" cy="4873625"/>
          </a:xfrm>
        </p:spPr>
        <p:txBody>
          <a:bodyPr>
            <a:normAutofit/>
          </a:bodyPr>
          <a:lstStyle/>
          <a:p>
            <a:pPr algn="l">
              <a:buFont typeface="Arial" charset="0"/>
              <a:buNone/>
              <a:defRPr/>
            </a:pP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內心若缺乏道根，覺悟的菩提樹便無法生長，所以要不斷地接受</a:t>
            </a:r>
            <a:r>
              <a:rPr lang="zh-TW" altLang="en-US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法水滋潤</a:t>
            </a: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，並且去除雜草般的煩惱，</a:t>
            </a:r>
            <a:r>
              <a:rPr lang="zh-TW" altLang="en-US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好好地守護覺性與道念，讓靈山道場永遠存在心頭，才能透徹佛法以達究竟的無學境界。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5C5E07-B0EF-4A65-A38B-1CEB25341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第六章 彌勒啟疑問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51C51F-D3FE-4C68-8822-AA8E1DF01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6" y="1600200"/>
            <a:ext cx="10972800" cy="3660913"/>
          </a:xfrm>
        </p:spPr>
        <p:txBody>
          <a:bodyPr/>
          <a:lstStyle/>
          <a:p>
            <a:r>
              <a:rPr lang="zh-CN" altLang="en-US" dirty="0">
                <a:latin typeface="+mn-ea"/>
              </a:rPr>
              <a:t>現</a:t>
            </a:r>
            <a:r>
              <a:rPr lang="zh-CN" altLang="en-US" dirty="0">
                <a:solidFill>
                  <a:srgbClr val="FFC000"/>
                </a:solidFill>
                <a:latin typeface="+mn-ea"/>
              </a:rPr>
              <a:t>神變</a:t>
            </a:r>
            <a:r>
              <a:rPr lang="zh-TW" altLang="en-US" dirty="0">
                <a:latin typeface="+mn-ea"/>
              </a:rPr>
              <a:t>相甚希</a:t>
            </a:r>
            <a:r>
              <a:rPr lang="zh-CN" altLang="en-US" dirty="0">
                <a:latin typeface="+mn-ea"/>
              </a:rPr>
              <a:t>有，以何</a:t>
            </a:r>
            <a:r>
              <a:rPr lang="zh-CN" altLang="en-US" dirty="0">
                <a:solidFill>
                  <a:srgbClr val="FFC000"/>
                </a:solidFill>
                <a:latin typeface="+mn-ea"/>
              </a:rPr>
              <a:t>因緣</a:t>
            </a:r>
            <a:r>
              <a:rPr lang="zh-CN" altLang="en-US" dirty="0">
                <a:latin typeface="+mn-ea"/>
              </a:rPr>
              <a:t>有此瑞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solidFill>
                  <a:srgbClr val="FFC000"/>
                </a:solidFill>
                <a:latin typeface="+mn-ea"/>
              </a:rPr>
              <a:t>彌</a:t>
            </a:r>
            <a:r>
              <a:rPr lang="zh-CN" altLang="en-US" dirty="0">
                <a:solidFill>
                  <a:srgbClr val="FFC000"/>
                </a:solidFill>
                <a:latin typeface="+mn-ea"/>
              </a:rPr>
              <a:t>勒</a:t>
            </a:r>
            <a:r>
              <a:rPr lang="zh-TW" altLang="en-US" dirty="0">
                <a:latin typeface="+mn-ea"/>
              </a:rPr>
              <a:t>隱明啟</a:t>
            </a:r>
            <a:r>
              <a:rPr lang="zh-CN" altLang="en-US" dirty="0">
                <a:latin typeface="+mn-ea"/>
              </a:rPr>
              <a:t>疑問，引</a:t>
            </a:r>
            <a:r>
              <a:rPr lang="zh-TW" altLang="en-US" dirty="0">
                <a:latin typeface="+mn-ea"/>
              </a:rPr>
              <a:t>眾疑</a:t>
            </a:r>
            <a:r>
              <a:rPr lang="zh-CN" altLang="en-US" dirty="0">
                <a:latin typeface="+mn-ea"/>
              </a:rPr>
              <a:t>生求法心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solidFill>
                  <a:srgbClr val="FFC000"/>
                </a:solidFill>
                <a:latin typeface="+mn-ea"/>
              </a:rPr>
              <a:t>文</a:t>
            </a:r>
            <a:r>
              <a:rPr lang="zh-CN" altLang="en-US" dirty="0">
                <a:solidFill>
                  <a:srgbClr val="FFC000"/>
                </a:solidFill>
                <a:latin typeface="+mn-ea"/>
              </a:rPr>
              <a:t>殊</a:t>
            </a:r>
            <a:r>
              <a:rPr lang="zh-CN" altLang="en-US" dirty="0">
                <a:latin typeface="+mn-ea"/>
              </a:rPr>
              <a:t>多</a:t>
            </a:r>
            <a:r>
              <a:rPr lang="zh-TW" altLang="en-US" dirty="0">
                <a:latin typeface="+mn-ea"/>
              </a:rPr>
              <a:t>生親近</a:t>
            </a:r>
            <a:r>
              <a:rPr lang="zh-CN" altLang="en-US" dirty="0">
                <a:latin typeface="+mn-ea"/>
              </a:rPr>
              <a:t>佛，當問菩薩</a:t>
            </a:r>
            <a:r>
              <a:rPr lang="zh-TW" altLang="en-US" dirty="0">
                <a:latin typeface="+mn-ea"/>
              </a:rPr>
              <a:t>決眾疑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重頌偈</a:t>
            </a:r>
            <a:r>
              <a:rPr lang="zh-CN" altLang="en-US" dirty="0">
                <a:latin typeface="+mn-ea"/>
              </a:rPr>
              <a:t>文明此</a:t>
            </a:r>
            <a:r>
              <a:rPr lang="zh-TW" altLang="en-US" dirty="0">
                <a:latin typeface="+mn-ea"/>
              </a:rPr>
              <a:t>義，</a:t>
            </a:r>
            <a:r>
              <a:rPr lang="zh-TW" altLang="en-US" dirty="0">
                <a:solidFill>
                  <a:srgbClr val="FFC000"/>
                </a:solidFill>
                <a:latin typeface="+mn-ea"/>
              </a:rPr>
              <a:t>令</a:t>
            </a:r>
            <a:r>
              <a:rPr lang="zh-CN" altLang="en-US" dirty="0">
                <a:solidFill>
                  <a:srgbClr val="FFC000"/>
                </a:solidFill>
                <a:latin typeface="+mn-ea"/>
              </a:rPr>
              <a:t>眾立信</a:t>
            </a:r>
            <a:r>
              <a:rPr lang="zh-TW" altLang="en-US" dirty="0">
                <a:latin typeface="+mn-ea"/>
              </a:rPr>
              <a:t>欣樂法</a:t>
            </a:r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77937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3214681-A21A-4FD6-98D1-ECFEDBD50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379" y="188911"/>
            <a:ext cx="9313241" cy="9366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6000" dirty="0"/>
              <a:t>海妹撿寶趣─做到沒煩惱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24EA631-C3A8-4B4E-A61B-737D18438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0255" y="5497340"/>
            <a:ext cx="8353425" cy="5762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2800" dirty="0"/>
              <a:t>影像連結：</a:t>
            </a:r>
            <a:r>
              <a:rPr lang="en-US" altLang="zh-TW" sz="2800" dirty="0">
                <a:hlinkClick r:id="rId2" action="ppaction://hlinkfile"/>
              </a:rPr>
              <a:t>20141126</a:t>
            </a:r>
            <a:r>
              <a:rPr lang="zh-TW" altLang="en-US" sz="2800" dirty="0">
                <a:hlinkClick r:id="rId2" action="ppaction://hlinkfile"/>
              </a:rPr>
              <a:t>草根菩提</a:t>
            </a:r>
            <a:r>
              <a:rPr lang="en-US" altLang="zh-TW" sz="2800" dirty="0">
                <a:hlinkClick r:id="rId2" action="ppaction://hlinkfile"/>
              </a:rPr>
              <a:t>-</a:t>
            </a:r>
            <a:r>
              <a:rPr lang="zh-TW" altLang="en-US" sz="2800" dirty="0">
                <a:hlinkClick r:id="rId2" action="ppaction://hlinkfile"/>
              </a:rPr>
              <a:t>海妹撿寶趣</a:t>
            </a:r>
            <a:r>
              <a:rPr lang="en-US" altLang="zh-TW" sz="2800" dirty="0">
                <a:hlinkClick r:id="rId2" action="ppaction://hlinkfile"/>
              </a:rPr>
              <a:t>(</a:t>
            </a:r>
            <a:r>
              <a:rPr lang="zh-TW" altLang="en-US" sz="2800" dirty="0">
                <a:hlinkClick r:id="rId2" action="ppaction://hlinkfile"/>
              </a:rPr>
              <a:t>剪輯</a:t>
            </a:r>
            <a:r>
              <a:rPr lang="en-US" altLang="zh-TW" sz="2800" dirty="0">
                <a:hlinkClick r:id="rId2" action="ppaction://hlinkfile"/>
              </a:rPr>
              <a:t>)</a:t>
            </a:r>
            <a:endParaRPr lang="zh-TW" altLang="en-US" sz="2800" dirty="0"/>
          </a:p>
        </p:txBody>
      </p:sp>
      <p:pic>
        <p:nvPicPr>
          <p:cNvPr id="53252" name="20141126草根菩提-海妹撿寶趣(剪輯).mp4">
            <a:hlinkClick r:id="" action="ppaction://media"/>
            <a:extLst>
              <a:ext uri="{FF2B5EF4-FFF2-40B4-BE49-F238E27FC236}">
                <a16:creationId xmlns:a16="http://schemas.microsoft.com/office/drawing/2014/main" id="{525C5DE0-EE24-47C3-BC46-D5BDFDDFF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82" y="1072528"/>
            <a:ext cx="7529232" cy="423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CBA32-1074-40F2-AEB6-AA8647EA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zh-TW" altLang="en-US" dirty="0"/>
              <a:t>入靜思惟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A6FC09-0416-45FD-BA8B-975BA13BD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4525963"/>
          </a:xfrm>
        </p:spPr>
        <p:txBody>
          <a:bodyPr>
            <a:noAutofit/>
          </a:bodyPr>
          <a:lstStyle/>
          <a:p>
            <a:r>
              <a:rPr lang="zh-TW" altLang="en-US" sz="3600" dirty="0"/>
              <a:t>「</a:t>
            </a:r>
            <a:r>
              <a:rPr lang="zh-TW" altLang="en-US" sz="3600" dirty="0">
                <a:solidFill>
                  <a:srgbClr val="FFC000"/>
                </a:solidFill>
              </a:rPr>
              <a:t>心念常住入靜思惟</a:t>
            </a:r>
            <a:r>
              <a:rPr lang="zh-TW" altLang="en-US" sz="3600" dirty="0"/>
              <a:t>」。靜思惟就是定，禪定叫做靜思惟。我們在做「環保定」，做環保做到全心法喜充滿，這就是入定了。入定，這真正是禪，翻譯過來叫做靜思惟，就是環保</a:t>
            </a:r>
            <a:r>
              <a:rPr lang="zh-TW" altLang="en-US" sz="3600" dirty="0">
                <a:solidFill>
                  <a:srgbClr val="FFC000"/>
                </a:solidFill>
              </a:rPr>
              <a:t>做到法喜充滿</a:t>
            </a:r>
            <a:r>
              <a:rPr lang="zh-TW" altLang="en-US" sz="3600" dirty="0"/>
              <a:t>，入定了，叫做「入靜思惟」。所以我們要很用心來體會、來了解，這說不完的道理，請大家要很用心，很感恩環保菩薩。</a:t>
            </a:r>
            <a:r>
              <a:rPr lang="zh-TW" altLang="en-US" sz="3600" dirty="0">
                <a:solidFill>
                  <a:srgbClr val="FFC000"/>
                </a:solidFill>
              </a:rPr>
              <a:t>所以在法華會上，環保菩薩就是法華會上很重要的</a:t>
            </a:r>
            <a:r>
              <a:rPr lang="zh-TW" altLang="en-US" sz="3600" dirty="0"/>
              <a:t>。</a:t>
            </a:r>
            <a:r>
              <a:rPr lang="en-US" altLang="zh-TW" sz="3600" dirty="0"/>
              <a:t>(</a:t>
            </a:r>
            <a:r>
              <a:rPr lang="zh-TW" altLang="en-US" sz="3600" dirty="0"/>
              <a:t>證嚴上人於藥王菩薩本事品開示</a:t>
            </a:r>
            <a:r>
              <a:rPr lang="en-US" altLang="zh-TW" sz="3600" dirty="0"/>
              <a:t>)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20200823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BF5644-4CFA-4C56-9487-CE7D70108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6060" y="6342916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6047D0-DEA0-40D4-AF5D-F38761EEBEA3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68215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02359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上人手扎</a:t>
            </a:r>
            <a:br>
              <a:rPr lang="en-US" altLang="zh-TW" sz="5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5400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4994" name="副標題 2"/>
          <p:cNvSpPr>
            <a:spLocks noGrp="1"/>
          </p:cNvSpPr>
          <p:nvPr>
            <p:ph idx="1"/>
          </p:nvPr>
        </p:nvSpPr>
        <p:spPr>
          <a:xfrm>
            <a:off x="1524000" y="1311289"/>
            <a:ext cx="9322904" cy="3790798"/>
          </a:xfrm>
        </p:spPr>
        <p:txBody>
          <a:bodyPr/>
          <a:lstStyle/>
          <a:p>
            <a:pPr marL="114300" indent="0" algn="ctr" eaLnBrk="1" hangingPunct="1">
              <a:lnSpc>
                <a:spcPct val="150000"/>
              </a:lnSpc>
              <a:buNone/>
            </a:pPr>
            <a:r>
              <a:rPr lang="zh-TW" altLang="en-US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隱明示暗權不知  正欲興起大教</a:t>
            </a:r>
            <a:b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</a:br>
            <a:r>
              <a:rPr lang="zh-TW" altLang="en-US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向無疑中生疑  於無念中作念</a:t>
            </a:r>
            <a:br>
              <a:rPr lang="en-US" altLang="zh-TW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</a:br>
            <a:r>
              <a:rPr lang="zh-TW" altLang="en-US" sz="5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無非鼓動人心  令他生疑起信念</a:t>
            </a:r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866728AF-5764-46FF-9881-799255628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560" y="5953195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》P.623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191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0598F7-FA4F-4AF3-8314-0F9087613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7850" y="0"/>
            <a:ext cx="8496300" cy="1770478"/>
          </a:xfrm>
        </p:spPr>
        <p:txBody>
          <a:bodyPr/>
          <a:lstStyle/>
          <a:p>
            <a:pPr>
              <a:defRPr/>
            </a:pP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隱明示暗權不知</a:t>
            </a:r>
            <a:br>
              <a:rPr lang="en-US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正欲興起大教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E938A0C-74B5-411A-A432-89E2C29C6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1588" y="1861932"/>
            <a:ext cx="9628533" cy="3677477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佛陀考慮到──</a:t>
            </a:r>
            <a:endParaRPr lang="en-US" altLang="zh-TW" sz="4400" dirty="0">
              <a:latin typeface="標楷體" pitchFamily="65" charset="-120"/>
              <a:ea typeface="標楷體" pitchFamily="65" charset="-120"/>
            </a:endParaRPr>
          </a:p>
          <a:p>
            <a:pPr algn="l" eaLnBrk="1" hangingPunct="1">
              <a:buFont typeface="Arial" charset="0"/>
              <a:buNone/>
              <a:defRPr/>
            </a:pPr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大家久聽其說法會感到疲憊，甚至升起懈怠心，減退精進心，因此以另一種形式宣講</a:t>
            </a:r>
            <a:r>
              <a:rPr lang="en-US" altLang="zh-TW" sz="44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法華經</a:t>
            </a:r>
            <a:r>
              <a:rPr lang="en-US" altLang="zh-TW" sz="4400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，先示現瑞相以提升諸眾追求真實大法的心。</a:t>
            </a:r>
            <a:endParaRPr lang="en-US" altLang="zh-TW" sz="4400" b="1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  <a:defRPr/>
            </a:pP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99432D-E59C-4522-BA3C-278CC3BDF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7850" y="476251"/>
            <a:ext cx="8496300" cy="576263"/>
          </a:xfrm>
        </p:spPr>
        <p:txBody>
          <a:bodyPr/>
          <a:lstStyle/>
          <a:p>
            <a:pPr>
              <a:defRPr/>
            </a:pP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向無疑中生疑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7A18E5-540A-4E21-8EBF-F32C8F292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9929" y="1258059"/>
            <a:ext cx="10402957" cy="4102445"/>
          </a:xfrm>
        </p:spPr>
        <p:txBody>
          <a:bodyPr>
            <a:normAutofit fontScale="70000" lnSpcReduction="20000"/>
          </a:bodyPr>
          <a:lstStyle/>
          <a:p>
            <a:pPr algn="l" eaLnBrk="1" hangingPunct="1">
              <a:defRPr/>
            </a:pPr>
            <a:r>
              <a:rPr lang="zh-TW" altLang="en-US" sz="7000" dirty="0">
                <a:latin typeface="標楷體" pitchFamily="65" charset="-120"/>
                <a:ea typeface="標楷體" pitchFamily="65" charset="-120"/>
              </a:rPr>
              <a:t>輔佐佛陀在人間教化的彌勒菩薩，知道佛陀的心意而配合在定中啟機，蓄意表現與大家一樣「我也有疑」的隱明相。</a:t>
            </a:r>
            <a:endParaRPr lang="en-US" altLang="zh-TW" sz="7000" dirty="0">
              <a:latin typeface="標楷體" pitchFamily="65" charset="-120"/>
              <a:ea typeface="標楷體" pitchFamily="65" charset="-120"/>
            </a:endParaRPr>
          </a:p>
          <a:p>
            <a:pPr algn="l" eaLnBrk="1" hangingPunct="1">
              <a:defRPr/>
            </a:pPr>
            <a:r>
              <a:rPr lang="zh-TW" altLang="en-US" sz="7000" dirty="0">
                <a:latin typeface="標楷體" pitchFamily="65" charset="-120"/>
                <a:ea typeface="標楷體" pitchFamily="65" charset="-120"/>
              </a:rPr>
              <a:t>因為有疑才有悟，無疑就無悟；心中若存疑，才會生起想了解的心而追問。</a:t>
            </a:r>
            <a:endParaRPr lang="en-US" altLang="zh-TW" sz="70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  <a:defRPr/>
            </a:pP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文字版面配置區 2">
            <a:extLst>
              <a:ext uri="{FF2B5EF4-FFF2-40B4-BE49-F238E27FC236}">
                <a16:creationId xmlns:a16="http://schemas.microsoft.com/office/drawing/2014/main" id="{D930A3DB-1830-4BC1-8A96-0BB1F0902E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150937"/>
            <a:ext cx="10436087" cy="4554124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zh-TW" altLang="en-US" sz="4400" dirty="0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有人會想：既然大家都還在等，我也一起等；</a:t>
            </a: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只是配合大家，個己不會起尊重心。</a:t>
            </a:r>
            <a:endParaRPr lang="en-US" altLang="zh-TW" sz="4400" b="1" dirty="0">
              <a:latin typeface="標楷體" pitchFamily="65" charset="-120"/>
              <a:ea typeface="標楷體" pitchFamily="65" charset="-120"/>
              <a:cs typeface="微軟正黑體" pitchFamily="34" charset="-12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必須讓隨緣的人因有疑惑而啟發他們的精進心。</a:t>
            </a:r>
            <a:r>
              <a:rPr lang="zh-TW" altLang="en-US" sz="4400" dirty="0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讓無疑地人啟疑心，無念的人作出一個心念。</a:t>
            </a:r>
            <a:endParaRPr lang="en-US" altLang="zh-TW" sz="4400" dirty="0">
              <a:latin typeface="標楷體" pitchFamily="65" charset="-120"/>
              <a:ea typeface="標楷體" pitchFamily="65" charset="-120"/>
              <a:cs typeface="微軟正黑體" pitchFamily="34" charset="-120"/>
            </a:endParaRPr>
          </a:p>
        </p:txBody>
      </p:sp>
      <p:sp>
        <p:nvSpPr>
          <p:cNvPr id="59395" name="矩形 3">
            <a:extLst>
              <a:ext uri="{FF2B5EF4-FFF2-40B4-BE49-F238E27FC236}">
                <a16:creationId xmlns:a16="http://schemas.microsoft.com/office/drawing/2014/main" id="{E61EFC13-2E1A-4A0F-AA96-4A72237BF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023" y="102637"/>
            <a:ext cx="73437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於無念中作念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8FC439-820C-438C-86CC-47B26904B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7850" y="1412876"/>
            <a:ext cx="8496300" cy="576263"/>
          </a:xfrm>
        </p:spPr>
        <p:txBody>
          <a:bodyPr/>
          <a:lstStyle/>
          <a:p>
            <a:pPr>
              <a:defRPr/>
            </a:pP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無非鼓動人心</a:t>
            </a:r>
            <a:br>
              <a:rPr lang="en-US" altLang="zh-TW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令他生疑起信念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2C60A9-316B-4D0B-B76A-BB71B3E5CB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1444" y="2203449"/>
            <a:ext cx="8660295" cy="2665413"/>
          </a:xfrm>
        </p:spPr>
        <p:txBody>
          <a:bodyPr>
            <a:normAutofit/>
          </a:bodyPr>
          <a:lstStyle/>
          <a:p>
            <a:pPr algn="l" eaLnBrk="1" hangingPunct="1">
              <a:buFont typeface="Arial" charset="0"/>
              <a:buNone/>
              <a:defRPr/>
            </a:pPr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在佛陀入定的這段時間，期待大家對其示現瑞相的境界，生起疑問與追求的心。</a:t>
            </a:r>
            <a:endParaRPr lang="en-US" altLang="zh-TW" sz="48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  <a:defRPr/>
            </a:pP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5">
            <a:extLst>
              <a:ext uri="{FF2B5EF4-FFF2-40B4-BE49-F238E27FC236}">
                <a16:creationId xmlns:a16="http://schemas.microsoft.com/office/drawing/2014/main" id="{298B5F3D-1D87-4403-A1E8-E2E2D2085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經文</a:t>
            </a:r>
          </a:p>
        </p:txBody>
      </p:sp>
      <p:sp>
        <p:nvSpPr>
          <p:cNvPr id="48131" name="文字方塊 6">
            <a:extLst>
              <a:ext uri="{FF2B5EF4-FFF2-40B4-BE49-F238E27FC236}">
                <a16:creationId xmlns:a16="http://schemas.microsoft.com/office/drawing/2014/main" id="{11837711-EEF0-40F3-90C4-3C1995F62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304" y="1773239"/>
            <a:ext cx="972047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TW" altLang="en-US" sz="5400" dirty="0">
                <a:solidFill>
                  <a:schemeClr val="bg1"/>
                </a:solidFill>
              </a:rPr>
              <a:t>「於是彌勒菩薩欲重宣此義，以偈問曰：」</a:t>
            </a:r>
            <a:endParaRPr lang="zh-TW" altLang="zh-TW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EEEEBD-D4F4-4032-AFC9-D321443C563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19200" y="567704"/>
            <a:ext cx="10037763" cy="4765675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zh-TW" altLang="en-US" dirty="0"/>
              <a:t>彌勒菩薩</a:t>
            </a:r>
            <a:r>
              <a:rPr lang="zh-TW" altLang="zh-TW" dirty="0"/>
              <a:t>選擇問答的對象，則是「智慧第一」的</a:t>
            </a:r>
            <a:r>
              <a:rPr lang="zh-TW" altLang="zh-TW" sz="5400" dirty="0">
                <a:solidFill>
                  <a:srgbClr val="FFC000"/>
                </a:solidFill>
              </a:rPr>
              <a:t>文殊菩薩</a:t>
            </a:r>
            <a:endParaRPr lang="en-US" altLang="zh-TW" sz="5400" dirty="0">
              <a:solidFill>
                <a:srgbClr val="FFC000"/>
              </a:solidFill>
            </a:endParaRPr>
          </a:p>
          <a:p>
            <a:pPr marL="0" indent="0">
              <a:buNone/>
              <a:defRPr/>
            </a:pPr>
            <a:r>
              <a:rPr lang="zh-TW" altLang="zh-TW" sz="6600" dirty="0">
                <a:solidFill>
                  <a:srgbClr val="FFC000"/>
                </a:solidFill>
              </a:rPr>
              <a:t>目的</a:t>
            </a:r>
            <a:r>
              <a:rPr lang="zh-TW" altLang="en-US" sz="6600" dirty="0">
                <a:solidFill>
                  <a:srgbClr val="FFC000"/>
                </a:solidFill>
              </a:rPr>
              <a:t>：</a:t>
            </a:r>
            <a:r>
              <a:rPr lang="zh-TW" altLang="zh-TW" dirty="0"/>
              <a:t>要讓大眾徹底相信，佛陀即將宣講悲智雙運的妙法。有此難得因緣聞法的眾生，應該要生起</a:t>
            </a:r>
            <a:r>
              <a:rPr lang="zh-TW" altLang="zh-TW" dirty="0">
                <a:solidFill>
                  <a:srgbClr val="FFC000"/>
                </a:solidFill>
              </a:rPr>
              <a:t>稀有尊重之心</a:t>
            </a:r>
            <a:r>
              <a:rPr lang="zh-TW" altLang="zh-TW" dirty="0"/>
              <a:t>加以把握。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標題 4">
            <a:extLst>
              <a:ext uri="{FF2B5EF4-FFF2-40B4-BE49-F238E27FC236}">
                <a16:creationId xmlns:a16="http://schemas.microsoft.com/office/drawing/2014/main" id="{280D7D5F-561A-4AD8-B52E-1CA459FB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bg1">
                    <a:lumMod val="95000"/>
                  </a:schemeClr>
                </a:solidFill>
              </a:rPr>
              <a:t>上人手札</a:t>
            </a:r>
          </a:p>
        </p:txBody>
      </p:sp>
      <p:sp>
        <p:nvSpPr>
          <p:cNvPr id="51203" name="內容版面配置區 5">
            <a:extLst>
              <a:ext uri="{FF2B5EF4-FFF2-40B4-BE49-F238E27FC236}">
                <a16:creationId xmlns:a16="http://schemas.microsoft.com/office/drawing/2014/main" id="{8B759CD5-440A-4765-9B4D-4DC88534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4749" y="1321905"/>
            <a:ext cx="6732104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b="1" dirty="0">
                <a:solidFill>
                  <a:srgbClr val="FFC000"/>
                </a:solidFill>
              </a:rPr>
              <a:t>諸佛菩薩顯跡人間，</a:t>
            </a:r>
            <a:endParaRPr lang="en-US" altLang="zh-TW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TW" altLang="zh-TW" b="1" dirty="0">
                <a:solidFill>
                  <a:srgbClr val="FFC000"/>
                </a:solidFill>
              </a:rPr>
              <a:t>有本有跡，</a:t>
            </a:r>
            <a:endParaRPr lang="en-US" altLang="zh-TW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TW" altLang="zh-TW" b="1" dirty="0">
                <a:solidFill>
                  <a:srgbClr val="FFC000"/>
                </a:solidFill>
              </a:rPr>
              <a:t>有久來本具佛性。</a:t>
            </a:r>
            <a:endParaRPr lang="en-US" altLang="zh-TW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TW" altLang="zh-TW" b="1" dirty="0">
                <a:solidFill>
                  <a:srgbClr val="FFC000"/>
                </a:solidFill>
              </a:rPr>
              <a:t>近跡修學悲智，</a:t>
            </a:r>
            <a:endParaRPr lang="en-US" altLang="zh-TW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zh-TW" altLang="zh-TW" b="1" dirty="0">
                <a:solidFill>
                  <a:srgbClr val="FFC000"/>
                </a:solidFill>
              </a:rPr>
              <a:t>近者應問，久者應答。</a:t>
            </a:r>
            <a:endParaRPr lang="en-US" altLang="zh-TW" b="1" dirty="0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F3348467-2FBA-4EB8-8B65-E6C27F3A5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299" y="6218238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》P.626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1859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86678" y="1404041"/>
            <a:ext cx="10330069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爾時，彌勒菩薩作是念：今者世尊現神變相，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以何因緣而有此瑞？</a:t>
            </a:r>
            <a:endParaRPr lang="en-US" altLang="zh-TW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0" indent="0" eaLnBrk="1" hangingPunct="1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今佛世尊入於三昧，是不可思議現希有事，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當以問誰，誰能答者？</a:t>
            </a:r>
            <a:endParaRPr lang="zh-TW" altLang="en-US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9363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E9535006-2304-40CF-AC77-E1A7651C8870}"/>
              </a:ext>
            </a:extLst>
          </p:cNvPr>
          <p:cNvSpPr txBox="1"/>
          <p:nvPr/>
        </p:nvSpPr>
        <p:spPr>
          <a:xfrm>
            <a:off x="1689652" y="1171017"/>
            <a:ext cx="91705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諸佛菩薩為了讓眾生歸本：回歸本性一念真，所以要顯跡在人間。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07CA6FF-7E94-498D-9CE7-3EA31B1DEDE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87977" y="241783"/>
            <a:ext cx="10607675" cy="5522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佛性本就無生滅，但來到人間則示現生老病死</a:t>
            </a:r>
            <a:r>
              <a:rPr lang="en-US" altLang="zh-TW" dirty="0"/>
              <a:t>—</a:t>
            </a:r>
            <a:r>
              <a:rPr lang="zh-TW" altLang="en-US" dirty="0"/>
              <a:t>從降生到覺悟、說法；自幼年經中年、老年，直到示現無常，這一段生命歷程叫做「</a:t>
            </a:r>
            <a:r>
              <a:rPr lang="zh-TW" altLang="en-US" dirty="0">
                <a:solidFill>
                  <a:srgbClr val="FFC000"/>
                </a:solidFill>
              </a:rPr>
              <a:t>跡</a:t>
            </a:r>
            <a:r>
              <a:rPr lang="zh-TW" altLang="en-US" dirty="0"/>
              <a:t>」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諸佛菩薩不斷地往返人間，顯示一生的修行事跡，如此一段一段、一生一生，都叫做</a:t>
            </a:r>
            <a:r>
              <a:rPr lang="zh-TW" altLang="en-US" dirty="0">
                <a:solidFill>
                  <a:srgbClr val="FFC000"/>
                </a:solidFill>
              </a:rPr>
              <a:t>顯跡。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6D7736-DAC3-473C-86EE-18A4539D6B5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63845" y="2115793"/>
            <a:ext cx="8229600" cy="1098550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是指諸佛菩薩的佛性永住。</a:t>
            </a:r>
            <a:endParaRPr lang="en-US" altLang="zh-TW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928436A-6B48-420F-B0A2-3E31206A0C27}"/>
              </a:ext>
            </a:extLst>
          </p:cNvPr>
          <p:cNvSpPr txBox="1"/>
          <p:nvPr/>
        </p:nvSpPr>
        <p:spPr>
          <a:xfrm>
            <a:off x="3273287" y="620404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有久來本具佛性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D60B4B2-46E6-4FEF-AEB7-875D06AC237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55775" y="1901687"/>
            <a:ext cx="9369425" cy="2551043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過去生，無量劫前本已明覺，為了啓發眾生轉迷為悟，諸佛菩薩悲智雙運，以修行的過程示教。</a:t>
            </a:r>
            <a:endParaRPr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4AC0EFF-3AB0-4D30-A773-31F59CE42C95}"/>
              </a:ext>
            </a:extLst>
          </p:cNvPr>
          <p:cNvSpPr txBox="1"/>
          <p:nvPr/>
        </p:nvSpPr>
        <p:spPr>
          <a:xfrm>
            <a:off x="3611217" y="507761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近跡修學悲智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E1B735-BE59-4AA1-B73F-99426294809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39139" y="1452562"/>
            <a:ext cx="9838462" cy="395287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後學對尚未透徹的事會詢問，若是絲毫都不了解，將不懂得如何問；有所了解才知道如何問，而且要尋找根機相當對機者應答。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DB171AE-652D-42EC-B283-625B6E062BE7}"/>
              </a:ext>
            </a:extLst>
          </p:cNvPr>
          <p:cNvSpPr txBox="1"/>
          <p:nvPr/>
        </p:nvSpPr>
        <p:spPr>
          <a:xfrm>
            <a:off x="2445026" y="381865"/>
            <a:ext cx="71959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近者應問，久者應答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4FA8376-060F-46A6-94DA-421902844240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4574" y="3681413"/>
            <a:ext cx="3176588" cy="3176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雲朵形圖說文字 4">
            <a:extLst>
              <a:ext uri="{FF2B5EF4-FFF2-40B4-BE49-F238E27FC236}">
                <a16:creationId xmlns:a16="http://schemas.microsoft.com/office/drawing/2014/main" id="{0A9D6D78-85CE-4531-863E-EADBFB034DA8}"/>
              </a:ext>
            </a:extLst>
          </p:cNvPr>
          <p:cNvSpPr/>
          <p:nvPr/>
        </p:nvSpPr>
        <p:spPr>
          <a:xfrm>
            <a:off x="3071664" y="508587"/>
            <a:ext cx="6552728" cy="3168352"/>
          </a:xfrm>
          <a:prstGeom prst="cloudCallou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為何由彌勒菩薩</a:t>
            </a:r>
            <a:endParaRPr lang="en-US" altLang="zh-TW" sz="4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提問、文殊菩薩</a:t>
            </a:r>
            <a:endParaRPr lang="en-US" altLang="zh-TW" sz="4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應答？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704EA5-AB86-4C5B-BB07-1572EA1EF4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9843" y="927376"/>
            <a:ext cx="11244469" cy="5183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彌勒菩薩是繼釋迦牟尼佛之後的成佛者。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文殊菩薩，不只是過去的龍種上尊王佛，也是七佛之師。文殊菩薩過去生也曾教導過未來成佛的八王子學法修道，可見其智慧之高，能解決大家的疑問。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0AB099E-FF70-431A-ABAD-A44BED3BD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445" y="0"/>
            <a:ext cx="66246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6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因為</a:t>
            </a:r>
            <a:r>
              <a:rPr lang="en-US" altLang="zh-TW" sz="60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zh-TW" altLang="en-US" sz="6000" b="1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C4EFE9F-097E-4A07-AF1F-F2FC2B9903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8469" y="835164"/>
            <a:ext cx="1011237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dirty="0"/>
              <a:t>二位菩薩互相對機問答，</a:t>
            </a:r>
            <a:r>
              <a:rPr lang="zh-TW" altLang="zh-TW" dirty="0">
                <a:solidFill>
                  <a:srgbClr val="FFC000"/>
                </a:solidFill>
              </a:rPr>
              <a:t>「文殊表大智，彌勒受唯識」</a:t>
            </a:r>
            <a:r>
              <a:rPr lang="zh-TW" altLang="zh-TW" dirty="0"/>
              <a:t>，意思是唯有具足智慧，才能深入佛的境界；若沒有與佛同等的覺識，便無法體會其中所含的許多意義。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3">
            <a:extLst>
              <a:ext uri="{FF2B5EF4-FFF2-40B4-BE49-F238E27FC236}">
                <a16:creationId xmlns:a16="http://schemas.microsoft.com/office/drawing/2014/main" id="{6AD07DBF-465C-45DE-B5DE-F99473C6E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363" y="0"/>
            <a:ext cx="8229601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BF2BE8EB-E01D-49E5-8AAB-CCBA4E0C4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615" y="1166018"/>
            <a:ext cx="9613968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「文殊師利，導師何故？眉間白毫，大光普照。雨曼陀羅、曼殊沙華，栴檀香風，悅可眾生。以是因緣，地皆嚴淨，而此世界，六種震動。時四部眾，咸皆歡喜，身意快然，得未曾有。」</a:t>
            </a:r>
          </a:p>
          <a:p>
            <a:pPr>
              <a:buFont typeface="Arial" charset="0"/>
              <a:buChar char="•"/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內容版面配置區 1">
            <a:extLst>
              <a:ext uri="{FF2B5EF4-FFF2-40B4-BE49-F238E27FC236}">
                <a16:creationId xmlns:a16="http://schemas.microsoft.com/office/drawing/2014/main" id="{06A26967-2594-4A61-A27B-66D8C8C3025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13792" y="802033"/>
            <a:ext cx="10306878" cy="4525963"/>
          </a:xfrm>
        </p:spPr>
        <p:txBody>
          <a:bodyPr/>
          <a:lstStyle/>
          <a:p>
            <a:pPr marL="114300" indent="0">
              <a:buNone/>
            </a:pPr>
            <a:r>
              <a:rPr lang="zh-TW" altLang="zh-TW" dirty="0"/>
              <a:t>佛陀眉間現白毫相光，普照萬八千土的寬廣世界，讓大眾都能將此光引入自心；</a:t>
            </a:r>
            <a:r>
              <a:rPr lang="zh-TW" altLang="zh-TW" dirty="0">
                <a:solidFill>
                  <a:srgbClr val="FFC000"/>
                </a:solidFill>
              </a:rPr>
              <a:t>由於人心不同，對於境界的感受也會產生不同的理解，所以「萬八千土」意指大家不同的心境。</a:t>
            </a:r>
            <a:endParaRPr lang="zh-TW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6542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85461" y="1341783"/>
            <a:ext cx="9972260" cy="332960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復作此念：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  <a:p>
            <a:pPr marL="0" indent="0" eaLnBrk="1" hangingPunct="1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是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文殊師利法王之子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，已曾親近供養過去無量諸佛，必應見此希有之相，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我今當問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。</a:t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</a:b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 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89520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內容版面配置區 2">
            <a:extLst>
              <a:ext uri="{FF2B5EF4-FFF2-40B4-BE49-F238E27FC236}">
                <a16:creationId xmlns:a16="http://schemas.microsoft.com/office/drawing/2014/main" id="{8FEB59D9-F978-4C22-8EBB-408E259D66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03312" y="876370"/>
            <a:ext cx="9985375" cy="4530725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「</a:t>
            </a:r>
            <a:r>
              <a:rPr lang="zh-TW" altLang="zh-TW" dirty="0">
                <a:solidFill>
                  <a:srgbClr val="FFC000"/>
                </a:solidFill>
              </a:rPr>
              <a:t>雨曼陀羅、曼殊沙華，栴檀香風，悅可眾生</a:t>
            </a:r>
            <a:r>
              <a:rPr lang="zh-TW" altLang="zh-TW" dirty="0"/>
              <a:t>」。</a:t>
            </a:r>
            <a:r>
              <a:rPr lang="zh-TW" altLang="en-US" dirty="0"/>
              <a:t>從佛陀身上散發的德香、道香，也讓大家感受到大地之香、樹木之香與心靈之香，於是</a:t>
            </a:r>
            <a:r>
              <a:rPr lang="zh-TW" altLang="en-US" dirty="0">
                <a:solidFill>
                  <a:srgbClr val="FFC000"/>
                </a:solidFill>
              </a:rPr>
              <a:t>紛紛生起歡喜心，想追求妙法。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內容版面配置區 2">
            <a:extLst>
              <a:ext uri="{FF2B5EF4-FFF2-40B4-BE49-F238E27FC236}">
                <a16:creationId xmlns:a16="http://schemas.microsoft.com/office/drawing/2014/main" id="{63C5A6FC-36AC-45B3-82F6-8C4FC9D7E78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66994" y="685524"/>
            <a:ext cx="1042987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dirty="0"/>
              <a:t>「</a:t>
            </a:r>
            <a:r>
              <a:rPr lang="zh-TW" altLang="zh-TW" dirty="0">
                <a:solidFill>
                  <a:srgbClr val="FFC000"/>
                </a:solidFill>
              </a:rPr>
              <a:t>以是因緣，地皆嚴淨，而此世界，六種震動</a:t>
            </a:r>
            <a:r>
              <a:rPr lang="zh-TW" altLang="zh-TW" dirty="0"/>
              <a:t>」。這是佛陀講經時情景。讀誦至此，是否感覺這些境界之美？那時候大家的心境多麼踴躍、歡喜，且這分歡喜真是「</a:t>
            </a:r>
            <a:r>
              <a:rPr lang="zh-TW" altLang="zh-TW" dirty="0">
                <a:solidFill>
                  <a:srgbClr val="FFC000"/>
                </a:solidFill>
              </a:rPr>
              <a:t>得未曾有</a:t>
            </a:r>
            <a:r>
              <a:rPr lang="zh-TW" altLang="zh-TW" dirty="0"/>
              <a:t>」</a:t>
            </a:r>
            <a:r>
              <a:rPr lang="zh-TW" altLang="en-US" dirty="0"/>
              <a:t>。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標題 3">
            <a:extLst>
              <a:ext uri="{FF2B5EF4-FFF2-40B4-BE49-F238E27FC236}">
                <a16:creationId xmlns:a16="http://schemas.microsoft.com/office/drawing/2014/main" id="{F4DA39FD-4CFE-4E09-9C91-AF77D66C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上人手札</a:t>
            </a:r>
          </a:p>
        </p:txBody>
      </p:sp>
      <p:sp>
        <p:nvSpPr>
          <p:cNvPr id="66563" name="內容版面配置區 4">
            <a:extLst>
              <a:ext uri="{FF2B5EF4-FFF2-40B4-BE49-F238E27FC236}">
                <a16:creationId xmlns:a16="http://schemas.microsoft.com/office/drawing/2014/main" id="{BF61D62A-1690-489D-B7BD-4749F5732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271" y="1600201"/>
            <a:ext cx="1039633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5400" dirty="0">
                <a:solidFill>
                  <a:srgbClr val="FFC000"/>
                </a:solidFill>
              </a:rPr>
              <a:t>世尊欲暢久遠之所護念本懷，</a:t>
            </a:r>
            <a:endParaRPr lang="en-US" altLang="zh-TW" sz="540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en-US" sz="5400" dirty="0">
                <a:solidFill>
                  <a:srgbClr val="FFC000"/>
                </a:solidFill>
              </a:rPr>
              <a:t>但自思惟，說法既久，</a:t>
            </a:r>
            <a:endParaRPr lang="en-US" altLang="zh-TW" sz="5400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zh-TW" altLang="en-US" sz="5400" dirty="0">
                <a:solidFill>
                  <a:srgbClr val="FFC000"/>
                </a:solidFill>
              </a:rPr>
              <a:t>慮不尊重，故現種種瑞相。</a:t>
            </a:r>
            <a:endParaRPr lang="zh-TW" altLang="en-US" sz="4000" dirty="0">
              <a:solidFill>
                <a:srgbClr val="FFC000"/>
              </a:solidFill>
            </a:endParaRPr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D7755C89-0EDA-4BD3-8763-4C4FBA6DE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299" y="6218238"/>
            <a:ext cx="54516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2CB6C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95A39D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-</a:t>
            </a:r>
            <a:r>
              <a:rPr kumimoji="0" lang="zh-TW" altLang="en-US" sz="2800" dirty="0"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800" dirty="0">
                <a:latin typeface="標楷體" pitchFamily="65" charset="-120"/>
                <a:ea typeface="標楷體" pitchFamily="65" charset="-120"/>
              </a:rPr>
              <a:t>》P.634</a:t>
            </a:r>
            <a:endParaRPr kumimoji="0"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內容版面配置區 2">
            <a:extLst>
              <a:ext uri="{FF2B5EF4-FFF2-40B4-BE49-F238E27FC236}">
                <a16:creationId xmlns:a16="http://schemas.microsoft.com/office/drawing/2014/main" id="{87598FCA-4BB8-4834-8E7C-0859FDC0958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0790" y="227220"/>
            <a:ext cx="10944984" cy="59055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zh-TW" altLang="en-US" dirty="0"/>
              <a:t>佛陀為眾生現相修行，成正覺後的首要，就是希望眾生都能了徹宇宙萬物的真諦；然而凡夫卻難以了解，於是佛觀機逗教，宣講方便法，將真實法隠藏於心而不漏失，可見佛必定要</a:t>
            </a:r>
            <a:r>
              <a:rPr lang="zh-TW" altLang="en-US" dirty="0">
                <a:solidFill>
                  <a:srgbClr val="FFC000"/>
                </a:solidFill>
              </a:rPr>
              <a:t>「久遠之所護念」，始終保護著這念清淨覺性。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內容版面配置區 2">
            <a:extLst>
              <a:ext uri="{FF2B5EF4-FFF2-40B4-BE49-F238E27FC236}">
                <a16:creationId xmlns:a16="http://schemas.microsoft.com/office/drawing/2014/main" id="{37501DB0-72AC-478B-BB9C-A3D9B8C842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8636" y="868155"/>
            <a:ext cx="10145712" cy="4525963"/>
          </a:xfrm>
        </p:spPr>
        <p:txBody>
          <a:bodyPr/>
          <a:lstStyle/>
          <a:p>
            <a:pPr marL="114300" indent="0">
              <a:buNone/>
            </a:pPr>
            <a:r>
              <a:rPr lang="zh-TW" altLang="zh-TW" dirty="0"/>
              <a:t>佛陀護念本懷四十餘年後，</a:t>
            </a:r>
            <a:r>
              <a:rPr lang="zh-TW" altLang="zh-TW" dirty="0">
                <a:solidFill>
                  <a:srgbClr val="FFC000"/>
                </a:solidFill>
              </a:rPr>
              <a:t>說正法的時機和眾生的根機皆已成熟，</a:t>
            </a:r>
            <a:r>
              <a:rPr lang="zh-TW" altLang="zh-TW" dirty="0"/>
              <a:t>此時佛陀才開始要</a:t>
            </a:r>
            <a:r>
              <a:rPr lang="zh-TW" altLang="zh-TW" dirty="0">
                <a:solidFill>
                  <a:srgbClr val="FFC000"/>
                </a:solidFill>
              </a:rPr>
              <a:t>暢演大教，述其本懷</a:t>
            </a:r>
            <a:r>
              <a:rPr lang="zh-TW" altLang="zh-TW" dirty="0"/>
              <a:t>。</a:t>
            </a:r>
            <a:endParaRPr lang="zh-TW" alt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E2003E-F1FF-4EDC-92E7-4170EAF043C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8975" y="874920"/>
            <a:ext cx="1081405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此時儘管佛陀</a:t>
            </a:r>
            <a:r>
              <a:rPr lang="zh-TW" altLang="zh-TW" dirty="0">
                <a:solidFill>
                  <a:srgbClr val="FFC000"/>
                </a:solidFill>
              </a:rPr>
              <a:t>非常歡喜卻仍思惟</a:t>
            </a:r>
            <a:r>
              <a:rPr lang="zh-TW" altLang="zh-TW" dirty="0"/>
              <a:t>：長久以來都是應世間法為世人說教，</a:t>
            </a:r>
            <a:r>
              <a:rPr lang="zh-TW" altLang="zh-TW" dirty="0">
                <a:solidFill>
                  <a:srgbClr val="FFC000"/>
                </a:solidFill>
              </a:rPr>
              <a:t>如今要轉為宣講真實的道理，該如何收攝、連接過去的「權」—方便法</a:t>
            </a:r>
            <a:endParaRPr lang="zh-TW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E3820E-533B-4C17-8E46-8549DAAC644E}"/>
              </a:ext>
            </a:extLst>
          </p:cNvPr>
          <p:cNvSpPr/>
          <p:nvPr/>
        </p:nvSpPr>
        <p:spPr>
          <a:xfrm>
            <a:off x="4808891" y="535562"/>
            <a:ext cx="24416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感恩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1456" y="2261153"/>
            <a:ext cx="781656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祝福您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平安吉祥，福慧增長</a:t>
            </a:r>
          </a:p>
        </p:txBody>
      </p:sp>
    </p:spTree>
    <p:extLst>
      <p:ext uri="{BB962C8B-B14F-4D97-AF65-F5344CB8AC3E}">
        <p14:creationId xmlns:p14="http://schemas.microsoft.com/office/powerpoint/2010/main" val="2044459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67409" y="1600200"/>
            <a:ext cx="10528852" cy="2773017"/>
          </a:xfrm>
        </p:spPr>
        <p:txBody>
          <a:bodyPr/>
          <a:lstStyle/>
          <a:p>
            <a:pPr marL="114300" indent="0">
              <a:buNone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爾時，比丘、比丘尼、優婆塞、優婆夷及諸天、龍、鬼、神等咸作此念：</a:t>
            </a:r>
            <a:r>
              <a:rPr lang="zh-TW" altLang="en-US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/>
              </a:rPr>
              <a:t>是佛光明神通之相，今當問誰。</a:t>
            </a:r>
          </a:p>
          <a:p>
            <a:pPr marL="114300" indent="0">
              <a:buNone/>
            </a:pP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  <a:cs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12385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>
          <a:xfrm>
            <a:off x="609600" y="242802"/>
            <a:ext cx="11191461" cy="885006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有人仍充滿疑問，無法體會佛陀現瑞相之意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67810" y="1520150"/>
            <a:ext cx="59046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爾時彌勒菩薩作是念</a:t>
            </a:r>
            <a:r>
              <a:rPr lang="en-US" altLang="zh-TW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我今當問。</a:t>
            </a:r>
            <a:endParaRPr lang="zh-TW" altLang="en-US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36642" y="3860988"/>
            <a:ext cx="65118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爾時比丘比丘尼（至）是佛光明神通之相</a:t>
            </a:r>
            <a:r>
              <a:rPr lang="zh-TW" altLang="en-US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800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今當問誰。</a:t>
            </a:r>
            <a:endParaRPr lang="zh-TW" altLang="zh-TW" sz="48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左中括弧 12"/>
          <p:cNvSpPr/>
          <p:nvPr/>
        </p:nvSpPr>
        <p:spPr>
          <a:xfrm>
            <a:off x="1744353" y="1952198"/>
            <a:ext cx="2623456" cy="3240360"/>
          </a:xfrm>
          <a:prstGeom prst="leftBracket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2608451" y="1403172"/>
            <a:ext cx="1512168" cy="1474763"/>
            <a:chOff x="1519" y="663"/>
            <a:chExt cx="1361" cy="1361"/>
          </a:xfrm>
        </p:grpSpPr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1519" y="663"/>
              <a:ext cx="1361" cy="1361"/>
            </a:xfrm>
            <a:prstGeom prst="ellipse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FF9966">
                    <a:gamma/>
                    <a:tint val="31765"/>
                    <a:invGamma/>
                  </a:srgbClr>
                </a:gs>
                <a:gs pos="100000">
                  <a:srgbClr val="FF9966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1591" y="735"/>
              <a:ext cx="1217" cy="1217"/>
            </a:xfrm>
            <a:prstGeom prst="ellipse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FF9966">
                    <a:gamma/>
                    <a:tint val="31765"/>
                    <a:invGamma/>
                  </a:srgbClr>
                </a:gs>
                <a:gs pos="100000">
                  <a:srgbClr val="FF9966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zh-TW" altLang="en-US" sz="2800" b="1" dirty="0">
                  <a:latin typeface="+mj-ea"/>
                  <a:ea typeface="+mj-ea"/>
                </a:rPr>
                <a:t>彌勒</a:t>
              </a:r>
              <a:endParaRPr lang="en-US" altLang="zh-TW" sz="2800" b="1" dirty="0">
                <a:latin typeface="+mj-ea"/>
                <a:ea typeface="+mj-ea"/>
              </a:endParaRPr>
            </a:p>
            <a:p>
              <a:r>
                <a:rPr lang="zh-TW" altLang="en-US" sz="2800" b="1" dirty="0">
                  <a:latin typeface="+mj-ea"/>
                  <a:ea typeface="+mj-ea"/>
                </a:rPr>
                <a:t>疑念</a:t>
              </a:r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2608450" y="4149844"/>
            <a:ext cx="1512168" cy="1474763"/>
            <a:chOff x="1519" y="663"/>
            <a:chExt cx="1361" cy="1361"/>
          </a:xfrm>
        </p:grpSpPr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1519" y="663"/>
              <a:ext cx="1361" cy="1361"/>
            </a:xfrm>
            <a:prstGeom prst="ellipse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FF9966">
                    <a:gamma/>
                    <a:tint val="31765"/>
                    <a:invGamma/>
                  </a:srgbClr>
                </a:gs>
                <a:gs pos="100000">
                  <a:srgbClr val="FF9966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1591" y="735"/>
              <a:ext cx="1217" cy="1217"/>
            </a:xfrm>
            <a:prstGeom prst="ellipse">
              <a:avLst/>
            </a:prstGeom>
            <a:gradFill rotWithShape="1">
              <a:gsLst>
                <a:gs pos="0">
                  <a:srgbClr val="FF9966"/>
                </a:gs>
                <a:gs pos="50000">
                  <a:srgbClr val="FF9966">
                    <a:gamma/>
                    <a:tint val="31765"/>
                    <a:invGamma/>
                  </a:srgbClr>
                </a:gs>
                <a:gs pos="100000">
                  <a:srgbClr val="FF9966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zh-TW" altLang="en-US" sz="2800" b="1" dirty="0">
                  <a:latin typeface="+mj-ea"/>
                  <a:ea typeface="+mj-ea"/>
                </a:rPr>
                <a:t>大眾</a:t>
              </a:r>
              <a:endParaRPr lang="en-US" altLang="zh-TW" sz="2800" b="1" dirty="0">
                <a:latin typeface="+mj-ea"/>
                <a:ea typeface="+mj-ea"/>
              </a:endParaRPr>
            </a:p>
            <a:p>
              <a:r>
                <a:rPr lang="zh-TW" altLang="en-US" sz="2800" b="1" dirty="0">
                  <a:latin typeface="+mj-ea"/>
                  <a:ea typeface="+mj-ea"/>
                </a:rPr>
                <a:t>疑念</a:t>
              </a:r>
            </a:p>
          </p:txBody>
        </p:sp>
      </p:grp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985667" y="2816294"/>
            <a:ext cx="1476786" cy="1280256"/>
            <a:chOff x="113" y="663"/>
            <a:chExt cx="1361" cy="1361"/>
          </a:xfrm>
        </p:grpSpPr>
        <p:sp>
          <p:nvSpPr>
            <p:cNvPr id="15" name="Oval 4"/>
            <p:cNvSpPr>
              <a:spLocks noChangeArrowheads="1"/>
            </p:cNvSpPr>
            <p:nvPr/>
          </p:nvSpPr>
          <p:spPr bwMode="auto">
            <a:xfrm>
              <a:off x="113" y="663"/>
              <a:ext cx="1361" cy="1361"/>
            </a:xfrm>
            <a:prstGeom prst="ellipse">
              <a:avLst/>
            </a:prstGeom>
            <a:gradFill rotWithShape="1">
              <a:gsLst>
                <a:gs pos="0">
                  <a:srgbClr val="996767"/>
                </a:gs>
                <a:gs pos="50000">
                  <a:srgbClr val="996767">
                    <a:gamma/>
                    <a:tint val="41176"/>
                    <a:invGamma/>
                  </a:srgbClr>
                </a:gs>
                <a:gs pos="100000">
                  <a:srgbClr val="9967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6" name="Oval 5"/>
            <p:cNvSpPr>
              <a:spLocks noChangeArrowheads="1"/>
            </p:cNvSpPr>
            <p:nvPr/>
          </p:nvSpPr>
          <p:spPr bwMode="auto">
            <a:xfrm>
              <a:off x="185" y="735"/>
              <a:ext cx="1217" cy="1217"/>
            </a:xfrm>
            <a:prstGeom prst="ellipse">
              <a:avLst/>
            </a:prstGeom>
            <a:gradFill rotWithShape="1">
              <a:gsLst>
                <a:gs pos="0">
                  <a:srgbClr val="996767"/>
                </a:gs>
                <a:gs pos="50000">
                  <a:srgbClr val="996767">
                    <a:gamma/>
                    <a:tint val="41176"/>
                    <a:invGamma/>
                  </a:srgbClr>
                </a:gs>
                <a:gs pos="100000">
                  <a:srgbClr val="996767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zh-TW" altLang="en-US" sz="3600" b="1" dirty="0">
                  <a:latin typeface="+mn-ea"/>
                  <a:ea typeface="+mn-ea"/>
                </a:rPr>
                <a:t>疑念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1683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857667104"/>
              </p:ext>
            </p:extLst>
          </p:nvPr>
        </p:nvGraphicFramePr>
        <p:xfrm>
          <a:off x="1524001" y="0"/>
          <a:ext cx="8460431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3013</Words>
  <Application>Microsoft Office PowerPoint</Application>
  <PresentationFormat>寬螢幕</PresentationFormat>
  <Paragraphs>184</Paragraphs>
  <Slides>66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66</vt:i4>
      </vt:variant>
    </vt:vector>
  </HeadingPairs>
  <TitlesOfParts>
    <vt:vector size="74" baseType="lpstr">
      <vt:lpstr>文鼎中隸</vt:lpstr>
      <vt:lpstr>微軟正黑體</vt:lpstr>
      <vt:lpstr>標楷體</vt:lpstr>
      <vt:lpstr>Arial</vt:lpstr>
      <vt:lpstr>Calibri</vt:lpstr>
      <vt:lpstr>Calibri Light</vt:lpstr>
      <vt:lpstr>1_自訂設計</vt:lpstr>
      <vt:lpstr>Office 佈景主題</vt:lpstr>
      <vt:lpstr>靜思法髓妙蓮華序品</vt:lpstr>
      <vt:lpstr>靜思法髓妙蓮華-序品 第六章 彌勒啟疑問 一、文殊彌勒啟教傳法 二、生疑起信心念殷切 三、動靜疑悟意境深遠 四、一心觀佛樂求佛道</vt:lpstr>
      <vt:lpstr>第六章 彌勒啟疑問</vt:lpstr>
      <vt:lpstr>第六章 彌勒啟疑問</vt:lpstr>
      <vt:lpstr>經文</vt:lpstr>
      <vt:lpstr>經文</vt:lpstr>
      <vt:lpstr>經文</vt:lpstr>
      <vt:lpstr>PowerPoint 簡報</vt:lpstr>
      <vt:lpstr>PowerPoint 簡報</vt:lpstr>
      <vt:lpstr>PowerPoint 簡報</vt:lpstr>
      <vt:lpstr>      上人手扎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    上人手扎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經文</vt:lpstr>
      <vt:lpstr>經文</vt:lpstr>
      <vt:lpstr>PowerPoint 簡報</vt:lpstr>
      <vt:lpstr>PowerPoint 簡報</vt:lpstr>
      <vt:lpstr>PowerPoint 簡報</vt:lpstr>
      <vt:lpstr>一切唯心造 </vt:lpstr>
      <vt:lpstr>背覺合塵</vt:lpstr>
      <vt:lpstr>為什麼會煩惱門開？</vt:lpstr>
      <vt:lpstr>聞法不間斷</vt:lpstr>
      <vt:lpstr>PowerPoint 簡報</vt:lpstr>
      <vt:lpstr>PowerPoint 簡報</vt:lpstr>
      <vt:lpstr>海妹撿寶趣─做到沒煩惱</vt:lpstr>
      <vt:lpstr>入靜思惟</vt:lpstr>
      <vt:lpstr>      上人手扎      </vt:lpstr>
      <vt:lpstr>隱明示暗權不知 正欲興起大教</vt:lpstr>
      <vt:lpstr>向無疑中生疑</vt:lpstr>
      <vt:lpstr>PowerPoint 簡報</vt:lpstr>
      <vt:lpstr>無非鼓動人心 令他生疑起信念</vt:lpstr>
      <vt:lpstr>經文</vt:lpstr>
      <vt:lpstr>PowerPoint 簡報</vt:lpstr>
      <vt:lpstr>上人手札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經文</vt:lpstr>
      <vt:lpstr>PowerPoint 簡報</vt:lpstr>
      <vt:lpstr>PowerPoint 簡報</vt:lpstr>
      <vt:lpstr>PowerPoint 簡報</vt:lpstr>
      <vt:lpstr>上人手札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明智 高</cp:lastModifiedBy>
  <cp:revision>2</cp:revision>
  <dcterms:created xsi:type="dcterms:W3CDTF">2020-04-28T03:52:59Z</dcterms:created>
  <dcterms:modified xsi:type="dcterms:W3CDTF">2020-09-07T00:12:48Z</dcterms:modified>
</cp:coreProperties>
</file>