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3"/>
  </p:notesMasterIdLst>
  <p:sldIdLst>
    <p:sldId id="256" r:id="rId3"/>
    <p:sldId id="273" r:id="rId4"/>
    <p:sldId id="257" r:id="rId5"/>
    <p:sldId id="258" r:id="rId6"/>
    <p:sldId id="260" r:id="rId7"/>
    <p:sldId id="274" r:id="rId8"/>
    <p:sldId id="402" r:id="rId9"/>
    <p:sldId id="403" r:id="rId10"/>
    <p:sldId id="264" r:id="rId11"/>
    <p:sldId id="406" r:id="rId12"/>
    <p:sldId id="405" r:id="rId13"/>
    <p:sldId id="407" r:id="rId14"/>
    <p:sldId id="266" r:id="rId15"/>
    <p:sldId id="267" r:id="rId16"/>
    <p:sldId id="269" r:id="rId17"/>
    <p:sldId id="270" r:id="rId18"/>
    <p:sldId id="271" r:id="rId19"/>
    <p:sldId id="268" r:id="rId20"/>
    <p:sldId id="400" r:id="rId21"/>
    <p:sldId id="272" r:id="rId22"/>
    <p:sldId id="304" r:id="rId23"/>
    <p:sldId id="275" r:id="rId24"/>
    <p:sldId id="277" r:id="rId25"/>
    <p:sldId id="408" r:id="rId26"/>
    <p:sldId id="409" r:id="rId27"/>
    <p:sldId id="411" r:id="rId28"/>
    <p:sldId id="410" r:id="rId29"/>
    <p:sldId id="308" r:id="rId30"/>
    <p:sldId id="412" r:id="rId31"/>
    <p:sldId id="305" r:id="rId32"/>
    <p:sldId id="306" r:id="rId33"/>
    <p:sldId id="307" r:id="rId34"/>
    <p:sldId id="401" r:id="rId35"/>
    <p:sldId id="413" r:id="rId36"/>
    <p:sldId id="414" r:id="rId37"/>
    <p:sldId id="415" r:id="rId38"/>
    <p:sldId id="309" r:id="rId39"/>
    <p:sldId id="416" r:id="rId40"/>
    <p:sldId id="310" r:id="rId41"/>
    <p:sldId id="323" r:id="rId42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00FF"/>
    <a:srgbClr val="0000FF"/>
    <a:srgbClr val="000000"/>
    <a:srgbClr val="00052A"/>
    <a:srgbClr val="00094E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040C7E-00FD-4D46-B115-238943AFB7F8}" v="14" dt="2020-06-01T03:42:30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2434" autoAdjust="0"/>
  </p:normalViewPr>
  <p:slideViewPr>
    <p:cSldViewPr snapToGrid="0">
      <p:cViewPr varScale="1">
        <p:scale>
          <a:sx n="69" d="100"/>
          <a:sy n="69" d="100"/>
        </p:scale>
        <p:origin x="130" y="4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93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CC040C7E-00FD-4D46-B115-238943AFB7F8}"/>
    <pc:docChg chg="custSel modSld">
      <pc:chgData name="明智 高" userId="13106cc9a47d8e8b" providerId="LiveId" clId="{CC040C7E-00FD-4D46-B115-238943AFB7F8}" dt="2020-06-01T03:42:30.520" v="17"/>
      <pc:docMkLst>
        <pc:docMk/>
      </pc:docMkLst>
      <pc:sldChg chg="modSp mod">
        <pc:chgData name="明智 高" userId="13106cc9a47d8e8b" providerId="LiveId" clId="{CC040C7E-00FD-4D46-B115-238943AFB7F8}" dt="2020-06-01T03:42:30.520" v="17"/>
        <pc:sldMkLst>
          <pc:docMk/>
          <pc:sldMk cId="2312916610" sldId="266"/>
        </pc:sldMkLst>
        <pc:spChg chg="mod">
          <ac:chgData name="明智 高" userId="13106cc9a47d8e8b" providerId="LiveId" clId="{CC040C7E-00FD-4D46-B115-238943AFB7F8}" dt="2020-06-01T03:42:30.520" v="17"/>
          <ac:spMkLst>
            <pc:docMk/>
            <pc:sldMk cId="2312916610" sldId="266"/>
            <ac:spMk id="3" creationId="{961D46E1-E6EF-4F9A-88BC-6A175CB69C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F99450A-9426-4B5B-8DBF-1BFC31D1D998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C68087C-7C76-4E09-86EA-BA85AC7C528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87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兜率天有內外兩院，外院是凡夫果報天宮，只管享樂，直到福報用盡，屬於天界；內院是淨土，是一生補處菩薩居住的，菩薩修功圓滿，盡此一生，便下生人間成佛。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2691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暢演一乘大法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429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如來壽量品第十六：釋迦牟尼佛成佛以來，無量無邊百千萬億那由他劫。</a:t>
            </a:r>
            <a:endParaRPr lang="en-US" altLang="zh-TW" dirty="0"/>
          </a:p>
          <a:p>
            <a:r>
              <a:rPr lang="zh-TW" altLang="en-US" dirty="0"/>
              <a:t>釋迦牟尼佛成佛以來，復過於此百千萬那由他阿僧祇劫。自從是來，我常在此娑婆世界說法教化，亦於餘處百千萬億那由他阿僧祇國導利眾生。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130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佛今生已第八千次成佛來人間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27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一彈指裡面有</a:t>
            </a:r>
            <a:r>
              <a:rPr lang="en-US" altLang="zh-TW" dirty="0"/>
              <a:t>『</a:t>
            </a:r>
            <a:r>
              <a:rPr lang="zh-TW" altLang="en-US" dirty="0"/>
              <a:t>六十剎那</a:t>
            </a:r>
            <a:r>
              <a:rPr lang="en-US" altLang="zh-TW" dirty="0"/>
              <a:t>』</a:t>
            </a:r>
          </a:p>
          <a:p>
            <a:r>
              <a:rPr lang="zh-TW" altLang="en-US" dirty="0"/>
              <a:t>一秒有</a:t>
            </a:r>
            <a:r>
              <a:rPr lang="en-US" altLang="zh-TW" dirty="0"/>
              <a:t>4</a:t>
            </a:r>
            <a:r>
              <a:rPr lang="zh-TW" altLang="en-US" dirty="0"/>
              <a:t>個彈指</a:t>
            </a:r>
            <a:endParaRPr lang="en-US" altLang="zh-TW" dirty="0"/>
          </a:p>
          <a:p>
            <a:r>
              <a:rPr lang="zh-TW" altLang="en-US" dirty="0"/>
              <a:t>一剎那九百生滅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4235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873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232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445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如來壽量品第十六：釋迦牟尼佛成佛以來，無量無邊百千萬億那由他劫。</a:t>
            </a:r>
            <a:endParaRPr lang="en-US" altLang="zh-TW" dirty="0"/>
          </a:p>
          <a:p>
            <a:r>
              <a:rPr lang="zh-TW" altLang="en-US" dirty="0"/>
              <a:t>釋迦牟尼佛成佛以來，復過於此百千萬那由他阿僧祇劫。自從是來，我常在此娑婆世界說法教化，亦於餘處百千萬億那由他阿僧祇國導利眾生。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866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6068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1517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時代生活實相稱為「習俗」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184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9455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3496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720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時代生活實相稱為「習俗」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1773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時代生活實相稱為「習俗」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922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時代生活實相稱為「習俗」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087C-7C76-4E09-86EA-BA85AC7C5280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5501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298F45-ECA9-4046-8735-310263C8D142}" type="slidenum">
              <a:rPr lang="zh-TW" altLang="en-US" smtClean="0"/>
              <a:pPr>
                <a:defRPr/>
              </a:pPr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896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1DA0F19-57BA-4D2F-ADB0-B1AA5002A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t="3646" r="729" b="2951"/>
          <a:stretch/>
        </p:blipFill>
        <p:spPr>
          <a:xfrm>
            <a:off x="0" y="38100"/>
            <a:ext cx="12103100" cy="683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00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88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174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3470E6A-7BA4-4F3F-A0A6-896CF34776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5" t="5469" r="312" b="5989"/>
          <a:stretch/>
        </p:blipFill>
        <p:spPr>
          <a:xfrm>
            <a:off x="0" y="0"/>
            <a:ext cx="12153900" cy="7067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59" y="369211"/>
            <a:ext cx="10515600" cy="1628266"/>
          </a:xfrm>
        </p:spPr>
        <p:txBody>
          <a:bodyPr anchor="ctr"/>
          <a:lstStyle>
            <a:lvl1pPr>
              <a:defRPr sz="6000">
                <a:solidFill>
                  <a:srgbClr val="0000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1951" y="278368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7794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905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93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929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50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039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609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1300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763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7A224D-D225-4830-853D-46035A590ABF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508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44D82C-0D16-4C3E-B3AD-EBBC208E4D48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976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B51F22-9A82-495B-93C5-76B735ADF77F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12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AEAF4B-7CAD-49E0-A6D9-0FE22B603ABE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22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7E95FE-3849-4C7B-9B77-0EFE6CA514D4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055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C4DF4-025D-4956-A44F-2BA2A424329A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658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44E50-1B4E-498F-B9AB-729455B7594C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36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44156A-5DBA-40A8-87D3-B38D4411E004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64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7BFEE-AD8E-48D6-AC21-6AB5841ACBCE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599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48B12-F6D5-4D4A-8571-7724207E724D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222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41986-0E0B-4AD1-85B8-ABBB606932B0}" type="slidenum">
              <a:rPr lang="en-US" altLang="zh-TW">
                <a:solidFill>
                  <a:srgbClr val="FFFFFF"/>
                </a:solidFill>
              </a:rPr>
              <a:pPr/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81AF30F0-27A0-4B40-9E81-038E7D4F0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4427" r="782" b="4427"/>
          <a:stretch/>
        </p:blipFill>
        <p:spPr>
          <a:xfrm>
            <a:off x="0" y="0"/>
            <a:ext cx="12096750" cy="7010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457EF-B57E-4724-A731-1248462E0BE9}" type="datetimeFigureOut">
              <a:rPr lang="zh-TW" altLang="en-US" smtClean="0"/>
              <a:t>2020/6/1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2269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5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-228600"/>
            <a:ext cx="130048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FFFFFF"/>
              </a:solidFill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FFFFFF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9D82147-DD9C-493F-9CF1-6A335B091903}" type="slidenum">
              <a:rPr kumimoji="1" lang="en-US" altLang="zh-TW" smtClean="0">
                <a:solidFill>
                  <a:srgbClr val="FFFFFF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2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5400">
          <a:solidFill>
            <a:schemeClr val="bg1"/>
          </a:solidFill>
          <a:latin typeface="標楷體" pitchFamily="65" charset="-12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4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hyperlink" Target="&#33707;&#19977;&#27604;&#20811;&#25306;&#38450;&#30123;%20&#30332;&#25918;&#21475;&#32617;&#34907;&#25945;&#23459;&#23566;.mp4" TargetMode="Externa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&#33707;&#19977;&#27604;&#20811;&#25306;&#38450;&#30123;%20&#30332;&#25918;&#21475;&#32617;&#34907;&#25945;&#23459;&#23566;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7E40BD-D077-4800-B575-A7B8CB178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536" y="712216"/>
            <a:ext cx="9144000" cy="1727841"/>
          </a:xfrm>
        </p:spPr>
        <p:txBody>
          <a:bodyPr anchor="ctr">
            <a:normAutofit/>
          </a:bodyPr>
          <a:lstStyle/>
          <a:p>
            <a:r>
              <a:rPr lang="zh-TW" altLang="en-US" sz="6600" dirty="0"/>
              <a:t>佛陀應機五時設教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23DC454-671C-4CA0-BCD9-099702D74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9964" y="3290047"/>
            <a:ext cx="3792071" cy="2137988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TW" altLang="en-US" sz="4000" dirty="0">
                <a:solidFill>
                  <a:srgbClr val="9900FF"/>
                </a:solidFill>
              </a:rPr>
              <a:t>分享者：賴裕鈴</a:t>
            </a:r>
            <a:endParaRPr lang="en-US" altLang="zh-TW" sz="4000" dirty="0">
              <a:solidFill>
                <a:srgbClr val="9900FF"/>
              </a:solidFill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TW" altLang="en-US" sz="4000" dirty="0">
                <a:solidFill>
                  <a:srgbClr val="9900FF"/>
                </a:solidFill>
              </a:rPr>
              <a:t>法　號：心裕</a:t>
            </a:r>
            <a:endParaRPr lang="en-US" altLang="zh-TW" sz="4000" dirty="0">
              <a:solidFill>
                <a:srgbClr val="9900FF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zh-TW" sz="4000" spc="500" dirty="0">
                <a:solidFill>
                  <a:srgbClr val="9900FF"/>
                </a:solidFill>
              </a:rPr>
              <a:t>2020.05.06</a:t>
            </a:r>
            <a:endParaRPr lang="zh-TW" altLang="en-US" sz="4000" spc="500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1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0BB582F-8F04-45A7-954A-57A8E6CFD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5025" y="1635883"/>
            <a:ext cx="8058353" cy="3126617"/>
          </a:xfrm>
        </p:spPr>
        <p:txBody>
          <a:bodyPr>
            <a:noAutofit/>
          </a:bodyPr>
          <a:lstStyle/>
          <a:p>
            <a:pPr marL="571500" indent="-5715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TW" altLang="en-US" sz="8800" b="1" dirty="0">
                <a:solidFill>
                  <a:srgbClr val="9900FF"/>
                </a:solidFill>
              </a:rPr>
              <a:t>方便與真實</a:t>
            </a:r>
            <a:endParaRPr lang="en-US" altLang="zh-TW" sz="8800" b="1" dirty="0">
              <a:solidFill>
                <a:srgbClr val="9900FF"/>
              </a:solidFill>
            </a:endParaRPr>
          </a:p>
          <a:p>
            <a:pPr marL="571500" indent="-5715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TW" altLang="en-US" sz="8800" b="1" dirty="0">
                <a:solidFill>
                  <a:srgbClr val="9900FF"/>
                </a:solidFill>
              </a:rPr>
              <a:t>應時代習俗</a:t>
            </a:r>
          </a:p>
        </p:txBody>
      </p:sp>
    </p:spTree>
    <p:extLst>
      <p:ext uri="{BB962C8B-B14F-4D97-AF65-F5344CB8AC3E}">
        <p14:creationId xmlns:p14="http://schemas.microsoft.com/office/powerpoint/2010/main" val="406953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4043-B136-4909-96EA-50D029B0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817" y="297031"/>
            <a:ext cx="10971179" cy="433333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TW" altLang="en-US" sz="6000" dirty="0"/>
              <a:t>佛於因中悟此　發願成佛</a:t>
            </a:r>
            <a:br>
              <a:rPr lang="en-US" altLang="zh-TW" sz="6000" dirty="0"/>
            </a:br>
            <a:r>
              <a:rPr lang="zh-TW" altLang="en-US" sz="6000" dirty="0"/>
              <a:t>普示眾生　故今五時設教</a:t>
            </a:r>
            <a:br>
              <a:rPr lang="en-US" altLang="zh-TW" sz="6000" dirty="0"/>
            </a:br>
            <a:r>
              <a:rPr lang="zh-TW" altLang="en-US" sz="6000" dirty="0"/>
              <a:t>雖言有權實　顯有遲速</a:t>
            </a:r>
            <a:br>
              <a:rPr lang="en-US" altLang="zh-TW" sz="6000" dirty="0"/>
            </a:br>
            <a:r>
              <a:rPr lang="zh-TW" altLang="en-US" sz="6000" dirty="0"/>
              <a:t>原其本意　唯為此一大事因緣也</a:t>
            </a:r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19281801-680C-4F79-8702-9DFF9820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》P.56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6723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51" y="123120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八相成道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122822" y="1448684"/>
            <a:ext cx="4235824" cy="3785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降兜率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託胎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出生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出家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6FA8028E-9D3C-4153-9BB5-A9AC0653E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》P.56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+3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98027AF8-39F9-4BFF-A04A-89F78F08DDDA}"/>
              </a:ext>
            </a:extLst>
          </p:cNvPr>
          <p:cNvSpPr txBox="1">
            <a:spLocks/>
          </p:cNvSpPr>
          <p:nvPr/>
        </p:nvSpPr>
        <p:spPr>
          <a:xfrm>
            <a:off x="6515337" y="1448683"/>
            <a:ext cx="4764741" cy="3785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降魔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成道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轉法輪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入涅槃</a:t>
            </a:r>
          </a:p>
        </p:txBody>
      </p:sp>
    </p:spTree>
    <p:extLst>
      <p:ext uri="{BB962C8B-B14F-4D97-AF65-F5344CB8AC3E}">
        <p14:creationId xmlns:p14="http://schemas.microsoft.com/office/powerpoint/2010/main" val="189588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不捨眾生　以身示教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3355041" y="1475006"/>
            <a:ext cx="5481918" cy="3591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為眾生說法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知如何覺悟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如何度眾生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》P.56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-3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25001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0BB582F-8F04-45A7-954A-57A8E6CFD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2296" y="1323502"/>
            <a:ext cx="5447407" cy="134187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7200" b="1" dirty="0">
                <a:solidFill>
                  <a:srgbClr val="9900FF"/>
                </a:solidFill>
              </a:rPr>
              <a:t>方便與真實</a:t>
            </a:r>
          </a:p>
        </p:txBody>
      </p:sp>
    </p:spTree>
    <p:extLst>
      <p:ext uri="{BB962C8B-B14F-4D97-AF65-F5344CB8AC3E}">
        <p14:creationId xmlns:p14="http://schemas.microsoft.com/office/powerpoint/2010/main" val="60877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927" y="157256"/>
            <a:ext cx="1011555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開權顯實　五時設教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142" y="1482819"/>
            <a:ext cx="2794176" cy="394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4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891553" y="1610006"/>
            <a:ext cx="9108142" cy="2549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「</a:t>
            </a:r>
            <a:r>
              <a:rPr lang="zh-TW" altLang="en-US" dirty="0">
                <a:solidFill>
                  <a:srgbClr val="FFFF00"/>
                </a:solidFill>
              </a:rPr>
              <a:t>五時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」有權、有實，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algn="l"/>
            <a:r>
              <a:rPr lang="zh-TW" altLang="en-US" dirty="0">
                <a:solidFill>
                  <a:srgbClr val="FFFF00"/>
                </a:solidFill>
              </a:rPr>
              <a:t>權是方便法，實是實相法。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》P.57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-4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652" y="204881"/>
            <a:ext cx="1011555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開權顯實　五時設教</a:t>
            </a:r>
          </a:p>
        </p:txBody>
      </p:sp>
    </p:spTree>
    <p:extLst>
      <p:ext uri="{BB962C8B-B14F-4D97-AF65-F5344CB8AC3E}">
        <p14:creationId xmlns:p14="http://schemas.microsoft.com/office/powerpoint/2010/main" val="2696960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華嚴時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913529" y="1610006"/>
            <a:ext cx="7664823" cy="4217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說法</a:t>
            </a:r>
            <a:r>
              <a:rPr lang="en-US" altLang="zh-TW" dirty="0">
                <a:solidFill>
                  <a:srgbClr val="FFFF00"/>
                </a:solidFill>
              </a:rPr>
              <a:t>21</a:t>
            </a:r>
            <a:r>
              <a:rPr lang="zh-TW" altLang="en-US" dirty="0">
                <a:solidFill>
                  <a:srgbClr val="FFFF00"/>
                </a:solidFill>
              </a:rPr>
              <a:t>天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佛陀心靈本懷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為法身大士所說，顯佛所證的真義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華嚴經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》P.58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+3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896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阿含時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823883" y="1511394"/>
            <a:ext cx="7485529" cy="4109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說法</a:t>
            </a:r>
            <a:r>
              <a:rPr lang="en-US" altLang="zh-TW" dirty="0">
                <a:solidFill>
                  <a:srgbClr val="FFFF00"/>
                </a:solidFill>
              </a:rPr>
              <a:t>12</a:t>
            </a:r>
            <a:r>
              <a:rPr lang="zh-TW" altLang="en-US" dirty="0">
                <a:solidFill>
                  <a:srgbClr val="FFFF00"/>
                </a:solidFill>
              </a:rPr>
              <a:t>年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基本教法（四諦法、十二因緣法）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明因緣果報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阿含經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》P.58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80142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四諦法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168401" y="1655327"/>
            <a:ext cx="9558866" cy="3246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諦：審知事物的內在含義或者意義；即真理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四諦法：苦、集、滅、道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》P.58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2291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2971800"/>
            <a:ext cx="2743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zh-TW" altLang="en-US" sz="4800" b="1" dirty="0">
                <a:solidFill>
                  <a:srgbClr val="FF9900"/>
                </a:solidFill>
              </a:rPr>
              <a:t>生死輪迴</a:t>
            </a:r>
            <a:endParaRPr lang="en-US" altLang="zh-TW" sz="4800" b="1" dirty="0"/>
          </a:p>
        </p:txBody>
      </p:sp>
      <p:sp>
        <p:nvSpPr>
          <p:cNvPr id="118791" name="AutoShape 7"/>
          <p:cNvSpPr>
            <a:spLocks noChangeArrowheads="1"/>
          </p:cNvSpPr>
          <p:nvPr/>
        </p:nvSpPr>
        <p:spPr bwMode="auto">
          <a:xfrm rot="5400000">
            <a:off x="2278063" y="3284538"/>
            <a:ext cx="11430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vert="eaVert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行</a:t>
            </a:r>
          </a:p>
        </p:txBody>
      </p:sp>
      <p:sp>
        <p:nvSpPr>
          <p:cNvPr id="8196" name="AutoShape 6"/>
          <p:cNvSpPr>
            <a:spLocks noChangeArrowheads="1"/>
          </p:cNvSpPr>
          <p:nvPr/>
        </p:nvSpPr>
        <p:spPr bwMode="auto">
          <a:xfrm rot="7233627">
            <a:off x="2592388" y="1811338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vert="eaVert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>
                <a:solidFill>
                  <a:srgbClr val="800000"/>
                </a:solidFill>
                <a:latin typeface="Arial" panose="020B0604020202020204" pitchFamily="34" charset="0"/>
                <a:ea typeface="文鼎粗明"/>
                <a:cs typeface="文鼎粗明"/>
              </a:rPr>
              <a:t>無明</a:t>
            </a:r>
          </a:p>
        </p:txBody>
      </p:sp>
      <p:sp>
        <p:nvSpPr>
          <p:cNvPr id="118792" name="AutoShape 8"/>
          <p:cNvSpPr>
            <a:spLocks noChangeArrowheads="1"/>
          </p:cNvSpPr>
          <p:nvPr/>
        </p:nvSpPr>
        <p:spPr bwMode="auto">
          <a:xfrm rot="2351974">
            <a:off x="2968625" y="4622801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識</a:t>
            </a:r>
          </a:p>
        </p:txBody>
      </p:sp>
      <p:sp>
        <p:nvSpPr>
          <p:cNvPr id="118793" name="AutoShape 9"/>
          <p:cNvSpPr>
            <a:spLocks noChangeArrowheads="1"/>
          </p:cNvSpPr>
          <p:nvPr/>
        </p:nvSpPr>
        <p:spPr bwMode="auto">
          <a:xfrm>
            <a:off x="4419600" y="4953001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名色</a:t>
            </a:r>
          </a:p>
        </p:txBody>
      </p:sp>
      <p:sp>
        <p:nvSpPr>
          <p:cNvPr id="118794" name="AutoShape 10"/>
          <p:cNvSpPr>
            <a:spLocks noChangeArrowheads="1"/>
          </p:cNvSpPr>
          <p:nvPr/>
        </p:nvSpPr>
        <p:spPr bwMode="auto">
          <a:xfrm>
            <a:off x="5791200" y="4953001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六入</a:t>
            </a:r>
          </a:p>
        </p:txBody>
      </p:sp>
      <p:sp>
        <p:nvSpPr>
          <p:cNvPr id="118795" name="AutoShape 11"/>
          <p:cNvSpPr>
            <a:spLocks noChangeArrowheads="1"/>
          </p:cNvSpPr>
          <p:nvPr/>
        </p:nvSpPr>
        <p:spPr bwMode="auto">
          <a:xfrm>
            <a:off x="7162800" y="4937126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觸</a:t>
            </a:r>
          </a:p>
        </p:txBody>
      </p:sp>
      <p:sp>
        <p:nvSpPr>
          <p:cNvPr id="118796" name="AutoShape 12"/>
          <p:cNvSpPr>
            <a:spLocks noChangeArrowheads="1"/>
          </p:cNvSpPr>
          <p:nvPr/>
        </p:nvSpPr>
        <p:spPr bwMode="auto">
          <a:xfrm rot="-3067924">
            <a:off x="8564563" y="4008438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受</a:t>
            </a:r>
          </a:p>
        </p:txBody>
      </p:sp>
      <p:sp>
        <p:nvSpPr>
          <p:cNvPr id="118797" name="AutoShape 13"/>
          <p:cNvSpPr>
            <a:spLocks noChangeArrowheads="1"/>
          </p:cNvSpPr>
          <p:nvPr/>
        </p:nvSpPr>
        <p:spPr bwMode="auto">
          <a:xfrm rot="-5400000">
            <a:off x="8869363" y="2560638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vert="eaVert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6600" b="1">
                <a:solidFill>
                  <a:srgbClr val="FF0000"/>
                </a:solidFill>
                <a:latin typeface="Arial" panose="020B0604020202020204" pitchFamily="34" charset="0"/>
                <a:ea typeface="文鼎粗明"/>
                <a:cs typeface="文鼎粗明"/>
              </a:rPr>
              <a:t>愛</a:t>
            </a:r>
          </a:p>
        </p:txBody>
      </p:sp>
      <p:sp>
        <p:nvSpPr>
          <p:cNvPr id="118798" name="AutoShape 14"/>
          <p:cNvSpPr>
            <a:spLocks noChangeArrowheads="1"/>
          </p:cNvSpPr>
          <p:nvPr/>
        </p:nvSpPr>
        <p:spPr bwMode="auto">
          <a:xfrm rot="-8339191">
            <a:off x="8153400" y="1219201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取</a:t>
            </a:r>
          </a:p>
        </p:txBody>
      </p:sp>
      <p:sp>
        <p:nvSpPr>
          <p:cNvPr id="118799" name="AutoShape 15"/>
          <p:cNvSpPr>
            <a:spLocks noChangeArrowheads="1"/>
          </p:cNvSpPr>
          <p:nvPr/>
        </p:nvSpPr>
        <p:spPr bwMode="auto">
          <a:xfrm rot="10800000">
            <a:off x="6629400" y="838201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有</a:t>
            </a:r>
          </a:p>
        </p:txBody>
      </p:sp>
      <p:sp>
        <p:nvSpPr>
          <p:cNvPr id="118800" name="AutoShape 16"/>
          <p:cNvSpPr>
            <a:spLocks noChangeArrowheads="1"/>
          </p:cNvSpPr>
          <p:nvPr/>
        </p:nvSpPr>
        <p:spPr bwMode="auto">
          <a:xfrm rot="10800000">
            <a:off x="5334000" y="809626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生</a:t>
            </a:r>
          </a:p>
        </p:txBody>
      </p:sp>
      <p:sp>
        <p:nvSpPr>
          <p:cNvPr id="118801" name="AutoShape 17"/>
          <p:cNvSpPr>
            <a:spLocks noChangeArrowheads="1"/>
          </p:cNvSpPr>
          <p:nvPr/>
        </p:nvSpPr>
        <p:spPr bwMode="auto">
          <a:xfrm rot="10800000">
            <a:off x="3962400" y="854076"/>
            <a:ext cx="1219200" cy="15843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rgbClr val="9D9DFF"/>
              </a:gs>
              <a:gs pos="100000">
                <a:srgbClr val="CC99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201600" prstMaterial="legacyMatte">
            <a:bevelT w="13500" h="13500" prst="angle"/>
            <a:bevelB w="13500" h="13500" prst="angle"/>
            <a:extrusionClr>
              <a:srgbClr val="9D9DFF"/>
            </a:extrusionClr>
            <a:contourClr>
              <a:srgbClr val="9D9DFF"/>
            </a:contourClr>
          </a:sp3d>
        </p:spPr>
        <p:txBody>
          <a:bodyPr rot="10800000" wrap="none" anchor="ctr">
            <a:flatTx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>
                <a:solidFill>
                  <a:srgbClr val="000066"/>
                </a:solidFill>
                <a:latin typeface="Arial" panose="020B0604020202020204" pitchFamily="34" charset="0"/>
                <a:ea typeface="文鼎粗明"/>
                <a:cs typeface="文鼎粗明"/>
              </a:rPr>
              <a:t>死</a:t>
            </a:r>
          </a:p>
        </p:txBody>
      </p:sp>
      <p:pic>
        <p:nvPicPr>
          <p:cNvPr id="7183" name="Picture 20" descr="j030295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50"/>
          <a:stretch>
            <a:fillRect/>
          </a:stretch>
        </p:blipFill>
        <p:spPr bwMode="auto">
          <a:xfrm>
            <a:off x="2514600" y="0"/>
            <a:ext cx="18748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953000" y="3810000"/>
            <a:ext cx="213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zh-TW" altLang="en-US" sz="3600" b="1" kern="0" dirty="0">
                <a:solidFill>
                  <a:srgbClr val="FFCC00"/>
                </a:solidFill>
              </a:rPr>
              <a:t>十二因緣</a:t>
            </a:r>
            <a:r>
              <a:rPr lang="zh-TW" altLang="en-US" sz="4800" b="1" kern="0" dirty="0">
                <a:solidFill>
                  <a:schemeClr val="bg1"/>
                </a:solidFill>
              </a:rPr>
              <a:t> 　</a:t>
            </a:r>
            <a:endParaRPr lang="en-US" altLang="zh-TW" sz="4800" b="1" kern="0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1563744" y="2133600"/>
            <a:ext cx="6096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dirty="0">
                <a:solidFill>
                  <a:srgbClr val="FFFF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過去</a:t>
            </a:r>
          </a:p>
        </p:txBody>
      </p:sp>
      <p:grpSp>
        <p:nvGrpSpPr>
          <p:cNvPr id="2" name="群組 42"/>
          <p:cNvGrpSpPr>
            <a:grpSpLocks/>
          </p:cNvGrpSpPr>
          <p:nvPr/>
        </p:nvGrpSpPr>
        <p:grpSpPr bwMode="auto">
          <a:xfrm rot="185464">
            <a:off x="1411092" y="-33986"/>
            <a:ext cx="10238275" cy="6897688"/>
            <a:chOff x="14084" y="-1176"/>
            <a:chExt cx="10239985" cy="6897673"/>
          </a:xfrm>
        </p:grpSpPr>
        <p:grpSp>
          <p:nvGrpSpPr>
            <p:cNvPr id="7188" name="群組 39"/>
            <p:cNvGrpSpPr>
              <a:grpSpLocks/>
            </p:cNvGrpSpPr>
            <p:nvPr/>
          </p:nvGrpSpPr>
          <p:grpSpPr bwMode="auto">
            <a:xfrm>
              <a:off x="14084" y="-1176"/>
              <a:ext cx="9969578" cy="6897673"/>
              <a:chOff x="14084" y="-1176"/>
              <a:chExt cx="9969578" cy="6897673"/>
            </a:xfrm>
          </p:grpSpPr>
          <p:cxnSp>
            <p:nvCxnSpPr>
              <p:cNvPr id="28" name="直線接點 27"/>
              <p:cNvCxnSpPr/>
              <p:nvPr/>
            </p:nvCxnSpPr>
            <p:spPr>
              <a:xfrm flipV="1">
                <a:off x="-1116" y="4345332"/>
                <a:ext cx="2667446" cy="1371597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/>
              <p:cNvCxnSpPr/>
              <p:nvPr/>
            </p:nvCxnSpPr>
            <p:spPr>
              <a:xfrm rot="21414536" flipH="1">
                <a:off x="5119587" y="-9074"/>
                <a:ext cx="55572" cy="2697157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手繪多邊形 38"/>
              <p:cNvSpPr/>
              <p:nvPr/>
            </p:nvSpPr>
            <p:spPr>
              <a:xfrm>
                <a:off x="687234" y="37857"/>
                <a:ext cx="9296366" cy="6857985"/>
              </a:xfrm>
              <a:custGeom>
                <a:avLst/>
                <a:gdLst>
                  <a:gd name="connsiteX0" fmla="*/ 4713889 w 9758855"/>
                  <a:gd name="connsiteY0" fmla="*/ 809297 h 7499131"/>
                  <a:gd name="connsiteX1" fmla="*/ 7819696 w 9758855"/>
                  <a:gd name="connsiteY1" fmla="*/ 935421 h 7499131"/>
                  <a:gd name="connsiteX2" fmla="*/ 8607972 w 9758855"/>
                  <a:gd name="connsiteY2" fmla="*/ 6421821 h 7499131"/>
                  <a:gd name="connsiteX3" fmla="*/ 914400 w 9758855"/>
                  <a:gd name="connsiteY3" fmla="*/ 7399283 h 7499131"/>
                  <a:gd name="connsiteX4" fmla="*/ 914400 w 9758855"/>
                  <a:gd name="connsiteY4" fmla="*/ 7399283 h 7499131"/>
                  <a:gd name="connsiteX5" fmla="*/ 0 w 9758855"/>
                  <a:gd name="connsiteY5" fmla="*/ 5791200 h 749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58855" h="7499131">
                    <a:moveTo>
                      <a:pt x="4713889" y="809297"/>
                    </a:moveTo>
                    <a:cubicBezTo>
                      <a:pt x="5942285" y="404648"/>
                      <a:pt x="7170682" y="0"/>
                      <a:pt x="7819696" y="935421"/>
                    </a:cubicBezTo>
                    <a:cubicBezTo>
                      <a:pt x="8468710" y="1870842"/>
                      <a:pt x="9758855" y="5344511"/>
                      <a:pt x="8607972" y="6421821"/>
                    </a:cubicBezTo>
                    <a:cubicBezTo>
                      <a:pt x="7457089" y="7499131"/>
                      <a:pt x="914400" y="7399283"/>
                      <a:pt x="914400" y="7399283"/>
                    </a:cubicBezTo>
                    <a:lnTo>
                      <a:pt x="914400" y="7399283"/>
                    </a:lnTo>
                    <a:lnTo>
                      <a:pt x="0" y="5791200"/>
                    </a:lnTo>
                  </a:path>
                </a:pathLst>
              </a:cu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TW" altLang="en-US"/>
              </a:p>
            </p:txBody>
          </p:sp>
        </p:grpSp>
        <p:sp>
          <p:nvSpPr>
            <p:cNvPr id="7189" name="文字方塊 41"/>
            <p:cNvSpPr txBox="1">
              <a:spLocks noChangeArrowheads="1"/>
            </p:cNvSpPr>
            <p:nvPr/>
          </p:nvSpPr>
          <p:spPr bwMode="auto">
            <a:xfrm rot="17115406">
              <a:off x="8896646" y="4401277"/>
              <a:ext cx="1945162" cy="769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44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b="1" dirty="0">
                  <a:solidFill>
                    <a:srgbClr val="FFFF00"/>
                  </a:solidFill>
                  <a:latin typeface="Arial" panose="020B0604020202020204" pitchFamily="34" charset="0"/>
                  <a:ea typeface="新細明體" panose="02020500000000000000" pitchFamily="18" charset="-120"/>
                </a:rPr>
                <a:t>現在</a:t>
              </a:r>
            </a:p>
          </p:txBody>
        </p:sp>
      </p:grpSp>
      <p:sp>
        <p:nvSpPr>
          <p:cNvPr id="8215" name="文字方塊 49"/>
          <p:cNvSpPr txBox="1">
            <a:spLocks noChangeArrowheads="1"/>
          </p:cNvSpPr>
          <p:nvPr/>
        </p:nvSpPr>
        <p:spPr bwMode="auto">
          <a:xfrm>
            <a:off x="4572000" y="68263"/>
            <a:ext cx="17637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4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b="1" dirty="0">
                <a:solidFill>
                  <a:srgbClr val="FFFF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未來</a:t>
            </a:r>
          </a:p>
        </p:txBody>
      </p:sp>
      <p:sp>
        <p:nvSpPr>
          <p:cNvPr id="25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96" y="58196"/>
            <a:ext cx="1066460" cy="4742404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>
                <a:solidFill>
                  <a:srgbClr val="00B0F0"/>
                </a:solidFill>
              </a:rPr>
              <a:t>十二因緣法</a:t>
            </a:r>
          </a:p>
        </p:txBody>
      </p:sp>
    </p:spTree>
    <p:extLst>
      <p:ext uri="{BB962C8B-B14F-4D97-AF65-F5344CB8AC3E}">
        <p14:creationId xmlns:p14="http://schemas.microsoft.com/office/powerpoint/2010/main" val="97550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8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8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8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8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8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8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8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  <p:bldP spid="118791" grpId="0" animBg="1"/>
      <p:bldP spid="8196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6" grpId="0"/>
      <p:bldP spid="23" grpId="0"/>
      <p:bldP spid="82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方等時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680446" y="1403818"/>
            <a:ext cx="8224260" cy="4584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說法</a:t>
            </a:r>
            <a:r>
              <a:rPr lang="en-US" altLang="zh-TW" dirty="0">
                <a:solidFill>
                  <a:srgbClr val="FFFF00"/>
                </a:solidFill>
              </a:rPr>
              <a:t>8</a:t>
            </a:r>
            <a:r>
              <a:rPr lang="zh-TW" altLang="en-US" dirty="0">
                <a:solidFill>
                  <a:srgbClr val="FFFF00"/>
                </a:solidFill>
              </a:rPr>
              <a:t>年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破除對有的執著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體會人生無常，發心為眾付出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維摩詰經、楞嚴經、藥師琉璃光如來本願功德經、光明經、淨土諸經等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》P.58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-4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31291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維摩詰經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667436" y="1511394"/>
            <a:ext cx="8857128" cy="3643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佛性平等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人人都能弘揚大乘佛法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在家菩薩智慧長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》P.59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+4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2216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b="1" dirty="0"/>
              <a:t>連愛鎖疫 即起種福</a:t>
            </a:r>
            <a:endParaRPr lang="zh-TW" altLang="en-US" sz="8000" dirty="0">
              <a:solidFill>
                <a:srgbClr val="00B0F0"/>
              </a:solidFill>
            </a:endParaRP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》P.58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-4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0FDF524-0B25-441E-AC55-B57D77220448}"/>
              </a:ext>
            </a:extLst>
          </p:cNvPr>
          <p:cNvPicPr/>
          <p:nvPr/>
        </p:nvPicPr>
        <p:blipFill rotWithShape="1">
          <a:blip r:embed="rId2"/>
          <a:srcRect l="2939" r="2401" b="7596"/>
          <a:stretch/>
        </p:blipFill>
        <p:spPr bwMode="auto">
          <a:xfrm>
            <a:off x="2361639" y="1721223"/>
            <a:ext cx="7468721" cy="4368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2903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般若時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814919" y="1394853"/>
            <a:ext cx="7539316" cy="4333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說法</a:t>
            </a:r>
            <a:r>
              <a:rPr lang="en-US" altLang="zh-TW" dirty="0">
                <a:solidFill>
                  <a:srgbClr val="FFFF00"/>
                </a:solidFill>
              </a:rPr>
              <a:t>22</a:t>
            </a:r>
            <a:r>
              <a:rPr lang="zh-TW" altLang="en-US" dirty="0">
                <a:solidFill>
                  <a:srgbClr val="FFFF00"/>
                </a:solidFill>
              </a:rPr>
              <a:t>年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破除我執，堅定信心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人人本具明智，無污染，一切明朗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金剛經、般若波羅密多心經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》P.59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2990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法華涅槃時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814919" y="1394853"/>
            <a:ext cx="7539316" cy="4333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說法</a:t>
            </a:r>
            <a:r>
              <a:rPr lang="en-US" altLang="zh-TW" dirty="0">
                <a:solidFill>
                  <a:srgbClr val="FFFF00"/>
                </a:solidFill>
              </a:rPr>
              <a:t>8</a:t>
            </a:r>
            <a:r>
              <a:rPr lang="zh-TW" altLang="en-US" dirty="0">
                <a:solidFill>
                  <a:srgbClr val="FFFF00"/>
                </a:solidFill>
              </a:rPr>
              <a:t>年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教人行走菩薩道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真空妙有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法華經、涅槃經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》P.60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63037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31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b="1" dirty="0"/>
              <a:t>六度萬行　走往成佛</a:t>
            </a:r>
            <a:endParaRPr lang="zh-TW" altLang="en-US" sz="8000" dirty="0">
              <a:solidFill>
                <a:srgbClr val="00B0F0"/>
              </a:solidFill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667435" y="1511394"/>
            <a:ext cx="9520517" cy="3643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時間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、空間、人與人之間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感恩、尊重、生命愛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脫離妄想、心無掛礙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》P.60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6586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箭號: 向右 5">
            <a:extLst>
              <a:ext uri="{FF2B5EF4-FFF2-40B4-BE49-F238E27FC236}">
                <a16:creationId xmlns:a16="http://schemas.microsoft.com/office/drawing/2014/main" id="{C41BD6C2-3F3F-4FE9-9E5E-E5AFC96C7F81}"/>
              </a:ext>
            </a:extLst>
          </p:cNvPr>
          <p:cNvSpPr/>
          <p:nvPr/>
        </p:nvSpPr>
        <p:spPr>
          <a:xfrm>
            <a:off x="1579690" y="1905941"/>
            <a:ext cx="8403563" cy="2856089"/>
          </a:xfrm>
          <a:prstGeom prst="rightArrow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9CD0D495-B857-4210-825B-F553EEAB2A8C}"/>
              </a:ext>
            </a:extLst>
          </p:cNvPr>
          <p:cNvSpPr/>
          <p:nvPr/>
        </p:nvSpPr>
        <p:spPr>
          <a:xfrm>
            <a:off x="960333" y="2762767"/>
            <a:ext cx="2965963" cy="1142436"/>
          </a:xfrm>
          <a:custGeom>
            <a:avLst/>
            <a:gdLst>
              <a:gd name="connsiteX0" fmla="*/ 0 w 2965963"/>
              <a:gd name="connsiteY0" fmla="*/ 190410 h 1142436"/>
              <a:gd name="connsiteX1" fmla="*/ 190410 w 2965963"/>
              <a:gd name="connsiteY1" fmla="*/ 0 h 1142436"/>
              <a:gd name="connsiteX2" fmla="*/ 2775553 w 2965963"/>
              <a:gd name="connsiteY2" fmla="*/ 0 h 1142436"/>
              <a:gd name="connsiteX3" fmla="*/ 2965963 w 2965963"/>
              <a:gd name="connsiteY3" fmla="*/ 190410 h 1142436"/>
              <a:gd name="connsiteX4" fmla="*/ 2965963 w 2965963"/>
              <a:gd name="connsiteY4" fmla="*/ 952026 h 1142436"/>
              <a:gd name="connsiteX5" fmla="*/ 2775553 w 2965963"/>
              <a:gd name="connsiteY5" fmla="*/ 1142436 h 1142436"/>
              <a:gd name="connsiteX6" fmla="*/ 190410 w 2965963"/>
              <a:gd name="connsiteY6" fmla="*/ 1142436 h 1142436"/>
              <a:gd name="connsiteX7" fmla="*/ 0 w 2965963"/>
              <a:gd name="connsiteY7" fmla="*/ 952026 h 1142436"/>
              <a:gd name="connsiteX8" fmla="*/ 0 w 2965963"/>
              <a:gd name="connsiteY8" fmla="*/ 190410 h 114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5963" h="1142436">
                <a:moveTo>
                  <a:pt x="0" y="190410"/>
                </a:moveTo>
                <a:cubicBezTo>
                  <a:pt x="0" y="85249"/>
                  <a:pt x="85249" y="0"/>
                  <a:pt x="190410" y="0"/>
                </a:cubicBezTo>
                <a:lnTo>
                  <a:pt x="2775553" y="0"/>
                </a:lnTo>
                <a:cubicBezTo>
                  <a:pt x="2880714" y="0"/>
                  <a:pt x="2965963" y="85249"/>
                  <a:pt x="2965963" y="190410"/>
                </a:cubicBezTo>
                <a:lnTo>
                  <a:pt x="2965963" y="952026"/>
                </a:lnTo>
                <a:cubicBezTo>
                  <a:pt x="2965963" y="1057187"/>
                  <a:pt x="2880714" y="1142436"/>
                  <a:pt x="2775553" y="1142436"/>
                </a:cubicBezTo>
                <a:lnTo>
                  <a:pt x="190410" y="1142436"/>
                </a:lnTo>
                <a:cubicBezTo>
                  <a:pt x="85249" y="1142436"/>
                  <a:pt x="0" y="1057187"/>
                  <a:pt x="0" y="952026"/>
                </a:cubicBezTo>
                <a:lnTo>
                  <a:pt x="0" y="19041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219" tIns="227219" rIns="227219" bIns="227219" numCol="1" spcCol="1270" anchor="ctr" anchorCtr="0">
            <a:noAutofit/>
          </a:bodyPr>
          <a:lstStyle/>
          <a:p>
            <a:pPr marL="0" lvl="0" indent="0"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4500" kern="1200" dirty="0">
                <a:latin typeface="標楷體" panose="03000509000000000000" pitchFamily="65" charset="-120"/>
                <a:ea typeface="標楷體" panose="03000509000000000000" pitchFamily="65" charset="-120"/>
              </a:rPr>
              <a:t>因緣果報</a:t>
            </a:r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92DC1F55-6B24-42EB-AA3D-E6A8BE5D5DB4}"/>
              </a:ext>
            </a:extLst>
          </p:cNvPr>
          <p:cNvSpPr/>
          <p:nvPr/>
        </p:nvSpPr>
        <p:spPr>
          <a:xfrm>
            <a:off x="4298490" y="2746042"/>
            <a:ext cx="2965963" cy="1142436"/>
          </a:xfrm>
          <a:custGeom>
            <a:avLst/>
            <a:gdLst>
              <a:gd name="connsiteX0" fmla="*/ 0 w 2965963"/>
              <a:gd name="connsiteY0" fmla="*/ 190410 h 1142436"/>
              <a:gd name="connsiteX1" fmla="*/ 190410 w 2965963"/>
              <a:gd name="connsiteY1" fmla="*/ 0 h 1142436"/>
              <a:gd name="connsiteX2" fmla="*/ 2775553 w 2965963"/>
              <a:gd name="connsiteY2" fmla="*/ 0 h 1142436"/>
              <a:gd name="connsiteX3" fmla="*/ 2965963 w 2965963"/>
              <a:gd name="connsiteY3" fmla="*/ 190410 h 1142436"/>
              <a:gd name="connsiteX4" fmla="*/ 2965963 w 2965963"/>
              <a:gd name="connsiteY4" fmla="*/ 952026 h 1142436"/>
              <a:gd name="connsiteX5" fmla="*/ 2775553 w 2965963"/>
              <a:gd name="connsiteY5" fmla="*/ 1142436 h 1142436"/>
              <a:gd name="connsiteX6" fmla="*/ 190410 w 2965963"/>
              <a:gd name="connsiteY6" fmla="*/ 1142436 h 1142436"/>
              <a:gd name="connsiteX7" fmla="*/ 0 w 2965963"/>
              <a:gd name="connsiteY7" fmla="*/ 952026 h 1142436"/>
              <a:gd name="connsiteX8" fmla="*/ 0 w 2965963"/>
              <a:gd name="connsiteY8" fmla="*/ 190410 h 114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5963" h="1142436">
                <a:moveTo>
                  <a:pt x="0" y="190410"/>
                </a:moveTo>
                <a:cubicBezTo>
                  <a:pt x="0" y="85249"/>
                  <a:pt x="85249" y="0"/>
                  <a:pt x="190410" y="0"/>
                </a:cubicBezTo>
                <a:lnTo>
                  <a:pt x="2775553" y="0"/>
                </a:lnTo>
                <a:cubicBezTo>
                  <a:pt x="2880714" y="0"/>
                  <a:pt x="2965963" y="85249"/>
                  <a:pt x="2965963" y="190410"/>
                </a:cubicBezTo>
                <a:lnTo>
                  <a:pt x="2965963" y="952026"/>
                </a:lnTo>
                <a:cubicBezTo>
                  <a:pt x="2965963" y="1057187"/>
                  <a:pt x="2880714" y="1142436"/>
                  <a:pt x="2775553" y="1142436"/>
                </a:cubicBezTo>
                <a:lnTo>
                  <a:pt x="190410" y="1142436"/>
                </a:lnTo>
                <a:cubicBezTo>
                  <a:pt x="85249" y="1142436"/>
                  <a:pt x="0" y="1057187"/>
                  <a:pt x="0" y="952026"/>
                </a:cubicBezTo>
                <a:lnTo>
                  <a:pt x="0" y="19041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9924"/>
              <a:satOff val="-5573"/>
              <a:lumOff val="2843"/>
              <a:alphaOff val="0"/>
            </a:schemeClr>
          </a:fillRef>
          <a:effectRef idx="0">
            <a:schemeClr val="accent3">
              <a:hueOff val="1689924"/>
              <a:satOff val="-5573"/>
              <a:lumOff val="284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219" tIns="227219" rIns="227219" bIns="227219" numCol="1" spcCol="1270" anchor="ctr" anchorCtr="0">
            <a:noAutofit/>
          </a:bodyPr>
          <a:lstStyle/>
          <a:p>
            <a:pPr marL="0" lvl="0" indent="0"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4500" kern="1200" dirty="0">
                <a:latin typeface="標楷體" panose="03000509000000000000" pitchFamily="65" charset="-120"/>
                <a:ea typeface="標楷體" panose="03000509000000000000" pitchFamily="65" charset="-120"/>
              </a:rPr>
              <a:t>諸法性空</a:t>
            </a:r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202D674A-74C1-4D77-861B-61B7D2194E72}"/>
              </a:ext>
            </a:extLst>
          </p:cNvPr>
          <p:cNvSpPr/>
          <p:nvPr/>
        </p:nvSpPr>
        <p:spPr>
          <a:xfrm>
            <a:off x="7636647" y="2762767"/>
            <a:ext cx="2965963" cy="1142436"/>
          </a:xfrm>
          <a:custGeom>
            <a:avLst/>
            <a:gdLst>
              <a:gd name="connsiteX0" fmla="*/ 0 w 2965963"/>
              <a:gd name="connsiteY0" fmla="*/ 190410 h 1142436"/>
              <a:gd name="connsiteX1" fmla="*/ 190410 w 2965963"/>
              <a:gd name="connsiteY1" fmla="*/ 0 h 1142436"/>
              <a:gd name="connsiteX2" fmla="*/ 2775553 w 2965963"/>
              <a:gd name="connsiteY2" fmla="*/ 0 h 1142436"/>
              <a:gd name="connsiteX3" fmla="*/ 2965963 w 2965963"/>
              <a:gd name="connsiteY3" fmla="*/ 190410 h 1142436"/>
              <a:gd name="connsiteX4" fmla="*/ 2965963 w 2965963"/>
              <a:gd name="connsiteY4" fmla="*/ 952026 h 1142436"/>
              <a:gd name="connsiteX5" fmla="*/ 2775553 w 2965963"/>
              <a:gd name="connsiteY5" fmla="*/ 1142436 h 1142436"/>
              <a:gd name="connsiteX6" fmla="*/ 190410 w 2965963"/>
              <a:gd name="connsiteY6" fmla="*/ 1142436 h 1142436"/>
              <a:gd name="connsiteX7" fmla="*/ 0 w 2965963"/>
              <a:gd name="connsiteY7" fmla="*/ 952026 h 1142436"/>
              <a:gd name="connsiteX8" fmla="*/ 0 w 2965963"/>
              <a:gd name="connsiteY8" fmla="*/ 190410 h 114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5963" h="1142436">
                <a:moveTo>
                  <a:pt x="0" y="190410"/>
                </a:moveTo>
                <a:cubicBezTo>
                  <a:pt x="0" y="85249"/>
                  <a:pt x="85249" y="0"/>
                  <a:pt x="190410" y="0"/>
                </a:cubicBezTo>
                <a:lnTo>
                  <a:pt x="2775553" y="0"/>
                </a:lnTo>
                <a:cubicBezTo>
                  <a:pt x="2880714" y="0"/>
                  <a:pt x="2965963" y="85249"/>
                  <a:pt x="2965963" y="190410"/>
                </a:cubicBezTo>
                <a:lnTo>
                  <a:pt x="2965963" y="952026"/>
                </a:lnTo>
                <a:cubicBezTo>
                  <a:pt x="2965963" y="1057187"/>
                  <a:pt x="2880714" y="1142436"/>
                  <a:pt x="2775553" y="1142436"/>
                </a:cubicBezTo>
                <a:lnTo>
                  <a:pt x="190410" y="1142436"/>
                </a:lnTo>
                <a:cubicBezTo>
                  <a:pt x="85249" y="1142436"/>
                  <a:pt x="0" y="1057187"/>
                  <a:pt x="0" y="952026"/>
                </a:cubicBezTo>
                <a:lnTo>
                  <a:pt x="0" y="19041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9848"/>
              <a:satOff val="-11145"/>
              <a:lumOff val="5685"/>
              <a:alphaOff val="0"/>
            </a:schemeClr>
          </a:fillRef>
          <a:effectRef idx="0">
            <a:schemeClr val="accent3">
              <a:hueOff val="3379848"/>
              <a:satOff val="-11145"/>
              <a:lumOff val="568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219" tIns="227219" rIns="227219" bIns="227219" numCol="1" spcCol="1270" anchor="ctr" anchorCtr="0">
            <a:noAutofit/>
          </a:bodyPr>
          <a:lstStyle/>
          <a:p>
            <a:pPr marL="0" lvl="0" indent="0"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4500" kern="1200" dirty="0">
                <a:latin typeface="標楷體" panose="03000509000000000000" pitchFamily="65" charset="-120"/>
                <a:ea typeface="標楷體" panose="03000509000000000000" pitchFamily="65" charset="-120"/>
              </a:rPr>
              <a:t>真空妙有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5D4670C-1EAD-4E6C-BBF3-11F9A972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062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三根普被　開權顯實</a:t>
            </a:r>
          </a:p>
        </p:txBody>
      </p:sp>
    </p:spTree>
    <p:extLst>
      <p:ext uri="{BB962C8B-B14F-4D97-AF65-F5344CB8AC3E}">
        <p14:creationId xmlns:p14="http://schemas.microsoft.com/office/powerpoint/2010/main" val="23973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4043-B136-4909-96EA-50D029B0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08459" cy="416796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TW" altLang="en-US" sz="6000" dirty="0"/>
              <a:t>釋迦牟尼佛　實成佛道以來　已經不可思議阿僧祇劫</a:t>
            </a:r>
            <a:br>
              <a:rPr lang="en-US" altLang="zh-TW" sz="6000" dirty="0"/>
            </a:br>
            <a:r>
              <a:rPr lang="zh-TW" altLang="en-US" sz="6000" dirty="0"/>
              <a:t>為度眾生　無有休息</a:t>
            </a:r>
            <a:br>
              <a:rPr lang="en-US" altLang="zh-TW" sz="6000" dirty="0"/>
            </a:br>
            <a:r>
              <a:rPr lang="zh-TW" altLang="en-US" sz="6000" dirty="0"/>
              <a:t>數數示生　數數示滅</a:t>
            </a:r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19281801-680C-4F79-8702-9DFF9820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96179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598611" y="713917"/>
            <a:ext cx="11303001" cy="2992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佛為眾生修行　為眾生成佛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為度芸芸眾生　不斷來人間</a:t>
            </a:r>
          </a:p>
        </p:txBody>
      </p:sp>
    </p:spTree>
    <p:extLst>
      <p:ext uri="{BB962C8B-B14F-4D97-AF65-F5344CB8AC3E}">
        <p14:creationId xmlns:p14="http://schemas.microsoft.com/office/powerpoint/2010/main" val="239243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308" y="390050"/>
            <a:ext cx="4677383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剎那與劫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618066" y="1394853"/>
            <a:ext cx="11303001" cy="390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時間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剎那</a:t>
            </a:r>
            <a:r>
              <a:rPr lang="zh-TW" altLang="en-US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是表示極短的時間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劫</a:t>
            </a:r>
            <a:r>
              <a:rPr lang="zh-TW" altLang="en-US" dirty="0">
                <a:solidFill>
                  <a:srgbClr val="FFFF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是表示極長的時間</a:t>
            </a:r>
          </a:p>
        </p:txBody>
      </p:sp>
    </p:spTree>
    <p:extLst>
      <p:ext uri="{BB962C8B-B14F-4D97-AF65-F5344CB8AC3E}">
        <p14:creationId xmlns:p14="http://schemas.microsoft.com/office/powerpoint/2010/main" val="39773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036" y="283108"/>
            <a:ext cx="568906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一小劫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618066" y="1511393"/>
            <a:ext cx="11303001" cy="4217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增劫：十歲開始，每一百年增加一歲，增到人壽八萬四千歲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減劫：八萬四千歲開始，每一百年減一歲，減到人壽十歲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5696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494492" y="1273268"/>
            <a:ext cx="6011334" cy="24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</a:rPr>
              <a:t>20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小劫＝</a:t>
            </a: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中劫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</a:rPr>
              <a:t>4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中劫＝</a:t>
            </a: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大劫</a:t>
            </a:r>
          </a:p>
        </p:txBody>
      </p:sp>
    </p:spTree>
    <p:extLst>
      <p:ext uri="{BB962C8B-B14F-4D97-AF65-F5344CB8AC3E}">
        <p14:creationId xmlns:p14="http://schemas.microsoft.com/office/powerpoint/2010/main" val="221179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6776" y="987425"/>
            <a:ext cx="11096624" cy="3222625"/>
          </a:xfrm>
        </p:spPr>
        <p:txBody>
          <a:bodyPr/>
          <a:lstStyle/>
          <a:p>
            <a:r>
              <a:rPr lang="zh-TW" altLang="en-US" sz="6600" dirty="0">
                <a:solidFill>
                  <a:srgbClr val="FFFF00"/>
                </a:solidFill>
              </a:rPr>
              <a:t>如來壽量品：</a:t>
            </a:r>
            <a:endParaRPr lang="en-US" altLang="zh-TW" sz="6600" dirty="0">
              <a:solidFill>
                <a:srgbClr val="FFFF00"/>
              </a:solidFill>
            </a:endParaRPr>
          </a:p>
          <a:p>
            <a:r>
              <a:rPr lang="zh-TW" altLang="en-US" sz="6600" dirty="0">
                <a:solidFill>
                  <a:srgbClr val="FFFF00"/>
                </a:solidFill>
              </a:rPr>
              <a:t>釋迦牟尼佛成佛以來，</a:t>
            </a:r>
            <a:endParaRPr lang="en-US" altLang="zh-TW" sz="6600" dirty="0">
              <a:solidFill>
                <a:srgbClr val="FFFF00"/>
              </a:solidFill>
            </a:endParaRPr>
          </a:p>
          <a:p>
            <a:r>
              <a:rPr lang="zh-TW" altLang="en-US" sz="6600" dirty="0">
                <a:solidFill>
                  <a:srgbClr val="FFFF00"/>
                </a:solidFill>
              </a:rPr>
              <a:t>無量無邊百千萬億那由他劫。</a:t>
            </a:r>
            <a:endParaRPr lang="zh-TW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744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436" y="254533"/>
            <a:ext cx="5689060" cy="1325563"/>
          </a:xfrm>
        </p:spPr>
        <p:txBody>
          <a:bodyPr>
            <a:normAutofit fontScale="90000"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具因緣度眾生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2411646" y="1580096"/>
            <a:ext cx="8716434" cy="2927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往返六道度眾生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為眾生修行，為眾生成佛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5531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4043-B136-4909-96EA-50D029B0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6" y="374650"/>
            <a:ext cx="8839200" cy="416796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zh-TW" altLang="en-US" sz="6000" dirty="0"/>
              <a:t>應時代隨機緣　無處不在</a:t>
            </a:r>
            <a:br>
              <a:rPr lang="en-US" altLang="zh-TW" sz="6000" dirty="0"/>
            </a:br>
            <a:r>
              <a:rPr lang="zh-TW" altLang="en-US" sz="6000" dirty="0"/>
              <a:t>佛陀為於人間設教</a:t>
            </a:r>
            <a:br>
              <a:rPr lang="en-US" altLang="zh-TW" sz="6000" dirty="0"/>
            </a:br>
            <a:r>
              <a:rPr lang="zh-TW" altLang="en-US" sz="6000" dirty="0"/>
              <a:t>隨順時代隨機逗教　</a:t>
            </a:r>
            <a:br>
              <a:rPr lang="en-US" altLang="zh-TW" sz="6000" dirty="0"/>
            </a:br>
            <a:r>
              <a:rPr lang="zh-TW" altLang="en-US" sz="6000" dirty="0"/>
              <a:t>為度眾生施權顯實</a:t>
            </a:r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19281801-680C-4F79-8702-9DFF9820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-2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739925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7504308-E06F-4DC2-B3AB-F364A1C19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13496" cy="354086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8066BF7-3848-47F0-A913-04963617B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380" y="0"/>
            <a:ext cx="5324620" cy="35408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B2DE1B2-DD50-4C33-B973-F401B7471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40868"/>
            <a:ext cx="5515914" cy="354594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0001AFE-3206-44E0-A047-E28C286BB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7380" y="3540868"/>
            <a:ext cx="5324620" cy="3511764"/>
          </a:xfrm>
          <a:prstGeom prst="rect">
            <a:avLst/>
          </a:prstGeom>
        </p:spPr>
      </p:pic>
      <p:sp>
        <p:nvSpPr>
          <p:cNvPr id="9" name="標題 1">
            <a:hlinkClick r:id="rId6" action="ppaction://hlinkfile"/>
            <a:extLst>
              <a:ext uri="{FF2B5EF4-FFF2-40B4-BE49-F238E27FC236}">
                <a16:creationId xmlns:a16="http://schemas.microsoft.com/office/drawing/2014/main" id="{1E82AB0B-9E77-422F-877A-58F63A7CD9BE}"/>
              </a:ext>
            </a:extLst>
          </p:cNvPr>
          <p:cNvSpPr txBox="1">
            <a:spLocks/>
          </p:cNvSpPr>
          <p:nvPr/>
        </p:nvSpPr>
        <p:spPr>
          <a:xfrm>
            <a:off x="5513496" y="145915"/>
            <a:ext cx="1271893" cy="6712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 baseline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>
              <a:lnSpc>
                <a:spcPts val="5500"/>
              </a:lnSpc>
            </a:pPr>
            <a:r>
              <a:rPr lang="zh-TW" altLang="en-US" sz="6000" b="1" dirty="0">
                <a:solidFill>
                  <a:srgbClr val="FF00FF"/>
                </a:solidFill>
              </a:rPr>
              <a:t>防疫荒漠</a:t>
            </a:r>
            <a:endParaRPr lang="en-US" altLang="zh-TW" sz="6000" b="1" dirty="0">
              <a:solidFill>
                <a:srgbClr val="FF00FF"/>
              </a:solidFill>
            </a:endParaRPr>
          </a:p>
          <a:p>
            <a:pPr>
              <a:lnSpc>
                <a:spcPts val="5500"/>
              </a:lnSpc>
            </a:pPr>
            <a:endParaRPr lang="en-US" altLang="zh-TW" sz="6000" b="1" dirty="0">
              <a:solidFill>
                <a:srgbClr val="FF00FF"/>
              </a:solidFill>
            </a:endParaRPr>
          </a:p>
          <a:p>
            <a:pPr>
              <a:lnSpc>
                <a:spcPts val="5500"/>
              </a:lnSpc>
            </a:pPr>
            <a:r>
              <a:rPr lang="zh-TW" altLang="en-US" sz="6000" b="1" dirty="0">
                <a:solidFill>
                  <a:srgbClr val="FF00FF"/>
                </a:solidFill>
              </a:rPr>
              <a:t>用心宣導</a:t>
            </a:r>
            <a:endParaRPr lang="zh-TW" altLang="en-US" sz="60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9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036" y="283108"/>
            <a:ext cx="568906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教育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618066" y="1511393"/>
            <a:ext cx="11303001" cy="4217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啟蒙：解開心靈的盲點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傳道：指點正確、安全的大道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解惑：解開疑惑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授業：施權顯實，隨機教化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》P.63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99722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0BB582F-8F04-45A7-954A-57A8E6CFD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2296" y="1323502"/>
            <a:ext cx="5447407" cy="134187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7200" b="1" dirty="0">
                <a:solidFill>
                  <a:srgbClr val="9900FF"/>
                </a:solidFill>
              </a:rPr>
              <a:t>應時代習俗</a:t>
            </a:r>
          </a:p>
        </p:txBody>
      </p:sp>
    </p:spTree>
    <p:extLst>
      <p:ext uri="{BB962C8B-B14F-4D97-AF65-F5344CB8AC3E}">
        <p14:creationId xmlns:p14="http://schemas.microsoft.com/office/powerpoint/2010/main" val="3592583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2E4043-B136-4909-96EA-50D029B0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114" y="0"/>
            <a:ext cx="8928369" cy="4245786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/>
              <a:t>法無大小　高低　深淺　唯應時代生活習俗　</a:t>
            </a:r>
            <a:br>
              <a:rPr lang="en-US" altLang="zh-TW" dirty="0"/>
            </a:br>
            <a:r>
              <a:rPr lang="zh-TW" altLang="en-US" dirty="0"/>
              <a:t>妙法應用在人間群體中</a:t>
            </a:r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19281801-680C-4F79-8702-9DFF98201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》P.64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12627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692" y="98473"/>
            <a:ext cx="4560650" cy="1325563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對機應時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3195897" y="1601864"/>
            <a:ext cx="6920870" cy="2301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</a:rPr>
              <a:t>對機就是妙法</a:t>
            </a:r>
            <a:endParaRPr lang="en-US" altLang="zh-TW" dirty="0">
              <a:solidFill>
                <a:srgbClr val="FFFF00"/>
              </a:solidFill>
            </a:endParaRPr>
          </a:p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應時代生活習俗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8" y="6412192"/>
            <a:ext cx="4982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687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hlinkClick r:id="rId3" action="ppaction://hlinkfile"/>
            <a:extLst>
              <a:ext uri="{FF2B5EF4-FFF2-40B4-BE49-F238E27FC236}">
                <a16:creationId xmlns:a16="http://schemas.microsoft.com/office/drawing/2014/main" id="{1E82AB0B-9E77-422F-877A-58F63A7CD9BE}"/>
              </a:ext>
            </a:extLst>
          </p:cNvPr>
          <p:cNvSpPr txBox="1">
            <a:spLocks/>
          </p:cNvSpPr>
          <p:nvPr/>
        </p:nvSpPr>
        <p:spPr>
          <a:xfrm>
            <a:off x="3462005" y="0"/>
            <a:ext cx="1165311" cy="6712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 baseline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r>
              <a:rPr lang="zh-TW" altLang="en-US" sz="6000" b="1" dirty="0">
                <a:solidFill>
                  <a:srgbClr val="FF00FF"/>
                </a:solidFill>
              </a:rPr>
              <a:t>線上共精進 祈福弭災疫</a:t>
            </a:r>
            <a:endParaRPr lang="zh-TW" altLang="en-US" sz="6000" dirty="0">
              <a:solidFill>
                <a:srgbClr val="FF00FF"/>
              </a:solidFill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2D2B06F-D50F-499B-8D66-22DF5EDDE2D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27316" y="0"/>
            <a:ext cx="3440347" cy="700391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94C7AA5C-1C7D-4400-B0CB-DD2CFA505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663" y="0"/>
            <a:ext cx="4134255" cy="700391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255855E-4BEC-4BCB-93F1-EAA86F2A34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049" b="5739"/>
          <a:stretch/>
        </p:blipFill>
        <p:spPr>
          <a:xfrm>
            <a:off x="0" y="-1"/>
            <a:ext cx="3509748" cy="70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7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E2DA7E-7CD4-4836-BEBB-002E0168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925" y="254533"/>
            <a:ext cx="9829799" cy="1325563"/>
          </a:xfrm>
        </p:spPr>
        <p:txBody>
          <a:bodyPr>
            <a:normAutofit fontScale="90000"/>
          </a:bodyPr>
          <a:lstStyle/>
          <a:p>
            <a:r>
              <a:rPr lang="zh-TW" altLang="en-US" sz="8000" dirty="0">
                <a:solidFill>
                  <a:srgbClr val="00B0F0"/>
                </a:solidFill>
              </a:rPr>
              <a:t>妙法應用在人間群體中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3649896" y="1484846"/>
            <a:ext cx="5665554" cy="2927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開闊眾生心靈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</a:endParaRPr>
          </a:p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覺性遍虛空法界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》P.67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48016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019175" y="1484846"/>
            <a:ext cx="10153650" cy="2927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如何將習俗導向開啟覺性的道，需要在人與人之間應用妙法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9367" y="6412192"/>
            <a:ext cx="5002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》P.67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5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907470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b="210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73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274324" y="622570"/>
            <a:ext cx="9212094" cy="3456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</a:rPr>
              <a:t>佛法在人間，實行在人群中，讓人聽得懂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、指引人做得到的，是真正的佛法。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913" y="6334780"/>
            <a:ext cx="4982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》P.69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+1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025588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274324" y="622570"/>
            <a:ext cx="9212094" cy="3456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</a:rPr>
              <a:t>法無大小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、高低、深淺，若聽得懂一句，人生觀念就能轉變。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913" y="6334780"/>
            <a:ext cx="4982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》P.69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+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715257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961D46E1-E6EF-4F9A-88BC-6A175CB69C7F}"/>
              </a:ext>
            </a:extLst>
          </p:cNvPr>
          <p:cNvSpPr txBox="1">
            <a:spLocks/>
          </p:cNvSpPr>
          <p:nvPr/>
        </p:nvSpPr>
        <p:spPr>
          <a:xfrm>
            <a:off x="1274324" y="457200"/>
            <a:ext cx="9212094" cy="3696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+mj-cs"/>
              </a:defRPr>
            </a:lvl1pPr>
          </a:lstStyle>
          <a:p>
            <a:pPr algn="l"/>
            <a:r>
              <a:rPr lang="zh-TW" altLang="en-US" dirty="0">
                <a:solidFill>
                  <a:srgbClr val="FFFF00"/>
                </a:solidFill>
              </a:rPr>
              <a:t>法沒有大小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</a:rPr>
              <a:t>、高低或深淺，只是應不同的時代習俗，而有不同的呈現方式。</a:t>
            </a:r>
          </a:p>
        </p:txBody>
      </p:sp>
      <p:sp>
        <p:nvSpPr>
          <p:cNvPr id="4" name="文字方塊 5">
            <a:extLst>
              <a:ext uri="{FF2B5EF4-FFF2-40B4-BE49-F238E27FC236}">
                <a16:creationId xmlns:a16="http://schemas.microsoft.com/office/drawing/2014/main" id="{CD2649BD-F460-47F9-AA57-789A5C868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913" y="6334780"/>
            <a:ext cx="4982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《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靜思法髓妙蓮華</a:t>
            </a:r>
            <a:r>
              <a:rPr kumimoji="0"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》P.69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（</a:t>
            </a:r>
            <a:r>
              <a:rPr lang="en-US" altLang="zh-TW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-2</a:t>
            </a:r>
            <a:r>
              <a:rPr kumimoji="0" lang="zh-TW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176266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9462" y="142268"/>
            <a:ext cx="187743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回向</a:t>
            </a:r>
          </a:p>
        </p:txBody>
      </p:sp>
      <p:sp>
        <p:nvSpPr>
          <p:cNvPr id="3" name="矩形 2"/>
          <p:cNvSpPr/>
          <p:nvPr/>
        </p:nvSpPr>
        <p:spPr>
          <a:xfrm>
            <a:off x="170181" y="162673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TW" altLang="en-US" sz="6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願消三障諸煩惱</a:t>
            </a:r>
            <a:endParaRPr lang="en-US" altLang="zh-TW" sz="6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願得智慧真明了</a:t>
            </a:r>
            <a:endParaRPr lang="en-US" altLang="zh-TW" sz="6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普願業障悉消除</a:t>
            </a:r>
            <a:endParaRPr lang="en-US" altLang="zh-TW" sz="6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世世常行菩薩道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30" y="-124862"/>
            <a:ext cx="5608856" cy="716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5033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自訂設計">
  <a:themeElements>
    <a:clrScheme name="1_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訂設計">
      <a:majorFont>
        <a:latin typeface="標楷體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1200</TotalTime>
  <Words>1427</Words>
  <Application>Microsoft Office PowerPoint</Application>
  <PresentationFormat>寬螢幕</PresentationFormat>
  <Paragraphs>187</Paragraphs>
  <Slides>40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40</vt:i4>
      </vt:variant>
    </vt:vector>
  </HeadingPairs>
  <TitlesOfParts>
    <vt:vector size="48" baseType="lpstr">
      <vt:lpstr>PMingLiU</vt:lpstr>
      <vt:lpstr>標楷體</vt:lpstr>
      <vt:lpstr>Arial</vt:lpstr>
      <vt:lpstr>Calibri</vt:lpstr>
      <vt:lpstr>Times New Roman</vt:lpstr>
      <vt:lpstr>Wingdings</vt:lpstr>
      <vt:lpstr>Office Theme</vt:lpstr>
      <vt:lpstr>1_自訂設計</vt:lpstr>
      <vt:lpstr>佛陀應機五時設教</vt:lpstr>
      <vt:lpstr>PowerPoint 簡報</vt:lpstr>
      <vt:lpstr>佛於因中悟此　發願成佛 普示眾生　故今五時設教 雖言有權實　顯有遲速 原其本意　唯為此一大事因緣也</vt:lpstr>
      <vt:lpstr>八相成道</vt:lpstr>
      <vt:lpstr>不捨眾生　以身示教</vt:lpstr>
      <vt:lpstr>PowerPoint 簡報</vt:lpstr>
      <vt:lpstr>開權顯實　五時設教</vt:lpstr>
      <vt:lpstr>開權顯實　五時設教</vt:lpstr>
      <vt:lpstr>華嚴時</vt:lpstr>
      <vt:lpstr>阿含時</vt:lpstr>
      <vt:lpstr>四諦法</vt:lpstr>
      <vt:lpstr>十二因緣法</vt:lpstr>
      <vt:lpstr>方等時</vt:lpstr>
      <vt:lpstr>維摩詰經</vt:lpstr>
      <vt:lpstr>連愛鎖疫 即起種福</vt:lpstr>
      <vt:lpstr>般若時</vt:lpstr>
      <vt:lpstr>法華涅槃時</vt:lpstr>
      <vt:lpstr>六度萬行　走往成佛</vt:lpstr>
      <vt:lpstr>三根普被　開權顯實</vt:lpstr>
      <vt:lpstr>釋迦牟尼佛　實成佛道以來　已經不可思議阿僧祇劫 為度眾生　無有休息 數數示生　數數示滅</vt:lpstr>
      <vt:lpstr>PowerPoint 簡報</vt:lpstr>
      <vt:lpstr>剎那與劫</vt:lpstr>
      <vt:lpstr>一小劫</vt:lpstr>
      <vt:lpstr>PowerPoint 簡報</vt:lpstr>
      <vt:lpstr>PowerPoint 簡報</vt:lpstr>
      <vt:lpstr>具因緣度眾生</vt:lpstr>
      <vt:lpstr>應時代隨機緣　無處不在 佛陀為於人間設教 隨順時代隨機逗教　 為度眾生施權顯實</vt:lpstr>
      <vt:lpstr>PowerPoint 簡報</vt:lpstr>
      <vt:lpstr>教育</vt:lpstr>
      <vt:lpstr>PowerPoint 簡報</vt:lpstr>
      <vt:lpstr>法無大小　高低　深淺　唯應時代生活習俗　 妙法應用在人間群體中</vt:lpstr>
      <vt:lpstr>對機應時</vt:lpstr>
      <vt:lpstr>PowerPoint 簡報</vt:lpstr>
      <vt:lpstr>妙法應用在人間群體中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R30A</dc:creator>
  <cp:lastModifiedBy>明智 高</cp:lastModifiedBy>
  <cp:revision>118</cp:revision>
  <dcterms:created xsi:type="dcterms:W3CDTF">2019-09-28T21:39:50Z</dcterms:created>
  <dcterms:modified xsi:type="dcterms:W3CDTF">2020-06-01T03:42:38Z</dcterms:modified>
</cp:coreProperties>
</file>