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1" r:id="rId2"/>
    <p:sldId id="290" r:id="rId3"/>
    <p:sldId id="291" r:id="rId4"/>
    <p:sldId id="288" r:id="rId5"/>
    <p:sldId id="282" r:id="rId6"/>
    <p:sldId id="283" r:id="rId7"/>
    <p:sldId id="284" r:id="rId8"/>
    <p:sldId id="289" r:id="rId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id" initials="d" lastIdx="1" clrIdx="0">
    <p:extLst>
      <p:ext uri="{19B8F6BF-5375-455C-9EA6-DF929625EA0E}">
        <p15:presenceInfo xmlns:p15="http://schemas.microsoft.com/office/powerpoint/2012/main" userId="972abaa0015509d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16" autoAdjust="0"/>
    <p:restoredTop sz="94660"/>
  </p:normalViewPr>
  <p:slideViewPr>
    <p:cSldViewPr snapToGrid="0">
      <p:cViewPr varScale="1">
        <p:scale>
          <a:sx n="125" d="100"/>
          <a:sy n="125" d="100"/>
        </p:scale>
        <p:origin x="734" y="2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明智 高" userId="13106cc9a47d8e8b" providerId="LiveId" clId="{FFDF8391-3588-438B-B958-1963FCC809D3}"/>
    <pc:docChg chg="modSld">
      <pc:chgData name="明智 高" userId="13106cc9a47d8e8b" providerId="LiveId" clId="{FFDF8391-3588-438B-B958-1963FCC809D3}" dt="2025-05-21T07:35:56.956" v="12" actId="20577"/>
      <pc:docMkLst>
        <pc:docMk/>
      </pc:docMkLst>
      <pc:sldChg chg="modSp mod">
        <pc:chgData name="明智 高" userId="13106cc9a47d8e8b" providerId="LiveId" clId="{FFDF8391-3588-438B-B958-1963FCC809D3}" dt="2025-05-21T07:32:56.936" v="0" actId="20577"/>
        <pc:sldMkLst>
          <pc:docMk/>
          <pc:sldMk cId="2461007355" sldId="281"/>
        </pc:sldMkLst>
        <pc:spChg chg="mod">
          <ac:chgData name="明智 高" userId="13106cc9a47d8e8b" providerId="LiveId" clId="{FFDF8391-3588-438B-B958-1963FCC809D3}" dt="2025-05-21T07:32:56.936" v="0" actId="20577"/>
          <ac:spMkLst>
            <pc:docMk/>
            <pc:sldMk cId="2461007355" sldId="281"/>
            <ac:spMk id="3" creationId="{54E453B3-2F63-4750-BF1A-80342AA2C526}"/>
          </ac:spMkLst>
        </pc:spChg>
      </pc:sldChg>
      <pc:sldChg chg="modSp mod">
        <pc:chgData name="明智 高" userId="13106cc9a47d8e8b" providerId="LiveId" clId="{FFDF8391-3588-438B-B958-1963FCC809D3}" dt="2025-05-21T07:35:56.956" v="12" actId="20577"/>
        <pc:sldMkLst>
          <pc:docMk/>
          <pc:sldMk cId="236426970" sldId="282"/>
        </pc:sldMkLst>
        <pc:spChg chg="mod">
          <ac:chgData name="明智 高" userId="13106cc9a47d8e8b" providerId="LiveId" clId="{FFDF8391-3588-438B-B958-1963FCC809D3}" dt="2025-05-21T07:35:56.956" v="12" actId="20577"/>
          <ac:spMkLst>
            <pc:docMk/>
            <pc:sldMk cId="236426970" sldId="282"/>
            <ac:spMk id="3" creationId="{D2A755F2-7545-4894-8518-A2F741EAAB17}"/>
          </ac:spMkLst>
        </pc:spChg>
      </pc:sldChg>
      <pc:sldChg chg="modSp mod">
        <pc:chgData name="明智 高" userId="13106cc9a47d8e8b" providerId="LiveId" clId="{FFDF8391-3588-438B-B958-1963FCC809D3}" dt="2025-05-21T07:35:42.355" v="10" actId="20577"/>
        <pc:sldMkLst>
          <pc:docMk/>
          <pc:sldMk cId="1819354370" sldId="290"/>
        </pc:sldMkLst>
        <pc:spChg chg="mod">
          <ac:chgData name="明智 高" userId="13106cc9a47d8e8b" providerId="LiveId" clId="{FFDF8391-3588-438B-B958-1963FCC809D3}" dt="2025-05-21T07:35:42.355" v="10" actId="20577"/>
          <ac:spMkLst>
            <pc:docMk/>
            <pc:sldMk cId="1819354370" sldId="290"/>
            <ac:spMk id="4" creationId="{6435B723-3E19-4802-BB0E-8E0900817EB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2" cstate="print">
            <a:duotone>
              <a:schemeClr val="bg2"/>
              <a:srgbClr val="FFF1C1"/>
            </a:duotone>
            <a:lum bright="-10000" contrast="-40000"/>
          </a:blip>
          <a:stretch>
            <a:fillRect/>
          </a:stretch>
        </p:blipFill>
        <p:spPr>
          <a:xfrm>
            <a:off x="2" y="5214950"/>
            <a:ext cx="1962897" cy="16430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1214423"/>
            <a:ext cx="10363200" cy="1470025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028978" y="2759582"/>
            <a:ext cx="8134045" cy="1740989"/>
          </a:xfrm>
        </p:spPr>
        <p:txBody>
          <a:bodyPr anchor="t"/>
          <a:lstStyle>
            <a:lvl1pPr marL="0" indent="0" algn="ctr">
              <a:buNone/>
              <a:defRPr lang="zh-CN" altLang="en-US" dirty="0"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61F6-DF5F-4FEA-AA64-7C855FA50085}" type="datetimeFigureOut">
              <a:rPr lang="zh-TW" altLang="en-US" smtClean="0"/>
              <a:pPr/>
              <a:t>2025/5/21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6231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0"/>
            <a:ext cx="892800" cy="6858000"/>
          </a:xfrm>
          <a:prstGeom prst="rect">
            <a:avLst/>
          </a:prstGeom>
          <a:blipFill>
            <a:blip r:embed="rId2" cstate="print">
              <a:alphaModFix amt="40000"/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1500177"/>
            <a:ext cx="10972800" cy="4714907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61F6-DF5F-4FEA-AA64-7C855FA50085}" type="datetimeFigureOut">
              <a:rPr lang="zh-TW" altLang="en-US" smtClean="0"/>
              <a:pPr/>
              <a:t>2025/5/21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duotone>
              <a:schemeClr val="bg2"/>
              <a:srgbClr val="FFF1C1"/>
            </a:duotone>
          </a:blip>
          <a:stretch>
            <a:fillRect/>
          </a:stretch>
        </p:blipFill>
        <p:spPr>
          <a:xfrm>
            <a:off x="10847877" y="0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0408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0"/>
            <a:ext cx="892800" cy="6858000"/>
          </a:xfrm>
          <a:prstGeom prst="rect">
            <a:avLst/>
          </a:prstGeom>
          <a:blipFill>
            <a:blip r:embed="rId2" cstate="print">
              <a:alphaModFix amt="40000"/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9715525" y="274638"/>
            <a:ext cx="1866875" cy="5940444"/>
          </a:xfrm>
        </p:spPr>
        <p:txBody>
          <a:bodyPr vert="eaVert"/>
          <a:lstStyle>
            <a:lvl1pPr algn="ctr">
              <a:defRPr>
                <a:effectLst>
                  <a:outerShdw dist="50800" dir="18900000" algn="tl" rotWithShape="0">
                    <a:srgbClr val="000000">
                      <a:alpha val="75000"/>
                    </a:srgbClr>
                  </a:outerShdw>
                </a:effectLst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9010675" cy="5940444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61F6-DF5F-4FEA-AA64-7C855FA50085}" type="datetimeFigureOut">
              <a:rPr lang="zh-TW" altLang="en-US" smtClean="0"/>
              <a:pPr/>
              <a:t>2025/5/21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duotone>
              <a:schemeClr val="bg2"/>
              <a:srgbClr val="FFF1C1"/>
            </a:duotone>
          </a:blip>
          <a:stretch>
            <a:fillRect/>
          </a:stretch>
        </p:blipFill>
        <p:spPr>
          <a:xfrm>
            <a:off x="10847877" y="0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5301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0"/>
            <a:ext cx="892800" cy="6858000"/>
          </a:xfrm>
          <a:prstGeom prst="rect">
            <a:avLst/>
          </a:prstGeom>
          <a:blipFill>
            <a:blip r:embed="rId2" cstate="print">
              <a:alphaModFix amt="40000"/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61F6-DF5F-4FEA-AA64-7C855FA50085}" type="datetimeFigureOut">
              <a:rPr lang="zh-TW" altLang="en-US" smtClean="0"/>
              <a:pPr/>
              <a:t>2025/5/21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duotone>
              <a:schemeClr val="bg2"/>
              <a:srgbClr val="FFF1C1"/>
            </a:duotone>
          </a:blip>
          <a:stretch>
            <a:fillRect/>
          </a:stretch>
        </p:blipFill>
        <p:spPr>
          <a:xfrm>
            <a:off x="10847877" y="0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7314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14337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643183"/>
            <a:ext cx="10363200" cy="1500187"/>
          </a:xfrm>
        </p:spPr>
        <p:txBody>
          <a:bodyPr anchor="b"/>
          <a:lstStyle>
            <a:lvl1pPr marL="0" indent="0">
              <a:buNone/>
              <a:defRPr lang="zh-CN" altLang="en-US" sz="2800" smtClean="0">
                <a:effectLst/>
              </a:defRPr>
            </a:lvl1pPr>
            <a:lvl2pPr marL="457200" indent="0">
              <a:buNone/>
              <a:defRPr lang="zh-CN" altLang="en-US" sz="2400" smtClean="0">
                <a:effectLst/>
              </a:defRPr>
            </a:lvl2pPr>
            <a:lvl3pPr marL="914400" indent="0">
              <a:buNone/>
              <a:defRPr lang="zh-CN" altLang="en-US" sz="2000" smtClean="0">
                <a:effectLst/>
              </a:defRPr>
            </a:lvl3pPr>
            <a:lvl4pPr marL="1371600" indent="0">
              <a:buNone/>
              <a:defRPr lang="zh-CN" altLang="en-US" sz="1600" smtClean="0">
                <a:effectLst/>
              </a:defRPr>
            </a:lvl4pPr>
            <a:lvl5pPr marL="1828800" indent="0">
              <a:buNone/>
              <a:defRPr lang="zh-CN" altLang="en-US" sz="1400" dirty="0" smtClean="0">
                <a:effectLst/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61F6-DF5F-4FEA-AA64-7C855FA50085}" type="datetimeFigureOut">
              <a:rPr lang="zh-TW" altLang="en-US" smtClean="0"/>
              <a:pPr/>
              <a:t>2025/5/21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duotone>
              <a:schemeClr val="bg2"/>
              <a:srgbClr val="FFF1C1"/>
            </a:duotone>
            <a:lum bright="-10000" contrast="-30000"/>
          </a:blip>
          <a:stretch>
            <a:fillRect/>
          </a:stretch>
        </p:blipFill>
        <p:spPr>
          <a:xfrm>
            <a:off x="9974181" y="0"/>
            <a:ext cx="2217819" cy="23574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1312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873600" cy="6858000"/>
          </a:xfrm>
          <a:prstGeom prst="rect">
            <a:avLst/>
          </a:prstGeom>
          <a:blipFill>
            <a:blip r:embed="rId2" cstate="print">
              <a:alphaModFix amt="40000"/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61F6-DF5F-4FEA-AA64-7C855FA50085}" type="datetimeFigureOut">
              <a:rPr lang="zh-TW" altLang="en-US" smtClean="0"/>
              <a:pPr/>
              <a:t>2025/5/21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duotone>
              <a:schemeClr val="bg2"/>
              <a:srgbClr val="FFF1C1"/>
            </a:duotone>
          </a:blip>
          <a:stretch>
            <a:fillRect/>
          </a:stretch>
        </p:blipFill>
        <p:spPr>
          <a:xfrm>
            <a:off x="10847877" y="0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7724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0"/>
            <a:ext cx="854400" cy="6858000"/>
          </a:xfrm>
          <a:prstGeom prst="rect">
            <a:avLst/>
          </a:prstGeom>
          <a:blipFill>
            <a:blip r:embed="rId2" cstate="print">
              <a:alphaModFix amt="40000"/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61F6-DF5F-4FEA-AA64-7C855FA50085}" type="datetimeFigureOut">
              <a:rPr lang="zh-TW" altLang="en-US" smtClean="0"/>
              <a:pPr/>
              <a:t>2025/5/21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3" cstate="print">
            <a:duotone>
              <a:schemeClr val="bg2"/>
              <a:srgbClr val="FFF1C1"/>
            </a:duotone>
          </a:blip>
          <a:stretch>
            <a:fillRect/>
          </a:stretch>
        </p:blipFill>
        <p:spPr>
          <a:xfrm>
            <a:off x="10847877" y="0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5655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892800" cy="6858000"/>
          </a:xfrm>
          <a:prstGeom prst="rect">
            <a:avLst/>
          </a:prstGeom>
          <a:blipFill>
            <a:blip r:embed="rId2" cstate="print">
              <a:alphaModFix amt="40000"/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61F6-DF5F-4FEA-AA64-7C855FA50085}" type="datetimeFigureOut">
              <a:rPr lang="zh-TW" altLang="en-US" smtClean="0"/>
              <a:pPr/>
              <a:t>2025/5/21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duotone>
              <a:schemeClr val="bg2"/>
              <a:srgbClr val="FFF1C1"/>
            </a:duotone>
          </a:blip>
          <a:stretch>
            <a:fillRect/>
          </a:stretch>
        </p:blipFill>
        <p:spPr>
          <a:xfrm>
            <a:off x="10847877" y="0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1479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892800" cy="6858000"/>
          </a:xfrm>
          <a:prstGeom prst="rect">
            <a:avLst/>
          </a:prstGeom>
          <a:blipFill>
            <a:blip r:embed="rId2" cstate="print">
              <a:alphaModFix amt="40000"/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61F6-DF5F-4FEA-AA64-7C855FA50085}" type="datetimeFigureOut">
              <a:rPr lang="zh-TW" altLang="en-US" smtClean="0"/>
              <a:pPr/>
              <a:t>2025/5/21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duotone>
              <a:schemeClr val="bg2"/>
              <a:srgbClr val="FFF1C1"/>
            </a:duotone>
          </a:blip>
          <a:stretch>
            <a:fillRect/>
          </a:stretch>
        </p:blipFill>
        <p:spPr>
          <a:xfrm>
            <a:off x="10847877" y="0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30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897600" cy="6858000"/>
          </a:xfrm>
          <a:prstGeom prst="rect">
            <a:avLst/>
          </a:prstGeom>
          <a:blipFill>
            <a:blip r:embed="rId2" cstate="print">
              <a:alphaModFix amt="40000"/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4901" y="5357826"/>
            <a:ext cx="10968300" cy="768028"/>
          </a:xfrm>
        </p:spPr>
        <p:txBody>
          <a:bodyPr anchor="ctr"/>
          <a:lstStyle>
            <a:lvl1pPr algn="ctr">
              <a:defRPr lang="zh-CN" altLang="en-US" sz="3600" b="0" kern="1200" spc="50" dirty="0">
                <a:ln w="12700">
                  <a:noFill/>
                  <a:prstDash val="solid"/>
                </a:ln>
                <a:solidFill>
                  <a:schemeClr val="accent4"/>
                </a:solidFill>
                <a:effectLst>
                  <a:outerShdw blurRad="38100" dist="20320" dir="27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3843" y="428605"/>
            <a:ext cx="6815667" cy="48577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7572115" y="1357298"/>
            <a:ext cx="4011084" cy="392909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61F6-DF5F-4FEA-AA64-7C855FA50085}" type="datetimeFigureOut">
              <a:rPr lang="zh-TW" altLang="en-US" smtClean="0"/>
              <a:pPr/>
              <a:t>2025/5/21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duotone>
              <a:schemeClr val="bg2"/>
              <a:srgbClr val="FFF1C1"/>
            </a:duotone>
          </a:blip>
          <a:stretch>
            <a:fillRect/>
          </a:stretch>
        </p:blipFill>
        <p:spPr>
          <a:xfrm>
            <a:off x="10847877" y="0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1155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892800" cy="6858000"/>
          </a:xfrm>
          <a:prstGeom prst="rect">
            <a:avLst/>
          </a:prstGeom>
          <a:blipFill>
            <a:blip r:embed="rId2" cstate="print">
              <a:alphaModFix amt="40000"/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27064" y="214290"/>
            <a:ext cx="9931469" cy="781052"/>
          </a:xfrm>
        </p:spPr>
        <p:txBody>
          <a:bodyPr anchor="ctr"/>
          <a:lstStyle>
            <a:lvl1pPr algn="ctr" rtl="0">
              <a:spcBef>
                <a:spcPct val="0"/>
              </a:spcBef>
              <a:buNone/>
              <a:defRPr sz="3600" b="0" kern="1200" spc="50">
                <a:ln w="12700">
                  <a:noFill/>
                  <a:prstDash val="solid"/>
                </a:ln>
                <a:solidFill>
                  <a:schemeClr val="accent4"/>
                </a:solidFill>
                <a:effectLst>
                  <a:outerShdw blurRad="38100" dist="20320" dir="27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908020" y="1000108"/>
            <a:ext cx="9936480" cy="5214974"/>
          </a:xfrm>
          <a:prstGeom prst="snip2DiagRect">
            <a:avLst>
              <a:gd name="adj1" fmla="val 0"/>
              <a:gd name="adj2" fmla="val 1794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604001" y="6243634"/>
            <a:ext cx="4240500" cy="614367"/>
          </a:xfrm>
        </p:spPr>
        <p:txBody>
          <a:bodyPr anchor="t"/>
          <a:lstStyle>
            <a:lvl1pPr marL="0" indent="0" algn="r">
              <a:buNone/>
              <a:defRPr sz="1400"/>
            </a:lvl1pPr>
            <a:lvl2pPr marL="457200" indent="0" algn="r">
              <a:buNone/>
              <a:defRPr sz="1200"/>
            </a:lvl2pPr>
            <a:lvl3pPr marL="914400" indent="0" algn="r">
              <a:buNone/>
              <a:defRPr sz="1000"/>
            </a:lvl3pPr>
            <a:lvl4pPr marL="1371600" indent="0" algn="r">
              <a:buNone/>
              <a:defRPr sz="900"/>
            </a:lvl4pPr>
            <a:lvl5pPr marL="1828800" indent="0" algn="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12800" y="6492879"/>
            <a:ext cx="2235179" cy="365125"/>
          </a:xfrm>
        </p:spPr>
        <p:txBody>
          <a:bodyPr/>
          <a:lstStyle/>
          <a:p>
            <a:fld id="{545261F6-DF5F-4FEA-AA64-7C855FA50085}" type="datetimeFigureOut">
              <a:rPr lang="zh-TW" altLang="en-US" smtClean="0"/>
              <a:pPr/>
              <a:t>2025/5/21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47979" y="6492877"/>
            <a:ext cx="3524275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910764" y="5347005"/>
            <a:ext cx="1161600" cy="871200"/>
          </a:xfrm>
          <a:prstGeom prst="rtTriangl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duotone>
              <a:schemeClr val="bg2"/>
              <a:srgbClr val="FFF1C1"/>
            </a:duotone>
          </a:blip>
          <a:stretch>
            <a:fillRect/>
          </a:stretch>
        </p:blipFill>
        <p:spPr>
          <a:xfrm>
            <a:off x="10847877" y="0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3094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3680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matte">
              <a:bevelT w="12700" h="12700"/>
            </a:sp3d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274320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45261F6-DF5F-4FEA-AA64-7C855FA50085}" type="datetimeFigureOut">
              <a:rPr lang="zh-TW" altLang="en-US" smtClean="0"/>
              <a:pPr/>
              <a:t>2025/5/21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45720" tIns="45720" rIns="45720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31948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zh-CN" altLang="en-US" sz="4400" b="0" kern="1200" spc="50" dirty="0">
          <a:ln w="12700">
            <a:noFill/>
            <a:prstDash val="solid"/>
          </a:ln>
          <a:solidFill>
            <a:schemeClr val="accent4"/>
          </a:solidFill>
          <a:effectLst>
            <a:outerShdw blurRad="38100" dist="20320" dir="2700000" algn="tl" rotWithShape="0">
              <a:srgbClr val="000000">
                <a:alpha val="70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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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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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54E453B3-2F63-4750-BF1A-80342AA2C526}"/>
              </a:ext>
            </a:extLst>
          </p:cNvPr>
          <p:cNvSpPr/>
          <p:nvPr/>
        </p:nvSpPr>
        <p:spPr>
          <a:xfrm>
            <a:off x="1591890" y="1350018"/>
            <a:ext cx="900821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zh-TW" sz="4800" b="1" dirty="0"/>
              <a:t>一個解脫得自在的故事</a:t>
            </a:r>
            <a:endParaRPr lang="en-US" altLang="zh-TW" sz="4800" b="1" dirty="0"/>
          </a:p>
          <a:p>
            <a:pPr algn="ctr"/>
            <a:endParaRPr lang="en-US" altLang="zh-TW" sz="4800" b="1" dirty="0"/>
          </a:p>
          <a:p>
            <a:pPr algn="ctr"/>
            <a:r>
              <a:rPr lang="zh-TW" altLang="en-US" sz="4800" b="1" dirty="0"/>
              <a:t>葛兆發</a:t>
            </a:r>
            <a:endParaRPr lang="en-US" altLang="zh-TW" sz="4800" b="1" dirty="0"/>
          </a:p>
        </p:txBody>
      </p:sp>
    </p:spTree>
    <p:extLst>
      <p:ext uri="{BB962C8B-B14F-4D97-AF65-F5344CB8AC3E}">
        <p14:creationId xmlns:p14="http://schemas.microsoft.com/office/powerpoint/2010/main" val="2461007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3B764987-F5B9-41FE-B7E8-A03D301A4F13}"/>
              </a:ext>
            </a:extLst>
          </p:cNvPr>
          <p:cNvSpPr/>
          <p:nvPr/>
        </p:nvSpPr>
        <p:spPr>
          <a:xfrm>
            <a:off x="232495" y="688090"/>
            <a:ext cx="31085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b="1" dirty="0"/>
              <a:t>他怎麼這樣子</a:t>
            </a:r>
            <a:r>
              <a:rPr lang="en-US" altLang="zh-TW" sz="3600" b="1" dirty="0"/>
              <a:t>?</a:t>
            </a:r>
            <a:endParaRPr lang="zh-TW" altLang="en-US" sz="3600" b="1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6435B723-3E19-4802-BB0E-8E0900817EBE}"/>
              </a:ext>
            </a:extLst>
          </p:cNvPr>
          <p:cNvSpPr/>
          <p:nvPr/>
        </p:nvSpPr>
        <p:spPr>
          <a:xfrm>
            <a:off x="157851" y="1225689"/>
            <a:ext cx="1172701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dirty="0"/>
              <a:t>海山區真善美檔案伺服器怎麼是他建立的</a:t>
            </a:r>
            <a:r>
              <a:rPr lang="en-US" altLang="zh-TW" sz="3600" b="1" dirty="0">
                <a:latin typeface="PMingLiU" panose="02020500000000000000" pitchFamily="18" charset="-120"/>
                <a:ea typeface="PMingLiU" panose="02020500000000000000" pitchFamily="18" charset="-120"/>
              </a:rPr>
              <a:t>？</a:t>
            </a:r>
            <a:endParaRPr lang="en-US" altLang="zh-TW" sz="3600" b="1" dirty="0"/>
          </a:p>
          <a:p>
            <a:r>
              <a:rPr lang="zh-TW" altLang="en-US" sz="3600" b="1" dirty="0"/>
              <a:t>當時照片已經有數位相機了但是影像還是用</a:t>
            </a:r>
            <a:r>
              <a:rPr lang="en-US" altLang="zh-TW" sz="3600" b="1" dirty="0"/>
              <a:t>DV</a:t>
            </a:r>
            <a:r>
              <a:rPr lang="zh-TW" altLang="en-US" sz="3600" b="1" dirty="0"/>
              <a:t>帶，管理起來比較麻煩</a:t>
            </a:r>
            <a:r>
              <a:rPr lang="en-US" altLang="zh-TW" sz="3600" b="1" dirty="0"/>
              <a:t>,</a:t>
            </a:r>
            <a:r>
              <a:rPr lang="zh-TW" altLang="en-US" sz="3600" b="1" dirty="0"/>
              <a:t> 我就找了窗口師兄建議要將檔案數位化，區裡要建立一個檔案伺服器，我就將伺服器架構、設備型號網路等告訴師兄。然後我們就開始在海山區裡募款，募到款後就將檔案伺服器現設在海山連絡處，</a:t>
            </a:r>
            <a:r>
              <a:rPr lang="en-US" altLang="zh-TW" sz="3600" b="1" dirty="0"/>
              <a:t>(</a:t>
            </a:r>
            <a:r>
              <a:rPr lang="zh-TW" altLang="en-US" sz="3600" b="1" dirty="0"/>
              <a:t>海山區真善美檔案伺服器是北中南最早建立的</a:t>
            </a:r>
            <a:r>
              <a:rPr lang="en-US" altLang="zh-TW" sz="3600" b="1" dirty="0"/>
              <a:t>)</a:t>
            </a:r>
            <a:r>
              <a:rPr lang="zh-TW" altLang="en-US" sz="3600" b="1" dirty="0"/>
              <a:t>，日後師兄找我說，本部也要建立伺服器找我去開會，會中才了解到事前他告訴北區說他為海山區建立了檔案伺服器。所以本會睿伶師姊才找他來協助規劃。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3A5F12D-61BE-40E3-8223-09A410598115}"/>
              </a:ext>
            </a:extLst>
          </p:cNvPr>
          <p:cNvSpPr/>
          <p:nvPr/>
        </p:nvSpPr>
        <p:spPr>
          <a:xfrm>
            <a:off x="232495" y="106625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3600" b="1" dirty="0">
                <a:latin typeface="Calibri" panose="020F0502020204030204" pitchFamily="34" charset="0"/>
                <a:cs typeface="Times New Roman" panose="02020603050405020304" pitchFamily="18" charset="0"/>
              </a:rPr>
              <a:t>事件</a:t>
            </a:r>
            <a:endParaRPr lang="zh-TW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819354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7D8E1768-1743-4A41-B74B-CEDE967B79D1}"/>
              </a:ext>
            </a:extLst>
          </p:cNvPr>
          <p:cNvSpPr/>
          <p:nvPr/>
        </p:nvSpPr>
        <p:spPr>
          <a:xfrm>
            <a:off x="316470" y="916383"/>
            <a:ext cx="895815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dirty="0"/>
              <a:t>為什麼我們影片得到的合心獎，被他拿走了</a:t>
            </a:r>
            <a:r>
              <a:rPr lang="en-US" altLang="zh-TW" sz="3600" b="1" dirty="0">
                <a:latin typeface="PMingLiU" panose="02020500000000000000" pitchFamily="18" charset="-120"/>
                <a:ea typeface="PMingLiU" panose="02020500000000000000" pitchFamily="18" charset="-120"/>
              </a:rPr>
              <a:t>？</a:t>
            </a:r>
            <a:endParaRPr lang="en-US" altLang="zh-TW" sz="3600" b="1" dirty="0"/>
          </a:p>
          <a:p>
            <a:r>
              <a:rPr lang="en-US" altLang="zh-TW" sz="3600" b="1" dirty="0"/>
              <a:t>2010</a:t>
            </a:r>
            <a:r>
              <a:rPr lang="zh-TW" altLang="en-US" sz="3600" b="1" dirty="0"/>
              <a:t>年北區歲末祝福菩薩身影影片參賽，我的團隊得到了合心獎獲得導演的肯定，但是我們的獎品卻被師兄分給他的團隊，分給我們的人就幾包香積麵。</a:t>
            </a:r>
          </a:p>
        </p:txBody>
      </p:sp>
    </p:spTree>
    <p:extLst>
      <p:ext uri="{BB962C8B-B14F-4D97-AF65-F5344CB8AC3E}">
        <p14:creationId xmlns:p14="http://schemas.microsoft.com/office/powerpoint/2010/main" val="3714658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72623F5B-36A6-4998-98E5-01D27EBCB34F}"/>
              </a:ext>
            </a:extLst>
          </p:cNvPr>
          <p:cNvSpPr/>
          <p:nvPr/>
        </p:nvSpPr>
        <p:spPr>
          <a:xfrm>
            <a:off x="916748" y="563278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3600" b="1" dirty="0">
                <a:latin typeface="Calibri" panose="020F0502020204030204" pitchFamily="34" charset="0"/>
                <a:cs typeface="Times New Roman" panose="02020603050405020304" pitchFamily="18" charset="0"/>
              </a:rPr>
              <a:t>困擾</a:t>
            </a:r>
            <a:endParaRPr lang="zh-TW" altLang="en-US" sz="3600" b="1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C2F1896-4DBA-4866-ACE1-0FEE1634FC5B}"/>
              </a:ext>
            </a:extLst>
          </p:cNvPr>
          <p:cNvSpPr/>
          <p:nvPr/>
        </p:nvSpPr>
        <p:spPr>
          <a:xfrm>
            <a:off x="1023891" y="1498977"/>
            <a:ext cx="851072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dirty="0"/>
              <a:t>團隊中有人會抱怨為什麼功勞都是他的。</a:t>
            </a:r>
            <a:endParaRPr lang="en-US" altLang="zh-TW" sz="3200" b="1" dirty="0"/>
          </a:p>
          <a:p>
            <a:r>
              <a:rPr lang="zh-TW" altLang="en-US" sz="3200" b="1" dirty="0"/>
              <a:t>影響到團隊的運作甚至有人不出班。</a:t>
            </a:r>
            <a:endParaRPr lang="en-US" altLang="zh-TW" sz="3200" b="1" dirty="0"/>
          </a:p>
          <a:p>
            <a:r>
              <a:rPr lang="zh-TW" altLang="en-US" sz="3200" b="1" dirty="0"/>
              <a:t>退出真善美團隊。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02AFC42-EA44-462E-BE78-6A37B1AD6180}"/>
              </a:ext>
            </a:extLst>
          </p:cNvPr>
          <p:cNvSpPr/>
          <p:nvPr/>
        </p:nvSpPr>
        <p:spPr>
          <a:xfrm>
            <a:off x="1023891" y="3358005"/>
            <a:ext cx="2031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3600" b="1" dirty="0">
                <a:latin typeface="Calibri" panose="020F0502020204030204" pitchFamily="34" charset="0"/>
                <a:cs typeface="Times New Roman" panose="02020603050405020304" pitchFamily="18" charset="0"/>
              </a:rPr>
              <a:t>身心狀態</a:t>
            </a:r>
            <a:endParaRPr lang="zh-TW" altLang="en-US" sz="3600" b="1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4738021-6303-418C-BC34-E766584035BB}"/>
              </a:ext>
            </a:extLst>
          </p:cNvPr>
          <p:cNvSpPr/>
          <p:nvPr/>
        </p:nvSpPr>
        <p:spPr>
          <a:xfrm>
            <a:off x="1023891" y="4004336"/>
            <a:ext cx="7571303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b="1" dirty="0"/>
              <a:t>原本一個和諧強大的團隊到後面變成</a:t>
            </a:r>
            <a:endParaRPr lang="en-US" altLang="zh-TW" sz="3600" b="1" dirty="0"/>
          </a:p>
          <a:p>
            <a:r>
              <a:rPr lang="zh-TW" altLang="en-US" sz="3600" b="1" dirty="0"/>
              <a:t>派班都很困難，心中感到失落無奈和</a:t>
            </a:r>
            <a:endParaRPr lang="en-US" altLang="zh-TW" sz="3600" b="1" dirty="0"/>
          </a:p>
          <a:p>
            <a:r>
              <a:rPr lang="zh-TW" altLang="en-US" sz="3600" b="1" dirty="0"/>
              <a:t>不甘。</a:t>
            </a:r>
          </a:p>
        </p:txBody>
      </p:sp>
    </p:spTree>
    <p:extLst>
      <p:ext uri="{BB962C8B-B14F-4D97-AF65-F5344CB8AC3E}">
        <p14:creationId xmlns:p14="http://schemas.microsoft.com/office/powerpoint/2010/main" val="3411501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6CEB745C-C6AE-47B0-A5CD-FAA79BFA7A8B}"/>
              </a:ext>
            </a:extLst>
          </p:cNvPr>
          <p:cNvSpPr/>
          <p:nvPr/>
        </p:nvSpPr>
        <p:spPr>
          <a:xfrm>
            <a:off x="1032882" y="118578"/>
            <a:ext cx="24929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3600" b="1" dirty="0"/>
              <a:t>轉變的</a:t>
            </a:r>
            <a:r>
              <a:rPr lang="zh-TW" altLang="zh-TW" sz="3600" b="1" dirty="0">
                <a:latin typeface="Calibri" panose="020F0502020204030204" pitchFamily="34" charset="0"/>
                <a:cs typeface="Times New Roman" panose="02020603050405020304" pitchFamily="18" charset="0"/>
              </a:rPr>
              <a:t>解藥</a:t>
            </a:r>
            <a:endParaRPr lang="zh-TW" altLang="en-US" sz="3600" b="1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2A755F2-7545-4894-8518-A2F741EAAB17}"/>
              </a:ext>
            </a:extLst>
          </p:cNvPr>
          <p:cNvSpPr/>
          <p:nvPr/>
        </p:nvSpPr>
        <p:spPr>
          <a:xfrm>
            <a:off x="967568" y="841731"/>
            <a:ext cx="1078900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000" b="1" dirty="0"/>
              <a:t>證嚴法師菩提心要</a:t>
            </a:r>
            <a:r>
              <a:rPr lang="en-US" altLang="zh-TW" sz="3000" b="1" dirty="0"/>
              <a:t>【</a:t>
            </a:r>
            <a:r>
              <a:rPr lang="zh-TW" altLang="en-US" sz="3000" b="1" dirty="0"/>
              <a:t>留傳人間真善美</a:t>
            </a:r>
            <a:r>
              <a:rPr lang="en-US" altLang="zh-TW" sz="3000" b="1" dirty="0"/>
              <a:t>】</a:t>
            </a:r>
          </a:p>
          <a:p>
            <a:r>
              <a:rPr lang="zh-TW" altLang="en-US" sz="3000" b="1" dirty="0"/>
              <a:t>證嚴法師開示：</a:t>
            </a:r>
          </a:p>
          <a:p>
            <a:r>
              <a:rPr lang="zh-TW" altLang="en-US" sz="3000" b="1" dirty="0"/>
              <a:t>真善美志工，他們要先自我發心立願，不分年齡，不論他的身體有什麼樣的病痛，</a:t>
            </a:r>
            <a:r>
              <a:rPr lang="zh-TW" altLang="en-US" sz="3000" b="1" dirty="0">
                <a:solidFill>
                  <a:srgbClr val="FF0000"/>
                </a:solidFill>
              </a:rPr>
              <a:t>或是有什</a:t>
            </a:r>
            <a:r>
              <a:rPr lang="en-US" altLang="zh-TW" sz="3000" b="1" dirty="0">
                <a:solidFill>
                  <a:srgbClr val="FF0000"/>
                </a:solidFill>
              </a:rPr>
              <a:t>­</a:t>
            </a:r>
            <a:r>
              <a:rPr lang="zh-TW" altLang="en-US" sz="3000" b="1" dirty="0">
                <a:solidFill>
                  <a:srgbClr val="FF0000"/>
                </a:solidFill>
              </a:rPr>
              <a:t>麼樣的缺點，只要他發心立願，身心都完美了</a:t>
            </a:r>
            <a:r>
              <a:rPr lang="zh-TW" altLang="en-US" sz="3000" b="1" dirty="0"/>
              <a:t>，就是出自於那分真誠的心。所以那種真心付</a:t>
            </a:r>
            <a:r>
              <a:rPr lang="en-US" altLang="zh-TW" sz="3000" b="1" dirty="0"/>
              <a:t>­</a:t>
            </a:r>
            <a:r>
              <a:rPr lang="zh-TW" altLang="en-US" sz="3000" b="1" dirty="0"/>
              <a:t>出的人生的美，都很感動人。他們自掏腰包，負責這種的記錄歷史的使命。想一想，這不都</a:t>
            </a:r>
            <a:r>
              <a:rPr lang="en-US" altLang="zh-TW" sz="3000" b="1" dirty="0"/>
              <a:t>­</a:t>
            </a:r>
            <a:r>
              <a:rPr lang="zh-TW" altLang="en-US" sz="3000" b="1" dirty="0"/>
              <a:t>是自己先真善美嗎？</a:t>
            </a:r>
            <a:r>
              <a:rPr lang="zh-TW" altLang="en-US" sz="3000" b="1" dirty="0">
                <a:solidFill>
                  <a:srgbClr val="FF0000"/>
                </a:solidFill>
              </a:rPr>
              <a:t>心美，看人都很真、很善、很美，</a:t>
            </a:r>
            <a:r>
              <a:rPr lang="zh-TW" altLang="en-US" sz="3000" b="1" dirty="0"/>
              <a:t>他可以去分別哪一個個案，或者是哪</a:t>
            </a:r>
            <a:r>
              <a:rPr lang="en-US" altLang="zh-TW" sz="3000" b="1" dirty="0"/>
              <a:t>­</a:t>
            </a:r>
            <a:r>
              <a:rPr lang="zh-TW" altLang="en-US" sz="3000" b="1" dirty="0"/>
              <a:t>一個活動，哪一位菩薩的「覺有情」的流露出來的美，他們都會去好好的選擇，留下歷史來</a:t>
            </a:r>
            <a:r>
              <a:rPr lang="en-US" altLang="zh-TW" sz="3000" b="1" dirty="0"/>
              <a:t>­</a:t>
            </a:r>
            <a:r>
              <a:rPr lang="zh-TW" altLang="en-US" sz="3000" b="1" dirty="0"/>
              <a:t>。所以，這種真善美人生，記錄人間菩薩情。</a:t>
            </a:r>
          </a:p>
        </p:txBody>
      </p:sp>
    </p:spTree>
    <p:extLst>
      <p:ext uri="{BB962C8B-B14F-4D97-AF65-F5344CB8AC3E}">
        <p14:creationId xmlns:p14="http://schemas.microsoft.com/office/powerpoint/2010/main" val="236426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7ED4C195-8FBD-4217-AE40-F51088907FD9}"/>
              </a:ext>
            </a:extLst>
          </p:cNvPr>
          <p:cNvSpPr/>
          <p:nvPr/>
        </p:nvSpPr>
        <p:spPr>
          <a:xfrm>
            <a:off x="993528" y="1182267"/>
            <a:ext cx="34676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3200" b="1" dirty="0">
                <a:latin typeface="Calibri" panose="020F0502020204030204" pitchFamily="34" charset="0"/>
                <a:cs typeface="Times New Roman" panose="02020603050405020304" pitchFamily="18" charset="0"/>
              </a:rPr>
              <a:t>解脫後的身心狀態</a:t>
            </a:r>
            <a:endParaRPr lang="zh-TW" altLang="en-US" sz="3200" b="1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8BC2ABE-8108-4EF4-AF73-32542985BF45}"/>
              </a:ext>
            </a:extLst>
          </p:cNvPr>
          <p:cNvSpPr/>
          <p:nvPr/>
        </p:nvSpPr>
        <p:spPr>
          <a:xfrm>
            <a:off x="993528" y="1767042"/>
            <a:ext cx="640564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dirty="0"/>
              <a:t>對的事做就對了。</a:t>
            </a:r>
            <a:endParaRPr lang="en-US" altLang="zh-TW" sz="3600" b="1" dirty="0"/>
          </a:p>
          <a:p>
            <a:r>
              <a:rPr lang="zh-TW" altLang="en-US" sz="3600" b="1" dirty="0"/>
              <a:t>不要在意別人做了什麼事，而要在意自己有沒有做對的事。</a:t>
            </a:r>
          </a:p>
        </p:txBody>
      </p:sp>
    </p:spTree>
    <p:extLst>
      <p:ext uri="{BB962C8B-B14F-4D97-AF65-F5344CB8AC3E}">
        <p14:creationId xmlns:p14="http://schemas.microsoft.com/office/powerpoint/2010/main" val="2670083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C04D1E4-57E6-4FF3-B20C-E59E8A4D6207}"/>
              </a:ext>
            </a:extLst>
          </p:cNvPr>
          <p:cNvSpPr/>
          <p:nvPr/>
        </p:nvSpPr>
        <p:spPr>
          <a:xfrm>
            <a:off x="997995" y="650424"/>
            <a:ext cx="2031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3600" b="1" dirty="0">
                <a:latin typeface="Calibri" panose="020F0502020204030204" pitchFamily="34" charset="0"/>
                <a:cs typeface="Times New Roman" panose="02020603050405020304" pitchFamily="18" charset="0"/>
              </a:rPr>
              <a:t>心得總結</a:t>
            </a:r>
            <a:endParaRPr lang="zh-TW" altLang="en-US" sz="3600" b="1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8D6EA057-C7A8-4D7E-85F0-11A775B82A22}"/>
              </a:ext>
            </a:extLst>
          </p:cNvPr>
          <p:cNvSpPr/>
          <p:nvPr/>
        </p:nvSpPr>
        <p:spPr>
          <a:xfrm>
            <a:off x="1088571" y="1575614"/>
            <a:ext cx="632926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dirty="0"/>
              <a:t>事件的起因都是從自身開始，所以凡事要反觀自省。</a:t>
            </a:r>
            <a:endParaRPr lang="en-US" altLang="zh-TW" sz="3200" b="1" dirty="0"/>
          </a:p>
          <a:p>
            <a:r>
              <a:rPr lang="zh-TW" altLang="en-US" sz="3200" b="1" dirty="0"/>
              <a:t>精進學佛。</a:t>
            </a:r>
          </a:p>
        </p:txBody>
      </p:sp>
    </p:spTree>
    <p:extLst>
      <p:ext uri="{BB962C8B-B14F-4D97-AF65-F5344CB8AC3E}">
        <p14:creationId xmlns:p14="http://schemas.microsoft.com/office/powerpoint/2010/main" val="3259967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380DD7CA-9759-4C00-BA99-0B2AE4C9B8A1}"/>
              </a:ext>
            </a:extLst>
          </p:cNvPr>
          <p:cNvSpPr/>
          <p:nvPr/>
        </p:nvSpPr>
        <p:spPr>
          <a:xfrm>
            <a:off x="4237607" y="2189644"/>
            <a:ext cx="371678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6600" b="1" dirty="0"/>
              <a:t>感恩聆聽</a:t>
            </a:r>
          </a:p>
        </p:txBody>
      </p:sp>
    </p:spTree>
    <p:extLst>
      <p:ext uri="{BB962C8B-B14F-4D97-AF65-F5344CB8AC3E}">
        <p14:creationId xmlns:p14="http://schemas.microsoft.com/office/powerpoint/2010/main" val="40964075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鳳舞九天">
  <a:themeElements>
    <a:clrScheme name="鳳舞九天">
      <a:dk1>
        <a:sysClr val="windowText" lastClr="000000"/>
      </a:dk1>
      <a:lt1>
        <a:sysClr val="window" lastClr="FFFFFF"/>
      </a:lt1>
      <a:dk2>
        <a:srgbClr val="004646"/>
      </a:dk2>
      <a:lt2>
        <a:srgbClr val="E1F0FF"/>
      </a:lt2>
      <a:accent1>
        <a:srgbClr val="50742F"/>
      </a:accent1>
      <a:accent2>
        <a:srgbClr val="268868"/>
      </a:accent2>
      <a:accent3>
        <a:srgbClr val="33BD56"/>
      </a:accent3>
      <a:accent4>
        <a:srgbClr val="4BC5B9"/>
      </a:accent4>
      <a:accent5>
        <a:srgbClr val="3163CA"/>
      </a:accent5>
      <a:accent6>
        <a:srgbClr val="4B14AA"/>
      </a:accent6>
      <a:hlink>
        <a:srgbClr val="D9BE02"/>
      </a:hlink>
      <a:folHlink>
        <a:srgbClr val="F900F9"/>
      </a:folHlink>
    </a:clrScheme>
    <a:fontScheme name="鳳舞九天">
      <a:majorFont>
        <a:latin typeface="Footlight MT Light"/>
        <a:ea typeface=""/>
        <a:cs typeface=""/>
        <a:font script="Jpan" typeface="ＭＳ Ｐゴシック"/>
        <a:font script="Hang" typeface="맑은 고딕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oudy Old Style"/>
        <a:ea typeface=""/>
        <a:cs typeface=""/>
        <a:font script="Jpan" typeface="ＭＳ Ｐ明朝"/>
        <a:font script="Hang" typeface="HY견명조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00000"/>
              </a:schemeClr>
            </a:gs>
            <a:gs pos="100000">
              <a:schemeClr val="phClr">
                <a:shade val="15000"/>
                <a:satMod val="300000"/>
              </a:schemeClr>
            </a:gs>
          </a:gsLst>
          <a:path path="circle">
            <a:fillToRect l="10000" t="180000" r="1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tile tx="0" ty="0" sx="50000" sy="5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708</TotalTime>
  <Words>510</Words>
  <Application>Microsoft Office PowerPoint</Application>
  <PresentationFormat>寬螢幕</PresentationFormat>
  <Paragraphs>28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5" baseType="lpstr">
      <vt:lpstr>PMingLiU</vt:lpstr>
      <vt:lpstr>Arial</vt:lpstr>
      <vt:lpstr>Calibri</vt:lpstr>
      <vt:lpstr>Footlight MT Light</vt:lpstr>
      <vt:lpstr>Goudy Old Style</vt:lpstr>
      <vt:lpstr>Wingdings 2</vt:lpstr>
      <vt:lpstr>鳳舞九天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david</dc:creator>
  <cp:lastModifiedBy>明智 高</cp:lastModifiedBy>
  <cp:revision>67</cp:revision>
  <dcterms:created xsi:type="dcterms:W3CDTF">2025-04-08T01:46:19Z</dcterms:created>
  <dcterms:modified xsi:type="dcterms:W3CDTF">2025-05-21T07:36:05Z</dcterms:modified>
</cp:coreProperties>
</file>