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90" r:id="rId3"/>
    <p:sldId id="288" r:id="rId4"/>
    <p:sldId id="282" r:id="rId5"/>
    <p:sldId id="283" r:id="rId6"/>
    <p:sldId id="284" r:id="rId7"/>
    <p:sldId id="286" r:id="rId8"/>
    <p:sldId id="289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" initials="d" lastIdx="1" clrIdx="0">
    <p:extLst>
      <p:ext uri="{19B8F6BF-5375-455C-9EA6-DF929625EA0E}">
        <p15:presenceInfo xmlns:p15="http://schemas.microsoft.com/office/powerpoint/2012/main" userId="972abaa0015509d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duotone>
              <a:schemeClr val="bg2"/>
              <a:srgbClr val="FFF1C1"/>
            </a:duotone>
            <a:lum bright="-10000" contrast="-40000"/>
          </a:blip>
          <a:stretch>
            <a:fillRect/>
          </a:stretch>
        </p:blipFill>
        <p:spPr>
          <a:xfrm>
            <a:off x="2" y="5214950"/>
            <a:ext cx="1962897" cy="16430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400" y="1214423"/>
            <a:ext cx="10363200" cy="1470025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028978" y="2759582"/>
            <a:ext cx="8134045" cy="1740989"/>
          </a:xfrm>
        </p:spPr>
        <p:txBody>
          <a:bodyPr anchor="t"/>
          <a:lstStyle>
            <a:lvl1pPr marL="0" indent="0" algn="ctr">
              <a:buNone/>
              <a:defRPr lang="zh-CN" altLang="en-US" dirty="0"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6231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1500177"/>
            <a:ext cx="10972800" cy="4714907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040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9715525" y="274638"/>
            <a:ext cx="1866875" cy="5940444"/>
          </a:xfrm>
        </p:spPr>
        <p:txBody>
          <a:bodyPr vert="eaVert"/>
          <a:lstStyle>
            <a:lvl1pPr algn="ctr">
              <a:defRPr>
                <a:effectLst>
                  <a:outerShdw dist="50800" dir="18900000" algn="tl" rotWithShape="0">
                    <a:srgbClr val="000000">
                      <a:alpha val="75000"/>
                    </a:srgbClr>
                  </a:outerShdw>
                </a:effectLst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9010675" cy="594044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5301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7314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14337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643183"/>
            <a:ext cx="10363200" cy="1500187"/>
          </a:xfrm>
        </p:spPr>
        <p:txBody>
          <a:bodyPr anchor="b"/>
          <a:lstStyle>
            <a:lvl1pPr marL="0" indent="0">
              <a:buNone/>
              <a:defRPr lang="zh-CN" altLang="en-US" sz="2800" smtClean="0">
                <a:effectLst/>
              </a:defRPr>
            </a:lvl1pPr>
            <a:lvl2pPr marL="457200" indent="0">
              <a:buNone/>
              <a:defRPr lang="zh-CN" altLang="en-US" sz="2400" smtClean="0">
                <a:effectLst/>
              </a:defRPr>
            </a:lvl2pPr>
            <a:lvl3pPr marL="914400" indent="0">
              <a:buNone/>
              <a:defRPr lang="zh-CN" altLang="en-US" sz="2000" smtClean="0">
                <a:effectLst/>
              </a:defRPr>
            </a:lvl3pPr>
            <a:lvl4pPr marL="1371600" indent="0">
              <a:buNone/>
              <a:defRPr lang="zh-CN" altLang="en-US" sz="1600" smtClean="0">
                <a:effectLst/>
              </a:defRPr>
            </a:lvl4pPr>
            <a:lvl5pPr marL="1828800" indent="0">
              <a:buNone/>
              <a:defRPr lang="zh-CN" altLang="en-US" sz="1400" dirty="0" smtClean="0">
                <a:effectLst/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duotone>
              <a:schemeClr val="bg2"/>
              <a:srgbClr val="FFF1C1"/>
            </a:duotone>
            <a:lum bright="-10000" contrast="-30000"/>
          </a:blip>
          <a:stretch>
            <a:fillRect/>
          </a:stretch>
        </p:blipFill>
        <p:spPr>
          <a:xfrm>
            <a:off x="9974181" y="0"/>
            <a:ext cx="2217819" cy="2357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1312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8736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7724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0"/>
            <a:ext cx="8544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56559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4795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30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8976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4901" y="5357826"/>
            <a:ext cx="10968300" cy="768028"/>
          </a:xfrm>
        </p:spPr>
        <p:txBody>
          <a:bodyPr anchor="ctr"/>
          <a:lstStyle>
            <a:lvl1pPr algn="ctr">
              <a:defRPr lang="zh-CN" altLang="en-US" sz="3600" b="0" kern="1200" spc="50" dirty="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3843" y="428605"/>
            <a:ext cx="6815667" cy="48577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7572115" y="1357298"/>
            <a:ext cx="4011084" cy="392909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1155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892800" cy="6858000"/>
          </a:xfrm>
          <a:prstGeom prst="rect">
            <a:avLst/>
          </a:prstGeom>
          <a:blipFill>
            <a:blip r:embed="rId2" cstate="print">
              <a:alphaModFix amt="40000"/>
            </a:blip>
            <a:tile tx="0" ty="0" sx="50000" sy="50000" flip="x" algn="tl"/>
          </a:blip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27064" y="214290"/>
            <a:ext cx="9931469" cy="781052"/>
          </a:xfrm>
        </p:spPr>
        <p:txBody>
          <a:bodyPr anchor="ctr"/>
          <a:lstStyle>
            <a:lvl1pPr algn="ctr" rtl="0">
              <a:spcBef>
                <a:spcPct val="0"/>
              </a:spcBef>
              <a:buNone/>
              <a:defRPr sz="3600" b="0" kern="1200" spc="5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908020" y="1000108"/>
            <a:ext cx="9936480" cy="5214974"/>
          </a:xfrm>
          <a:prstGeom prst="snip2DiagRect">
            <a:avLst>
              <a:gd name="adj1" fmla="val 0"/>
              <a:gd name="adj2" fmla="val 1794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TW" altLang="en-US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604001" y="6243634"/>
            <a:ext cx="4240500" cy="614367"/>
          </a:xfrm>
        </p:spPr>
        <p:txBody>
          <a:bodyPr anchor="t"/>
          <a:lstStyle>
            <a:lvl1pPr marL="0" indent="0" algn="r">
              <a:buNone/>
              <a:defRPr sz="1400"/>
            </a:lvl1pPr>
            <a:lvl2pPr marL="457200" indent="0" algn="r">
              <a:buNone/>
              <a:defRPr sz="1200"/>
            </a:lvl2pPr>
            <a:lvl3pPr marL="914400" indent="0" algn="r">
              <a:buNone/>
              <a:defRPr sz="1000"/>
            </a:lvl3pPr>
            <a:lvl4pPr marL="1371600" indent="0" algn="r">
              <a:buNone/>
              <a:defRPr sz="900"/>
            </a:lvl4pPr>
            <a:lvl5pPr marL="1828800" indent="0" algn="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812800" y="6492879"/>
            <a:ext cx="2235179" cy="365125"/>
          </a:xfrm>
        </p:spPr>
        <p:txBody>
          <a:bodyPr/>
          <a:lstStyle/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3047979" y="6492877"/>
            <a:ext cx="3524275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910764" y="5347005"/>
            <a:ext cx="1161600" cy="871200"/>
          </a:xfrm>
          <a:prstGeom prst="rtTriangl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duotone>
              <a:schemeClr val="bg2"/>
              <a:srgbClr val="FFF1C1"/>
            </a:duotone>
          </a:blip>
          <a:stretch>
            <a:fillRect/>
          </a:stretch>
        </p:blipFill>
        <p:spPr>
          <a:xfrm>
            <a:off x="10847877" y="0"/>
            <a:ext cx="1344124" cy="1428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33094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3680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matte">
              <a:bevelT w="12700" h="12700"/>
            </a:sp3d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274320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45261F6-DF5F-4FEA-AA64-7C855FA50085}" type="datetimeFigureOut">
              <a:rPr lang="zh-TW" altLang="en-US" smtClean="0"/>
              <a:pPr/>
              <a:t>2025/5/6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45720" tIns="45720" rIns="45720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4D8493A-05AB-41A0-8D63-575969FB250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31948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zh-CN" altLang="en-US" sz="4400" b="0" kern="1200" spc="50" dirty="0">
          <a:ln w="12700">
            <a:noFill/>
            <a:prstDash val="solid"/>
          </a:ln>
          <a:solidFill>
            <a:schemeClr val="accent4"/>
          </a:solidFill>
          <a:effectLst>
            <a:outerShdw blurRad="38100" dist="20320" dir="2700000" algn="tl" rotWithShape="0">
              <a:srgbClr val="000000">
                <a:alpha val="70000"/>
              </a:srgbClr>
            </a:outerShdw>
          </a:effectLst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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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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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60000"/>
        <a:buFont typeface="Wingdings 2"/>
        <a:buChar char="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4E453B3-2F63-4750-BF1A-80342AA2C526}"/>
              </a:ext>
            </a:extLst>
          </p:cNvPr>
          <p:cNvSpPr/>
          <p:nvPr/>
        </p:nvSpPr>
        <p:spPr>
          <a:xfrm>
            <a:off x="1591890" y="1350018"/>
            <a:ext cx="90082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6000" b="1" dirty="0"/>
              <a:t>八正道</a:t>
            </a:r>
          </a:p>
          <a:p>
            <a:pPr algn="ctr"/>
            <a:r>
              <a:rPr lang="zh-TW" altLang="en-US" sz="6000" b="1" dirty="0"/>
              <a:t>課前作業</a:t>
            </a:r>
          </a:p>
        </p:txBody>
      </p:sp>
    </p:spTree>
    <p:extLst>
      <p:ext uri="{BB962C8B-B14F-4D97-AF65-F5344CB8AC3E}">
        <p14:creationId xmlns:p14="http://schemas.microsoft.com/office/powerpoint/2010/main" val="2461007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FE149D06-F6D3-4A71-AFAF-C3685737F8E3}"/>
              </a:ext>
            </a:extLst>
          </p:cNvPr>
          <p:cNvSpPr/>
          <p:nvPr/>
        </p:nvSpPr>
        <p:spPr>
          <a:xfrm>
            <a:off x="692457" y="1736882"/>
            <a:ext cx="111059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36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《大乘起信論》提到「專注於一念，心即為佛」</a:t>
            </a:r>
            <a:endParaRPr lang="en-US" altLang="zh-TW" sz="36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US" altLang="zh-TW" sz="3600" b="1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zh-TW" altLang="zh-TW" sz="3600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《阿含經》中提到「修定者，心如獅子，無憂苦」</a:t>
            </a:r>
          </a:p>
        </p:txBody>
      </p:sp>
    </p:spTree>
    <p:extLst>
      <p:ext uri="{BB962C8B-B14F-4D97-AF65-F5344CB8AC3E}">
        <p14:creationId xmlns:p14="http://schemas.microsoft.com/office/powerpoint/2010/main" val="18193543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6F292341-D0A8-45E4-BDC2-CAC4CC4B8632}"/>
              </a:ext>
            </a:extLst>
          </p:cNvPr>
          <p:cNvSpPr/>
          <p:nvPr/>
        </p:nvSpPr>
        <p:spPr>
          <a:xfrm>
            <a:off x="2223499" y="1413229"/>
            <a:ext cx="774500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b="1" dirty="0"/>
              <a:t>正定是我在八正道中評測中最低分</a:t>
            </a:r>
          </a:p>
          <a:p>
            <a:endParaRPr lang="en-US" altLang="zh-TW" sz="3600" b="1" dirty="0"/>
          </a:p>
        </p:txBody>
      </p:sp>
    </p:spTree>
    <p:extLst>
      <p:ext uri="{BB962C8B-B14F-4D97-AF65-F5344CB8AC3E}">
        <p14:creationId xmlns:p14="http://schemas.microsoft.com/office/powerpoint/2010/main" val="3411501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BDFA817-E4E4-4161-8C18-8FE118D8E343}"/>
              </a:ext>
            </a:extLst>
          </p:cNvPr>
          <p:cNvSpPr/>
          <p:nvPr/>
        </p:nvSpPr>
        <p:spPr>
          <a:xfrm>
            <a:off x="638272" y="552492"/>
            <a:ext cx="1048544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FF0000"/>
                </a:solidFill>
              </a:rPr>
              <a:t>得分較低</a:t>
            </a:r>
            <a:r>
              <a:rPr lang="zh-TW" altLang="en-US" sz="3600" b="1" dirty="0">
                <a:solidFill>
                  <a:srgbClr val="FF0000"/>
                </a:solidFill>
              </a:rPr>
              <a:t>的</a:t>
            </a:r>
            <a:r>
              <a:rPr lang="zh-TW" altLang="zh-TW" sz="3600" b="1" dirty="0">
                <a:solidFill>
                  <a:srgbClr val="FF0000"/>
                </a:solidFill>
              </a:rPr>
              <a:t>可能原因：</a:t>
            </a:r>
          </a:p>
          <a:p>
            <a:r>
              <a:rPr lang="en-US" altLang="zh-TW" sz="3600" b="1" dirty="0"/>
              <a:t> </a:t>
            </a:r>
          </a:p>
          <a:p>
            <a:pPr marL="742950" indent="-742950">
              <a:buFont typeface="+mj-lt"/>
              <a:buAutoNum type="arabicPeriod"/>
            </a:pPr>
            <a:r>
              <a:rPr lang="zh-TW" altLang="zh-TW" sz="3600" b="1" dirty="0"/>
              <a:t>日常生活中，容易分心，導致觀察時無法達到深入</a:t>
            </a:r>
            <a:r>
              <a:rPr lang="zh-TW" altLang="en-US" sz="3600" b="1" dirty="0"/>
              <a:t>。</a:t>
            </a:r>
            <a:endParaRPr lang="en-US" altLang="zh-TW" sz="3600" b="1" dirty="0"/>
          </a:p>
          <a:p>
            <a:pPr marL="742950" indent="-742950">
              <a:buFont typeface="+mj-lt"/>
              <a:buAutoNum type="arabicPeriod"/>
            </a:pPr>
            <a:r>
              <a:rPr lang="zh-TW" altLang="zh-TW" sz="3600" b="1" dirty="0"/>
              <a:t>情緒波動大，無法靜下心來進行反思</a:t>
            </a:r>
            <a:r>
              <a:rPr lang="zh-TW" altLang="en-US" sz="3600" b="1" dirty="0"/>
              <a:t>。</a:t>
            </a:r>
            <a:endParaRPr lang="en-US" altLang="zh-TW" sz="3600" b="1" dirty="0"/>
          </a:p>
          <a:p>
            <a:pPr marL="742950" indent="-742950">
              <a:buFont typeface="+mj-lt"/>
              <a:buAutoNum type="arabicPeriod"/>
            </a:pPr>
            <a:r>
              <a:rPr lang="zh-TW" altLang="zh-TW" sz="3600" b="1" dirty="0"/>
              <a:t>缺乏足夠信念的實踐</a:t>
            </a:r>
            <a:r>
              <a:rPr lang="zh-TW" altLang="en-US" sz="3600" b="1" dirty="0"/>
              <a:t>。</a:t>
            </a:r>
            <a:endParaRPr lang="en-US" altLang="zh-TW" sz="3600" b="1" dirty="0"/>
          </a:p>
          <a:p>
            <a:pPr marL="742950" indent="-742950">
              <a:buFont typeface="+mj-lt"/>
              <a:buAutoNum type="arabicPeriod"/>
            </a:pPr>
            <a:r>
              <a:rPr lang="zh-TW" altLang="zh-TW" sz="3600" b="1" dirty="0"/>
              <a:t>可能對正定的理論或目的理解不夠透徹，影響實踐的效果。</a:t>
            </a:r>
          </a:p>
        </p:txBody>
      </p:sp>
    </p:spTree>
    <p:extLst>
      <p:ext uri="{BB962C8B-B14F-4D97-AF65-F5344CB8AC3E}">
        <p14:creationId xmlns:p14="http://schemas.microsoft.com/office/powerpoint/2010/main" val="236426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BFB9FEAE-4178-435F-AA18-A981252079B9}"/>
              </a:ext>
            </a:extLst>
          </p:cNvPr>
          <p:cNvSpPr/>
          <p:nvPr/>
        </p:nvSpPr>
        <p:spPr>
          <a:xfrm>
            <a:off x="606638" y="369850"/>
            <a:ext cx="10570347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FF0000"/>
                </a:solidFill>
              </a:rPr>
              <a:t>如果不改善，可能會導致的後果包括：</a:t>
            </a:r>
          </a:p>
          <a:p>
            <a:r>
              <a:rPr lang="en-US" altLang="zh-TW" sz="3600" b="1" dirty="0"/>
              <a:t> </a:t>
            </a:r>
            <a:endParaRPr lang="zh-TW" altLang="zh-TW" sz="3600" b="1" dirty="0"/>
          </a:p>
          <a:p>
            <a:pPr marL="742950" indent="-742950">
              <a:buFont typeface="+mj-lt"/>
              <a:buAutoNum type="arabicPeriod"/>
            </a:pPr>
            <a:r>
              <a:rPr lang="zh-TW" altLang="zh-TW" sz="3600" b="1" dirty="0"/>
              <a:t>心智不穩定會導致情緒波動，進而影響到日常生活和人際關係</a:t>
            </a:r>
            <a:r>
              <a:rPr lang="zh-TW" altLang="en-US" sz="3600" b="1" dirty="0"/>
              <a:t>。</a:t>
            </a:r>
            <a:endParaRPr lang="en-US" altLang="zh-TW" sz="3600" b="1" dirty="0"/>
          </a:p>
          <a:p>
            <a:pPr marL="742950" indent="-742950">
              <a:buFont typeface="+mj-lt"/>
              <a:buAutoNum type="arabicPeriod"/>
            </a:pPr>
            <a:r>
              <a:rPr lang="zh-TW" altLang="zh-TW" sz="3600" b="1" dirty="0"/>
              <a:t>在面對挑戰時，無法應對壓力保持冷靜，容易做出衝動的決定。</a:t>
            </a:r>
          </a:p>
          <a:p>
            <a:endParaRPr lang="en-US" altLang="zh-TW" sz="3600" b="1" dirty="0"/>
          </a:p>
          <a:p>
            <a:endParaRPr lang="en-US" altLang="zh-TW" sz="3600" b="1" dirty="0"/>
          </a:p>
          <a:p>
            <a:endParaRPr lang="en-US" altLang="zh-TW" sz="3600" b="1" dirty="0"/>
          </a:p>
        </p:txBody>
      </p:sp>
    </p:spTree>
    <p:extLst>
      <p:ext uri="{BB962C8B-B14F-4D97-AF65-F5344CB8AC3E}">
        <p14:creationId xmlns:p14="http://schemas.microsoft.com/office/powerpoint/2010/main" val="2670083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03A695F6-69A6-4307-8BA9-ED1873ACA4D9}"/>
              </a:ext>
            </a:extLst>
          </p:cNvPr>
          <p:cNvSpPr/>
          <p:nvPr/>
        </p:nvSpPr>
        <p:spPr>
          <a:xfrm>
            <a:off x="633275" y="373147"/>
            <a:ext cx="1050820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FF0000"/>
                </a:solidFill>
              </a:rPr>
              <a:t>改</a:t>
            </a:r>
            <a:r>
              <a:rPr lang="zh-TW" altLang="en-US" sz="3600" b="1" dirty="0">
                <a:solidFill>
                  <a:srgbClr val="FF0000"/>
                </a:solidFill>
              </a:rPr>
              <a:t>善的</a:t>
            </a:r>
            <a:r>
              <a:rPr lang="zh-TW" altLang="zh-TW" sz="3600" b="1" dirty="0">
                <a:solidFill>
                  <a:srgbClr val="FF0000"/>
                </a:solidFill>
              </a:rPr>
              <a:t>對策</a:t>
            </a:r>
          </a:p>
          <a:p>
            <a:r>
              <a:rPr lang="en-US" altLang="zh-TW" sz="3600" b="1" dirty="0"/>
              <a:t> </a:t>
            </a:r>
            <a:endParaRPr lang="zh-TW" altLang="zh-TW" sz="3600" b="1" dirty="0"/>
          </a:p>
          <a:p>
            <a:pPr marL="742950" indent="-742950">
              <a:buFont typeface="+mj-lt"/>
              <a:buAutoNum type="arabicPeriod"/>
            </a:pPr>
            <a:r>
              <a:rPr lang="zh-TW" altLang="zh-TW" sz="3600" b="1" dirty="0"/>
              <a:t>創造一個靜謐的環境，減少外部幹擾，如關閉電子裝置，選擇安靜的地點進行練習，透過專注於某個物件（如呼吸、燭光等），訓練自己避免雜念。</a:t>
            </a:r>
            <a:endParaRPr lang="en-US" altLang="zh-TW" sz="3600" b="1" dirty="0"/>
          </a:p>
          <a:p>
            <a:pPr marL="742950" indent="-742950">
              <a:buFont typeface="+mj-lt"/>
              <a:buAutoNum type="arabicPeriod"/>
            </a:pPr>
            <a:r>
              <a:rPr lang="zh-TW" altLang="zh-TW" sz="3600" b="1" dirty="0"/>
              <a:t>定期反思自己的情緒與想法，理解其來源，透過日記或與他人交流提高自我覺知</a:t>
            </a:r>
            <a:r>
              <a:rPr lang="zh-TW" altLang="en-US" sz="3600" b="1" dirty="0"/>
              <a:t>。</a:t>
            </a:r>
          </a:p>
          <a:p>
            <a:pPr marL="742950" indent="-742950">
              <a:buFont typeface="+mj-lt"/>
              <a:buAutoNum type="arabicPeriod"/>
            </a:pPr>
            <a:r>
              <a:rPr lang="zh-TW" altLang="zh-TW" sz="3600" b="1" dirty="0"/>
              <a:t>閱讀有關佛教、冥想及心理學的書籍和文獻，加深對正定的理解與認識</a:t>
            </a:r>
          </a:p>
        </p:txBody>
      </p:sp>
    </p:spTree>
    <p:extLst>
      <p:ext uri="{BB962C8B-B14F-4D97-AF65-F5344CB8AC3E}">
        <p14:creationId xmlns:p14="http://schemas.microsoft.com/office/powerpoint/2010/main" val="3259967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16062F04-A64A-4479-8D03-C99EA2A7246A}"/>
              </a:ext>
            </a:extLst>
          </p:cNvPr>
          <p:cNvSpPr/>
          <p:nvPr/>
        </p:nvSpPr>
        <p:spPr>
          <a:xfrm>
            <a:off x="606640" y="396354"/>
            <a:ext cx="1058810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3600" b="1" dirty="0">
                <a:solidFill>
                  <a:srgbClr val="FF0000"/>
                </a:solidFill>
              </a:rPr>
              <a:t>改</a:t>
            </a:r>
            <a:r>
              <a:rPr lang="zh-TW" altLang="en-US" sz="3600" b="1" dirty="0">
                <a:solidFill>
                  <a:srgbClr val="FF0000"/>
                </a:solidFill>
              </a:rPr>
              <a:t>善</a:t>
            </a:r>
            <a:r>
              <a:rPr lang="zh-TW" altLang="zh-TW" sz="3600" b="1" dirty="0">
                <a:solidFill>
                  <a:srgbClr val="FF0000"/>
                </a:solidFill>
              </a:rPr>
              <a:t>後的好處</a:t>
            </a:r>
          </a:p>
          <a:p>
            <a:r>
              <a:rPr lang="en-US" altLang="zh-TW" sz="3600" b="1" dirty="0"/>
              <a:t> </a:t>
            </a:r>
            <a:endParaRPr lang="zh-TW" altLang="zh-TW" sz="3600" b="1" dirty="0"/>
          </a:p>
          <a:p>
            <a:pPr marL="742950" indent="-742950">
              <a:buFont typeface="+mj-lt"/>
              <a:buAutoNum type="arabicPeriod"/>
            </a:pPr>
            <a:r>
              <a:rPr lang="zh-TW" altLang="zh-TW" sz="3600" b="1" dirty="0"/>
              <a:t>心智更專注，有助於在學習與工作中表現更佳</a:t>
            </a:r>
            <a:r>
              <a:rPr lang="zh-TW" altLang="en-US" sz="3600" b="1" dirty="0"/>
              <a:t>。</a:t>
            </a:r>
            <a:endParaRPr lang="en-US" altLang="zh-TW" sz="3600" b="1" dirty="0"/>
          </a:p>
          <a:p>
            <a:pPr marL="742950" indent="-742950">
              <a:buFont typeface="+mj-lt"/>
              <a:buAutoNum type="arabicPeriod"/>
            </a:pPr>
            <a:r>
              <a:rPr lang="zh-TW" altLang="zh-TW" sz="3600" b="1" dirty="0"/>
              <a:t>情緒</a:t>
            </a:r>
            <a:r>
              <a:rPr lang="zh-TW" altLang="en-US" sz="3600" b="1" dirty="0"/>
              <a:t>的</a:t>
            </a:r>
            <a:r>
              <a:rPr lang="zh-TW" altLang="zh-TW" sz="3600" b="1" dirty="0"/>
              <a:t>穩定，減少</a:t>
            </a:r>
            <a:r>
              <a:rPr lang="zh-TW" altLang="en-US" sz="3600" b="1" dirty="0"/>
              <a:t>了</a:t>
            </a:r>
            <a:r>
              <a:rPr lang="zh-TW" altLang="zh-TW" sz="3600" b="1" dirty="0"/>
              <a:t>壓力與焦慮，情緒穩定後，與他人的互動和人際關係</a:t>
            </a:r>
            <a:r>
              <a:rPr lang="zh-TW" altLang="en-US" sz="3600" b="1" dirty="0"/>
              <a:t>則</a:t>
            </a:r>
            <a:r>
              <a:rPr lang="zh-TW" altLang="zh-TW" sz="3600" b="1" dirty="0"/>
              <a:t>更為加強</a:t>
            </a:r>
            <a:r>
              <a:rPr lang="zh-TW" altLang="en-US" sz="3600" b="1" dirty="0"/>
              <a:t>。</a:t>
            </a:r>
            <a:endParaRPr lang="en-US" altLang="zh-TW" sz="3600" b="1" dirty="0"/>
          </a:p>
          <a:p>
            <a:pPr marL="742950" indent="-742950">
              <a:buFont typeface="+mj-lt"/>
              <a:buAutoNum type="arabicPeriod"/>
            </a:pPr>
            <a:r>
              <a:rPr lang="zh-TW" altLang="en-US" sz="3600" b="1" dirty="0"/>
              <a:t>提高</a:t>
            </a:r>
            <a:r>
              <a:rPr lang="zh-TW" altLang="zh-TW" sz="3600" b="1" dirty="0"/>
              <a:t>自我覺知</a:t>
            </a:r>
            <a:r>
              <a:rPr lang="zh-TW" altLang="en-US" sz="3600" b="1" dirty="0"/>
              <a:t>的</a:t>
            </a:r>
            <a:r>
              <a:rPr lang="zh-TW" altLang="zh-TW" sz="3600" b="1" dirty="0"/>
              <a:t>深度洞察，可以獲得更深的靈性和智慧，進而改變對生活的看法。</a:t>
            </a:r>
          </a:p>
        </p:txBody>
      </p:sp>
    </p:spTree>
    <p:extLst>
      <p:ext uri="{BB962C8B-B14F-4D97-AF65-F5344CB8AC3E}">
        <p14:creationId xmlns:p14="http://schemas.microsoft.com/office/powerpoint/2010/main" val="3236370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80DD7CA-9759-4C00-BA99-0B2AE4C9B8A1}"/>
              </a:ext>
            </a:extLst>
          </p:cNvPr>
          <p:cNvSpPr/>
          <p:nvPr/>
        </p:nvSpPr>
        <p:spPr>
          <a:xfrm>
            <a:off x="4237607" y="2189644"/>
            <a:ext cx="371678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6600" b="1" dirty="0"/>
              <a:t>感恩聆聽</a:t>
            </a:r>
          </a:p>
        </p:txBody>
      </p:sp>
    </p:spTree>
    <p:extLst>
      <p:ext uri="{BB962C8B-B14F-4D97-AF65-F5344CB8AC3E}">
        <p14:creationId xmlns:p14="http://schemas.microsoft.com/office/powerpoint/2010/main" val="4096407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鳳舞九天">
  <a:themeElements>
    <a:clrScheme name="鳳舞九天">
      <a:dk1>
        <a:sysClr val="windowText" lastClr="000000"/>
      </a:dk1>
      <a:lt1>
        <a:sysClr val="window" lastClr="FFFFFF"/>
      </a:lt1>
      <a:dk2>
        <a:srgbClr val="004646"/>
      </a:dk2>
      <a:lt2>
        <a:srgbClr val="E1F0FF"/>
      </a:lt2>
      <a:accent1>
        <a:srgbClr val="50742F"/>
      </a:accent1>
      <a:accent2>
        <a:srgbClr val="268868"/>
      </a:accent2>
      <a:accent3>
        <a:srgbClr val="33BD56"/>
      </a:accent3>
      <a:accent4>
        <a:srgbClr val="4BC5B9"/>
      </a:accent4>
      <a:accent5>
        <a:srgbClr val="3163CA"/>
      </a:accent5>
      <a:accent6>
        <a:srgbClr val="4B14AA"/>
      </a:accent6>
      <a:hlink>
        <a:srgbClr val="D9BE02"/>
      </a:hlink>
      <a:folHlink>
        <a:srgbClr val="F900F9"/>
      </a:folHlink>
    </a:clrScheme>
    <a:fontScheme name="鳳舞九天">
      <a:majorFont>
        <a:latin typeface="Footlight MT Light"/>
        <a:ea typeface=""/>
        <a:cs typeface=""/>
        <a:font script="Jpan" typeface="ＭＳ Ｐゴシック"/>
        <a:font script="Hang" typeface="맑은 고딕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oudy Old Style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00000"/>
              </a:schemeClr>
            </a:gs>
            <a:gs pos="100000">
              <a:schemeClr val="phClr">
                <a:shade val="15000"/>
                <a:satMod val="300000"/>
              </a:schemeClr>
            </a:gs>
          </a:gsLst>
          <a:path path="circle">
            <a:fillToRect l="10000" t="180000" r="1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tile tx="0" ty="0" sx="50000" sy="5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312</Words>
  <Application>Microsoft Office PowerPoint</Application>
  <PresentationFormat>寬螢幕</PresentationFormat>
  <Paragraphs>28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8" baseType="lpstr">
      <vt:lpstr>宋体</vt:lpstr>
      <vt:lpstr>微軟正黑體</vt:lpstr>
      <vt:lpstr>新細明體</vt:lpstr>
      <vt:lpstr>Arial</vt:lpstr>
      <vt:lpstr>Calibri</vt:lpstr>
      <vt:lpstr>Footlight MT Light</vt:lpstr>
      <vt:lpstr>Goudy Old Style</vt:lpstr>
      <vt:lpstr>Times New Roman</vt:lpstr>
      <vt:lpstr>Wingdings 2</vt:lpstr>
      <vt:lpstr>鳳舞九天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david</dc:creator>
  <cp:lastModifiedBy>david</cp:lastModifiedBy>
  <cp:revision>50</cp:revision>
  <dcterms:created xsi:type="dcterms:W3CDTF">2025-04-08T01:46:19Z</dcterms:created>
  <dcterms:modified xsi:type="dcterms:W3CDTF">2025-05-06T13:05:09Z</dcterms:modified>
</cp:coreProperties>
</file>