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88" r:id="rId3"/>
    <p:sldId id="282" r:id="rId4"/>
    <p:sldId id="283" r:id="rId5"/>
    <p:sldId id="284" r:id="rId6"/>
    <p:sldId id="286" r:id="rId7"/>
    <p:sldId id="289" r:id="rId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" initials="d" lastIdx="1" clrIdx="0">
    <p:extLst>
      <p:ext uri="{19B8F6BF-5375-455C-9EA6-DF929625EA0E}">
        <p15:presenceInfo xmlns:p15="http://schemas.microsoft.com/office/powerpoint/2012/main" userId="972abaa0015509d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duotone>
              <a:schemeClr val="bg2"/>
              <a:srgbClr val="FFF1C1"/>
            </a:duotone>
            <a:lum bright="-10000" contrast="-40000"/>
          </a:blip>
          <a:stretch>
            <a:fillRect/>
          </a:stretch>
        </p:blipFill>
        <p:spPr>
          <a:xfrm>
            <a:off x="2" y="5214950"/>
            <a:ext cx="1962897" cy="16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1214423"/>
            <a:ext cx="10363200" cy="1470025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028978" y="2759582"/>
            <a:ext cx="8134045" cy="1740989"/>
          </a:xfrm>
        </p:spPr>
        <p:txBody>
          <a:bodyPr anchor="t"/>
          <a:lstStyle>
            <a:lvl1pPr marL="0" indent="0" algn="ctr">
              <a:buNone/>
              <a:defRPr lang="zh-CN" altLang="en-US" dirty="0"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6231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1500177"/>
            <a:ext cx="10972800" cy="4714907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040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9715525" y="274638"/>
            <a:ext cx="1866875" cy="5940444"/>
          </a:xfrm>
        </p:spPr>
        <p:txBody>
          <a:bodyPr vert="eaVert"/>
          <a:lstStyle>
            <a:lvl1pPr algn="ctr">
              <a:defRPr>
                <a:effectLst>
                  <a:outerShdw dist="50800" dir="18900000" algn="tl" rotWithShape="0">
                    <a:srgbClr val="000000">
                      <a:alpha val="75000"/>
                    </a:srgbClr>
                  </a:outerShdw>
                </a:effectLst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9010675" cy="5940444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5301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731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14337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643183"/>
            <a:ext cx="10363200" cy="1500187"/>
          </a:xfrm>
        </p:spPr>
        <p:txBody>
          <a:bodyPr anchor="b"/>
          <a:lstStyle>
            <a:lvl1pPr marL="0" indent="0">
              <a:buNone/>
              <a:defRPr lang="zh-CN" altLang="en-US" sz="2800" smtClean="0">
                <a:effectLst/>
              </a:defRPr>
            </a:lvl1pPr>
            <a:lvl2pPr marL="457200" indent="0">
              <a:buNone/>
              <a:defRPr lang="zh-CN" altLang="en-US" sz="2400" smtClean="0">
                <a:effectLst/>
              </a:defRPr>
            </a:lvl2pPr>
            <a:lvl3pPr marL="914400" indent="0">
              <a:buNone/>
              <a:defRPr lang="zh-CN" altLang="en-US" sz="2000" smtClean="0">
                <a:effectLst/>
              </a:defRPr>
            </a:lvl3pPr>
            <a:lvl4pPr marL="1371600" indent="0">
              <a:buNone/>
              <a:defRPr lang="zh-CN" altLang="en-US" sz="1600" smtClean="0">
                <a:effectLst/>
              </a:defRPr>
            </a:lvl4pPr>
            <a:lvl5pPr marL="1828800" indent="0">
              <a:buNone/>
              <a:defRPr lang="zh-CN" altLang="en-US" sz="1400" dirty="0" smtClean="0">
                <a:effectLst/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duotone>
              <a:schemeClr val="bg2"/>
              <a:srgbClr val="FFF1C1"/>
            </a:duotone>
            <a:lum bright="-10000" contrast="-30000"/>
          </a:blip>
          <a:stretch>
            <a:fillRect/>
          </a:stretch>
        </p:blipFill>
        <p:spPr>
          <a:xfrm>
            <a:off x="9974181" y="0"/>
            <a:ext cx="2217819" cy="2357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1312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8736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2025/4/23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7724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8544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2025/4/23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5655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2025/4/23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1479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2025/4/23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30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8976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4901" y="5357826"/>
            <a:ext cx="10968300" cy="768028"/>
          </a:xfrm>
        </p:spPr>
        <p:txBody>
          <a:bodyPr anchor="ctr"/>
          <a:lstStyle>
            <a:lvl1pPr algn="ctr">
              <a:defRPr lang="zh-CN" altLang="en-US" sz="3600" b="0" kern="1200" spc="50" dirty="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3843" y="428605"/>
            <a:ext cx="6815667" cy="48577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572115" y="1357298"/>
            <a:ext cx="4011084" cy="392909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2025/4/23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1155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7064" y="214290"/>
            <a:ext cx="9931469" cy="781052"/>
          </a:xfrm>
        </p:spPr>
        <p:txBody>
          <a:bodyPr anchor="ctr"/>
          <a:lstStyle>
            <a:lvl1pPr algn="ctr" rtl="0">
              <a:spcBef>
                <a:spcPct val="0"/>
              </a:spcBef>
              <a:buNone/>
              <a:defRPr sz="3600" b="0" kern="1200" spc="5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908020" y="1000108"/>
            <a:ext cx="9936480" cy="5214974"/>
          </a:xfrm>
          <a:prstGeom prst="snip2DiagRect">
            <a:avLst>
              <a:gd name="adj1" fmla="val 0"/>
              <a:gd name="adj2" fmla="val 1794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604001" y="6243634"/>
            <a:ext cx="4240500" cy="614367"/>
          </a:xfrm>
        </p:spPr>
        <p:txBody>
          <a:bodyPr anchor="t"/>
          <a:lstStyle>
            <a:lvl1pPr marL="0" indent="0" algn="r">
              <a:buNone/>
              <a:defRPr sz="1400"/>
            </a:lvl1pPr>
            <a:lvl2pPr marL="457200" indent="0" algn="r">
              <a:buNone/>
              <a:defRPr sz="1200"/>
            </a:lvl2pPr>
            <a:lvl3pPr marL="914400" indent="0" algn="r">
              <a:buNone/>
              <a:defRPr sz="1000"/>
            </a:lvl3pPr>
            <a:lvl4pPr marL="1371600" indent="0" algn="r">
              <a:buNone/>
              <a:defRPr sz="900"/>
            </a:lvl4pPr>
            <a:lvl5pPr marL="1828800" indent="0" algn="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12800" y="6492879"/>
            <a:ext cx="2235179" cy="365125"/>
          </a:xfrm>
        </p:spPr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2025/4/23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47979" y="6492877"/>
            <a:ext cx="3524275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910764" y="5347005"/>
            <a:ext cx="1161600" cy="871200"/>
          </a:xfrm>
          <a:prstGeom prst="rtTriangl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3094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3680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matte">
              <a:bevelT w="12700" h="12700"/>
            </a:sp3d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274320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45261F6-DF5F-4FEA-AA64-7C855FA50085}" type="datetimeFigureOut">
              <a:rPr lang="zh-TW" altLang="en-US" smtClean="0"/>
              <a:pPr/>
              <a:t>2025/4/23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45720" tIns="45720" rIns="45720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31948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zh-CN" altLang="en-US" sz="4400" b="0" kern="1200" spc="50" dirty="0">
          <a:ln w="12700">
            <a:noFill/>
            <a:prstDash val="solid"/>
          </a:ln>
          <a:solidFill>
            <a:schemeClr val="accent4"/>
          </a:solidFill>
          <a:effectLst>
            <a:outerShdw blurRad="38100" dist="20320" dir="27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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FE148D9-A490-4525-99D8-58AFC19063CF}"/>
              </a:ext>
            </a:extLst>
          </p:cNvPr>
          <p:cNvSpPr/>
          <p:nvPr/>
        </p:nvSpPr>
        <p:spPr>
          <a:xfrm>
            <a:off x="1591890" y="2551640"/>
            <a:ext cx="90082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/>
              <a:t>喜覺支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4E453B3-2F63-4750-BF1A-80342AA2C526}"/>
              </a:ext>
            </a:extLst>
          </p:cNvPr>
          <p:cNvSpPr/>
          <p:nvPr/>
        </p:nvSpPr>
        <p:spPr>
          <a:xfrm>
            <a:off x="1591890" y="1021544"/>
            <a:ext cx="90082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/>
              <a:t>七覺支課前作業</a:t>
            </a:r>
          </a:p>
        </p:txBody>
      </p:sp>
    </p:spTree>
    <p:extLst>
      <p:ext uri="{BB962C8B-B14F-4D97-AF65-F5344CB8AC3E}">
        <p14:creationId xmlns:p14="http://schemas.microsoft.com/office/powerpoint/2010/main" val="2461007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F292341-D0A8-45E4-BDC2-CAC4CC4B8632}"/>
              </a:ext>
            </a:extLst>
          </p:cNvPr>
          <p:cNvSpPr/>
          <p:nvPr/>
        </p:nvSpPr>
        <p:spPr>
          <a:xfrm>
            <a:off x="2223499" y="1244553"/>
            <a:ext cx="7745001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b="1" dirty="0"/>
              <a:t>因</a:t>
            </a:r>
            <a:r>
              <a:rPr lang="en-US" altLang="zh-TW" sz="3600" b="1" dirty="0"/>
              <a:t>2019</a:t>
            </a:r>
            <a:r>
              <a:rPr lang="zh-TW" altLang="en-US" sz="3600" b="1" dirty="0"/>
              <a:t>年年底</a:t>
            </a:r>
            <a:r>
              <a:rPr lang="en-US" altLang="zh-TW" sz="3600" b="1" dirty="0"/>
              <a:t>covid-19</a:t>
            </a:r>
            <a:r>
              <a:rPr lang="zh-TW" altLang="en-US" sz="3600" b="1" dirty="0"/>
              <a:t>正式爆發，於是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而於</a:t>
            </a:r>
            <a:r>
              <a:rPr lang="en-US" altLang="zh-TW" sz="3600" b="1" dirty="0"/>
              <a:t>2020</a:t>
            </a:r>
            <a:r>
              <a:rPr lang="zh-TW" altLang="en-US" sz="3600" b="1" dirty="0"/>
              <a:t>年初申請退休</a:t>
            </a:r>
            <a:r>
              <a:rPr lang="en-US" altLang="zh-TW" sz="3600" b="1" dirty="0"/>
              <a:t>,</a:t>
            </a:r>
            <a:r>
              <a:rPr lang="zh-TW" altLang="en-US" sz="3600" b="1" dirty="0"/>
              <a:t>由於疫情的關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係很多的活動都取消</a:t>
            </a:r>
            <a:r>
              <a:rPr lang="en-US" altLang="zh-TW" sz="3600" b="1" dirty="0"/>
              <a:t>,</a:t>
            </a:r>
            <a:r>
              <a:rPr lang="zh-TW" altLang="en-US" sz="3600" b="1" dirty="0"/>
              <a:t> 長期的靜態活動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造成身體上快速的退化。</a:t>
            </a:r>
            <a:endParaRPr lang="en-US" altLang="zh-TW" sz="3600" b="1" dirty="0"/>
          </a:p>
        </p:txBody>
      </p:sp>
    </p:spTree>
    <p:extLst>
      <p:ext uri="{BB962C8B-B14F-4D97-AF65-F5344CB8AC3E}">
        <p14:creationId xmlns:p14="http://schemas.microsoft.com/office/powerpoint/2010/main" val="3411501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BDFA817-E4E4-4161-8C18-8FE118D8E343}"/>
              </a:ext>
            </a:extLst>
          </p:cNvPr>
          <p:cNvSpPr/>
          <p:nvPr/>
        </p:nvSpPr>
        <p:spPr>
          <a:xfrm>
            <a:off x="2174110" y="1848235"/>
            <a:ext cx="784377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b="1" dirty="0"/>
              <a:t>我家師姊建議我去參加新北市政府的 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肌耐力師的培訓</a:t>
            </a:r>
            <a:r>
              <a:rPr lang="en-US" altLang="zh-TW" sz="3600" b="1" dirty="0"/>
              <a:t>,</a:t>
            </a:r>
            <a:r>
              <a:rPr lang="zh-TW" altLang="en-US" sz="3600" b="1" dirty="0"/>
              <a:t>這個因緣讓我有機會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到據點去協助長者上肌耐力的課程。</a:t>
            </a:r>
            <a:endParaRPr lang="en-US" altLang="zh-TW" sz="3600" b="1" dirty="0"/>
          </a:p>
        </p:txBody>
      </p:sp>
    </p:spTree>
    <p:extLst>
      <p:ext uri="{BB962C8B-B14F-4D97-AF65-F5344CB8AC3E}">
        <p14:creationId xmlns:p14="http://schemas.microsoft.com/office/powerpoint/2010/main" val="236426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BFB9FEAE-4178-435F-AA18-A981252079B9}"/>
              </a:ext>
            </a:extLst>
          </p:cNvPr>
          <p:cNvSpPr/>
          <p:nvPr/>
        </p:nvSpPr>
        <p:spPr>
          <a:xfrm>
            <a:off x="2311153" y="1069168"/>
            <a:ext cx="7569693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/>
              <a:t>課程的持續下來，很多長者會來跟我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分享，例如他爬樓梯不會那麼喘了，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她能一口氣走樓梯到家腳不會累,腰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不酸手不痛等等的回饋，讓自己滿心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歡喜，就如同我師姊講的，老吾老我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也會老，他健康我也健康大家都健康。</a:t>
            </a:r>
            <a:endParaRPr lang="en-US" altLang="zh-TW" sz="3600" b="1" dirty="0"/>
          </a:p>
          <a:p>
            <a:endParaRPr lang="en-US" altLang="zh-TW" sz="3600" b="1" dirty="0"/>
          </a:p>
          <a:p>
            <a:endParaRPr lang="en-US" altLang="zh-TW" sz="900" b="1" dirty="0"/>
          </a:p>
          <a:p>
            <a:endParaRPr lang="en-US" altLang="zh-TW" sz="900" b="1" dirty="0"/>
          </a:p>
        </p:txBody>
      </p:sp>
    </p:spTree>
    <p:extLst>
      <p:ext uri="{BB962C8B-B14F-4D97-AF65-F5344CB8AC3E}">
        <p14:creationId xmlns:p14="http://schemas.microsoft.com/office/powerpoint/2010/main" val="2670083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3A695F6-69A6-4307-8BA9-ED1873ACA4D9}"/>
              </a:ext>
            </a:extLst>
          </p:cNvPr>
          <p:cNvSpPr/>
          <p:nvPr/>
        </p:nvSpPr>
        <p:spPr>
          <a:xfrm>
            <a:off x="3048000" y="1365812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600" b="1" dirty="0"/>
              <a:t>所以幫助他人的過程會帶來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正向的感受，隨著這種行為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的持續，喜悅感也會隨之增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加，進一步促進個人的成長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與修行。</a:t>
            </a:r>
          </a:p>
        </p:txBody>
      </p:sp>
    </p:spTree>
    <p:extLst>
      <p:ext uri="{BB962C8B-B14F-4D97-AF65-F5344CB8AC3E}">
        <p14:creationId xmlns:p14="http://schemas.microsoft.com/office/powerpoint/2010/main" val="3259967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6062F04-A64A-4479-8D03-C99EA2A7246A}"/>
              </a:ext>
            </a:extLst>
          </p:cNvPr>
          <p:cNvSpPr/>
          <p:nvPr/>
        </p:nvSpPr>
        <p:spPr>
          <a:xfrm>
            <a:off x="2177988" y="1177589"/>
            <a:ext cx="78360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/>
              <a:t>因此，幫助他人獲得健康和幸福，不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僅有助於別人，同時也能讓自己體驗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到喜悅，這種情感狀態個人認為與喜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覺支有著密切的關聯。因為最終的快</a:t>
            </a:r>
            <a:endParaRPr lang="en-US" altLang="zh-TW" sz="3600" b="1" dirty="0"/>
          </a:p>
          <a:p>
            <a:endParaRPr lang="en-US" altLang="zh-TW" sz="900" b="1" dirty="0"/>
          </a:p>
          <a:p>
            <a:r>
              <a:rPr lang="zh-TW" altLang="en-US" sz="3600" b="1" dirty="0"/>
              <a:t>樂來自於心靈的覺醒與對他人的善行。</a:t>
            </a:r>
          </a:p>
        </p:txBody>
      </p:sp>
    </p:spTree>
    <p:extLst>
      <p:ext uri="{BB962C8B-B14F-4D97-AF65-F5344CB8AC3E}">
        <p14:creationId xmlns:p14="http://schemas.microsoft.com/office/powerpoint/2010/main" val="3236370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380DD7CA-9759-4C00-BA99-0B2AE4C9B8A1}"/>
              </a:ext>
            </a:extLst>
          </p:cNvPr>
          <p:cNvSpPr/>
          <p:nvPr/>
        </p:nvSpPr>
        <p:spPr>
          <a:xfrm>
            <a:off x="4237607" y="2189644"/>
            <a:ext cx="371678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600" b="1" dirty="0"/>
              <a:t>感恩聆聽</a:t>
            </a:r>
          </a:p>
        </p:txBody>
      </p:sp>
    </p:spTree>
    <p:extLst>
      <p:ext uri="{BB962C8B-B14F-4D97-AF65-F5344CB8AC3E}">
        <p14:creationId xmlns:p14="http://schemas.microsoft.com/office/powerpoint/2010/main" val="4096407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鳳舞九天">
  <a:themeElements>
    <a:clrScheme name="鳳舞九天">
      <a:dk1>
        <a:sysClr val="windowText" lastClr="000000"/>
      </a:dk1>
      <a:lt1>
        <a:sysClr val="window" lastClr="FFFFFF"/>
      </a:lt1>
      <a:dk2>
        <a:srgbClr val="004646"/>
      </a:dk2>
      <a:lt2>
        <a:srgbClr val="E1F0FF"/>
      </a:lt2>
      <a:accent1>
        <a:srgbClr val="50742F"/>
      </a:accent1>
      <a:accent2>
        <a:srgbClr val="268868"/>
      </a:accent2>
      <a:accent3>
        <a:srgbClr val="33BD56"/>
      </a:accent3>
      <a:accent4>
        <a:srgbClr val="4BC5B9"/>
      </a:accent4>
      <a:accent5>
        <a:srgbClr val="3163CA"/>
      </a:accent5>
      <a:accent6>
        <a:srgbClr val="4B14AA"/>
      </a:accent6>
      <a:hlink>
        <a:srgbClr val="D9BE02"/>
      </a:hlink>
      <a:folHlink>
        <a:srgbClr val="F900F9"/>
      </a:folHlink>
    </a:clrScheme>
    <a:fontScheme name="鳳舞九天">
      <a:majorFont>
        <a:latin typeface="Footlight MT Light"/>
        <a:ea typeface=""/>
        <a:cs typeface=""/>
        <a:font script="Jpan" typeface="ＭＳ Ｐゴシック"/>
        <a:font script="Hang" typeface="맑은 고딕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oudy Old Style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00000"/>
              </a:schemeClr>
            </a:gs>
            <a:gs pos="100000">
              <a:schemeClr val="phClr">
                <a:shade val="15000"/>
                <a:satMod val="300000"/>
              </a:schemeClr>
            </a:gs>
          </a:gsLst>
          <a:path path="circle">
            <a:fillToRect l="10000" t="180000" r="1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tile tx="0" ty="0" sx="50000" sy="5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249</Words>
  <Application>Microsoft Office PowerPoint</Application>
  <PresentationFormat>寬螢幕</PresentationFormat>
  <Paragraphs>45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5" baseType="lpstr">
      <vt:lpstr>宋体</vt:lpstr>
      <vt:lpstr>微軟正黑體</vt:lpstr>
      <vt:lpstr>新細明體</vt:lpstr>
      <vt:lpstr>Arial</vt:lpstr>
      <vt:lpstr>Footlight MT Light</vt:lpstr>
      <vt:lpstr>Goudy Old Style</vt:lpstr>
      <vt:lpstr>Wingdings 2</vt:lpstr>
      <vt:lpstr>鳳舞九天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david</dc:creator>
  <cp:lastModifiedBy>david</cp:lastModifiedBy>
  <cp:revision>43</cp:revision>
  <dcterms:created xsi:type="dcterms:W3CDTF">2025-04-08T01:46:19Z</dcterms:created>
  <dcterms:modified xsi:type="dcterms:W3CDTF">2025-04-23T14:52:15Z</dcterms:modified>
</cp:coreProperties>
</file>