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59" r:id="rId7"/>
    <p:sldId id="263" r:id="rId8"/>
    <p:sldId id="266" r:id="rId9"/>
    <p:sldId id="267" r:id="rId10"/>
    <p:sldId id="262" r:id="rId11"/>
    <p:sldId id="268" r:id="rId1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1275896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7582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260565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215264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3615436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2826889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1753219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4217740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2723006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1255915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1053B770-44A3-4ECB-9AAD-D16B88287442}" type="datetimeFigureOut">
              <a:rPr lang="zh-TW" altLang="en-US" smtClean="0"/>
              <a:t>2025/4/22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1256540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3B770-44A3-4ECB-9AAD-D16B88287442}" type="datetimeFigureOut">
              <a:rPr lang="zh-TW" altLang="en-US" smtClean="0"/>
              <a:t>2025/4/22</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E4615-92DF-4A58-B614-6E298CAF8137}" type="slidenum">
              <a:rPr lang="zh-TW" altLang="en-US" smtClean="0"/>
              <a:t>‹#›</a:t>
            </a:fld>
            <a:endParaRPr lang="zh-TW" altLang="en-US"/>
          </a:p>
        </p:txBody>
      </p:sp>
    </p:spTree>
    <p:extLst>
      <p:ext uri="{BB962C8B-B14F-4D97-AF65-F5344CB8AC3E}">
        <p14:creationId xmlns:p14="http://schemas.microsoft.com/office/powerpoint/2010/main" val="33950610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49160" y="1344468"/>
            <a:ext cx="9144000" cy="1245065"/>
          </a:xfrm>
        </p:spPr>
        <p:txBody>
          <a:bodyPr/>
          <a:lstStyle/>
          <a:p>
            <a:r>
              <a:rPr lang="zh-TW" altLang="en-US" dirty="0" smtClean="0">
                <a:solidFill>
                  <a:schemeClr val="tx2">
                    <a:lumMod val="50000"/>
                  </a:schemeClr>
                </a:solidFill>
                <a:ea typeface="文鼎粗行楷" panose="02010609010101010101" pitchFamily="49" charset="-120"/>
              </a:rPr>
              <a:t>「七菩提分」</a:t>
            </a:r>
            <a:r>
              <a:rPr lang="en-US" altLang="zh-TW" dirty="0" smtClean="0">
                <a:solidFill>
                  <a:schemeClr val="tx2">
                    <a:lumMod val="50000"/>
                  </a:schemeClr>
                </a:solidFill>
                <a:ea typeface="文鼎粗行楷" panose="02010609010101010101" pitchFamily="49" charset="-120"/>
              </a:rPr>
              <a:t>—</a:t>
            </a:r>
            <a:r>
              <a:rPr lang="zh-TW" altLang="en-US" dirty="0" smtClean="0">
                <a:solidFill>
                  <a:schemeClr val="tx2">
                    <a:lumMod val="50000"/>
                  </a:schemeClr>
                </a:solidFill>
                <a:ea typeface="文鼎粗行楷" panose="02010609010101010101" pitchFamily="49" charset="-120"/>
              </a:rPr>
              <a:t>擇法覺支</a:t>
            </a:r>
            <a:endParaRPr lang="zh-TW" altLang="en-US" dirty="0">
              <a:solidFill>
                <a:schemeClr val="tx2">
                  <a:lumMod val="50000"/>
                </a:schemeClr>
              </a:solidFill>
              <a:ea typeface="文鼎粗行楷" panose="02010609010101010101" pitchFamily="49" charset="-120"/>
            </a:endParaRPr>
          </a:p>
        </p:txBody>
      </p:sp>
      <p:sp>
        <p:nvSpPr>
          <p:cNvPr id="3" name="副標題 2"/>
          <p:cNvSpPr>
            <a:spLocks noGrp="1"/>
          </p:cNvSpPr>
          <p:nvPr>
            <p:ph type="subTitle" idx="1"/>
          </p:nvPr>
        </p:nvSpPr>
        <p:spPr>
          <a:xfrm>
            <a:off x="1119052" y="5202238"/>
            <a:ext cx="9144000" cy="1655762"/>
          </a:xfrm>
        </p:spPr>
        <p:txBody>
          <a:bodyPr/>
          <a:lstStyle/>
          <a:p>
            <a:r>
              <a:rPr lang="zh-TW" altLang="en-US" dirty="0" smtClean="0">
                <a:ea typeface="文鼎粗行楷" panose="02010609010101010101" pitchFamily="49" charset="-120"/>
              </a:rPr>
              <a:t>黃麗鳳 合十   </a:t>
            </a:r>
            <a:endParaRPr lang="en-US" altLang="zh-TW" dirty="0" smtClean="0">
              <a:ea typeface="文鼎粗行楷" panose="02010609010101010101" pitchFamily="49" charset="-120"/>
            </a:endParaRPr>
          </a:p>
          <a:p>
            <a:r>
              <a:rPr lang="en-US" altLang="zh-TW" dirty="0" smtClean="0">
                <a:ea typeface="文鼎粗行楷" panose="02010609010101010101" pitchFamily="49" charset="-120"/>
              </a:rPr>
              <a:t>2025-04-24</a:t>
            </a:r>
            <a:endParaRPr lang="zh-TW" altLang="en-US" dirty="0">
              <a:ea typeface="文鼎粗行楷" panose="02010609010101010101" pitchFamily="49" charset="-120"/>
            </a:endParaRPr>
          </a:p>
        </p:txBody>
      </p:sp>
    </p:spTree>
    <p:extLst>
      <p:ext uri="{BB962C8B-B14F-4D97-AF65-F5344CB8AC3E}">
        <p14:creationId xmlns:p14="http://schemas.microsoft.com/office/powerpoint/2010/main" val="2381903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5"/>
          <p:cNvSpPr>
            <a:spLocks noGrp="1"/>
          </p:cNvSpPr>
          <p:nvPr>
            <p:ph idx="1"/>
          </p:nvPr>
        </p:nvSpPr>
        <p:spPr/>
        <p:txBody>
          <a:bodyPr/>
          <a:lstStyle/>
          <a:p>
            <a:endParaRPr lang="zh-TW" altLang="en-US"/>
          </a:p>
        </p:txBody>
      </p:sp>
      <p:pic>
        <p:nvPicPr>
          <p:cNvPr id="7" name="圖片 6"/>
          <p:cNvPicPr>
            <a:picLocks noChangeAspect="1"/>
          </p:cNvPicPr>
          <p:nvPr/>
        </p:nvPicPr>
        <p:blipFill>
          <a:blip r:embed="rId2"/>
          <a:stretch>
            <a:fillRect/>
          </a:stretch>
        </p:blipFill>
        <p:spPr>
          <a:xfrm>
            <a:off x="838199" y="3265"/>
            <a:ext cx="10515601" cy="6854735"/>
          </a:xfrm>
          <a:prstGeom prst="rect">
            <a:avLst/>
          </a:prstGeom>
        </p:spPr>
      </p:pic>
    </p:spTree>
    <p:extLst>
      <p:ext uri="{BB962C8B-B14F-4D97-AF65-F5344CB8AC3E}">
        <p14:creationId xmlns:p14="http://schemas.microsoft.com/office/powerpoint/2010/main" val="3944727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stretch>
            <a:fillRect/>
          </a:stretch>
        </p:blipFill>
        <p:spPr>
          <a:xfrm>
            <a:off x="1045029" y="0"/>
            <a:ext cx="9966959" cy="6858001"/>
          </a:xfrm>
          <a:prstGeom prst="rect">
            <a:avLst/>
          </a:prstGeom>
        </p:spPr>
      </p:pic>
    </p:spTree>
    <p:extLst>
      <p:ext uri="{BB962C8B-B14F-4D97-AF65-F5344CB8AC3E}">
        <p14:creationId xmlns:p14="http://schemas.microsoft.com/office/powerpoint/2010/main" val="131506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2064566"/>
          </a:xfrm>
        </p:spPr>
        <p:txBody>
          <a:bodyPr/>
          <a:lstStyle/>
          <a:p>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菩提</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就是</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覺</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a:t>
            </a:r>
            <a:r>
              <a:rPr lang="en-US" altLang="zh-TW" dirty="0" smtClean="0">
                <a:latin typeface="王漢宗中隸書繁" panose="02000500000000000000" pitchFamily="2" charset="-120"/>
                <a:ea typeface="王漢宗中隸書繁" panose="02000500000000000000" pitchFamily="2" charset="-120"/>
              </a:rPr>
              <a:t/>
            </a:r>
            <a:br>
              <a:rPr lang="en-US" altLang="zh-TW" dirty="0" smtClean="0">
                <a:latin typeface="王漢宗中隸書繁" panose="02000500000000000000" pitchFamily="2" charset="-120"/>
                <a:ea typeface="王漢宗中隸書繁" panose="02000500000000000000" pitchFamily="2" charset="-120"/>
              </a:rPr>
            </a:br>
            <a:r>
              <a:rPr lang="zh-TW" altLang="en-US" sz="3600" dirty="0" smtClean="0">
                <a:latin typeface="王漢宗中隸書繁" panose="02000500000000000000" pitchFamily="2" charset="-120"/>
                <a:ea typeface="王漢宗中隸書繁" panose="02000500000000000000" pitchFamily="2" charset="-120"/>
              </a:rPr>
              <a:t>人人本具覺性，但唯有選擇正確方向修行才能覺悟。</a:t>
            </a:r>
            <a:endParaRPr lang="zh-TW" altLang="en-US" sz="3600" dirty="0">
              <a:latin typeface="王漢宗中隸書繁" panose="02000500000000000000" pitchFamily="2" charset="-120"/>
              <a:ea typeface="王漢宗中隸書繁" panose="02000500000000000000" pitchFamily="2" charset="-120"/>
            </a:endParaRPr>
          </a:p>
        </p:txBody>
      </p:sp>
      <p:sp>
        <p:nvSpPr>
          <p:cNvPr id="3" name="內容版面配置區 2"/>
          <p:cNvSpPr>
            <a:spLocks noGrp="1"/>
          </p:cNvSpPr>
          <p:nvPr>
            <p:ph idx="1"/>
          </p:nvPr>
        </p:nvSpPr>
        <p:spPr>
          <a:xfrm>
            <a:off x="1642654" y="2429691"/>
            <a:ext cx="8906691" cy="3747271"/>
          </a:xfrm>
          <a:noFill/>
          <a:ln w="28575">
            <a:noFill/>
          </a:ln>
        </p:spPr>
        <p:txBody>
          <a:bodyPr>
            <a:normAutofit fontScale="77500" lnSpcReduction="20000"/>
          </a:bodyPr>
          <a:lstStyle/>
          <a:p>
            <a:pPr marL="0" indent="0">
              <a:buNone/>
            </a:pPr>
            <a:r>
              <a:rPr lang="zh-TW" altLang="en-US" sz="4000" dirty="0" smtClean="0">
                <a:latin typeface="華康細圓體" panose="020F0309000000000000" pitchFamily="49" charset="-120"/>
                <a:ea typeface="華康細圓體" panose="020F0309000000000000" pitchFamily="49" charset="-120"/>
              </a:rPr>
              <a:t>「七菩提分」：</a:t>
            </a:r>
          </a:p>
          <a:p>
            <a:pPr marL="0" indent="0">
              <a:buNone/>
            </a:pPr>
            <a:r>
              <a:rPr lang="zh-TW" altLang="en-US" sz="4000" dirty="0" smtClean="0">
                <a:latin typeface="華康細圓體" panose="020F0309000000000000" pitchFamily="49" charset="-120"/>
                <a:ea typeface="華康細圓體" panose="020F0309000000000000" pitchFamily="49" charset="-120"/>
              </a:rPr>
              <a:t>一、</a:t>
            </a:r>
            <a:r>
              <a:rPr lang="zh-TW" altLang="en-US" sz="4000" b="1" dirty="0" smtClean="0">
                <a:solidFill>
                  <a:srgbClr val="C00000"/>
                </a:solidFill>
                <a:latin typeface="華康細圓體" panose="020F0309000000000000" pitchFamily="49" charset="-120"/>
                <a:ea typeface="華康細圓體" panose="020F0309000000000000" pitchFamily="49" charset="-120"/>
              </a:rPr>
              <a:t>擇法覺分，謂揀擇諸法之真偽。</a:t>
            </a:r>
          </a:p>
          <a:p>
            <a:pPr marL="0" indent="0">
              <a:buNone/>
            </a:pPr>
            <a:r>
              <a:rPr lang="zh-TW" altLang="en-US" sz="4000" dirty="0" smtClean="0">
                <a:latin typeface="華康細圓體" panose="020F0309000000000000" pitchFamily="49" charset="-120"/>
                <a:ea typeface="華康細圓體" panose="020F0309000000000000" pitchFamily="49" charset="-120"/>
              </a:rPr>
              <a:t>二、精進覺分，謂修諸道法，無有間雜。</a:t>
            </a:r>
          </a:p>
          <a:p>
            <a:pPr marL="0" indent="0">
              <a:buNone/>
            </a:pPr>
            <a:r>
              <a:rPr lang="zh-TW" altLang="en-US" sz="4000" dirty="0" smtClean="0">
                <a:latin typeface="華康細圓體" panose="020F0309000000000000" pitchFamily="49" charset="-120"/>
                <a:ea typeface="華康細圓體" panose="020F0309000000000000" pitchFamily="49" charset="-120"/>
              </a:rPr>
              <a:t>三、喜覺分，謂契悟真法，得歡喜。</a:t>
            </a:r>
          </a:p>
          <a:p>
            <a:pPr marL="0" indent="0">
              <a:buNone/>
            </a:pPr>
            <a:r>
              <a:rPr lang="zh-TW" altLang="en-US" sz="4000" dirty="0" smtClean="0">
                <a:latin typeface="華康細圓體" panose="020F0309000000000000" pitchFamily="49" charset="-120"/>
                <a:ea typeface="華康細圓體" panose="020F0309000000000000" pitchFamily="49" charset="-120"/>
              </a:rPr>
              <a:t>四、除覺分，謂斷除知見煩惱。</a:t>
            </a:r>
          </a:p>
          <a:p>
            <a:pPr marL="0" indent="0">
              <a:buNone/>
            </a:pPr>
            <a:r>
              <a:rPr lang="zh-TW" altLang="en-US" sz="4000" dirty="0" smtClean="0">
                <a:latin typeface="華康細圓體" panose="020F0309000000000000" pitchFamily="49" charset="-120"/>
                <a:ea typeface="華康細圓體" panose="020F0309000000000000" pitchFamily="49" charset="-120"/>
              </a:rPr>
              <a:t>五、捨覺分，謂捨離所見念著之境。</a:t>
            </a:r>
          </a:p>
          <a:p>
            <a:pPr marL="0" indent="0">
              <a:buNone/>
            </a:pPr>
            <a:r>
              <a:rPr lang="zh-TW" altLang="en-US" sz="4000" dirty="0" smtClean="0">
                <a:latin typeface="華康細圓體" panose="020F0309000000000000" pitchFamily="49" charset="-120"/>
                <a:ea typeface="華康細圓體" panose="020F0309000000000000" pitchFamily="49" charset="-120"/>
              </a:rPr>
              <a:t>六、定覺分，謂覺了所發之禪定。</a:t>
            </a:r>
          </a:p>
          <a:p>
            <a:pPr marL="0" indent="0">
              <a:buNone/>
            </a:pPr>
            <a:r>
              <a:rPr lang="zh-TW" altLang="en-US" sz="4000" dirty="0" smtClean="0">
                <a:latin typeface="華康細圓體" panose="020F0309000000000000" pitchFamily="49" charset="-120"/>
                <a:ea typeface="華康細圓體" panose="020F0309000000000000" pitchFamily="49" charset="-120"/>
              </a:rPr>
              <a:t>七、念覺分，謂思惟所修之道法。</a:t>
            </a:r>
          </a:p>
        </p:txBody>
      </p:sp>
    </p:spTree>
    <p:extLst>
      <p:ext uri="{BB962C8B-B14F-4D97-AF65-F5344CB8AC3E}">
        <p14:creationId xmlns:p14="http://schemas.microsoft.com/office/powerpoint/2010/main" val="2630263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1803309"/>
          </a:xfrm>
        </p:spPr>
        <p:txBody>
          <a:bodyPr>
            <a:normAutofit fontScale="90000"/>
          </a:bodyPr>
          <a:lstStyle/>
          <a:p>
            <a:r>
              <a:rPr lang="zh-TW" altLang="en-US" sz="3600" dirty="0" smtClean="0">
                <a:solidFill>
                  <a:srgbClr val="C00000"/>
                </a:solidFill>
                <a:latin typeface="王漢宗中隸書繁" panose="02000500000000000000" pitchFamily="2" charset="-120"/>
                <a:ea typeface="王漢宗中隸書繁" panose="02000500000000000000" pitchFamily="2" charset="-120"/>
              </a:rPr>
              <a:t>「擇法覺支」</a:t>
            </a:r>
            <a:r>
              <a:rPr lang="en-US" altLang="zh-TW" sz="3600" dirty="0" smtClean="0">
                <a:latin typeface="王漢宗中隸書繁" panose="02000500000000000000" pitchFamily="2" charset="-120"/>
                <a:ea typeface="王漢宗中隸書繁" panose="02000500000000000000" pitchFamily="2" charset="-120"/>
              </a:rPr>
              <a:t/>
            </a:r>
            <a:br>
              <a:rPr lang="en-US" altLang="zh-TW" sz="3600" dirty="0" smtClean="0">
                <a:latin typeface="王漢宗中隸書繁" panose="02000500000000000000" pitchFamily="2" charset="-120"/>
                <a:ea typeface="王漢宗中隸書繁" panose="02000500000000000000" pitchFamily="2" charset="-120"/>
              </a:rPr>
            </a:br>
            <a:r>
              <a:rPr lang="zh-TW" altLang="en-US" sz="3600" dirty="0" smtClean="0">
                <a:latin typeface="王漢宗中隸書繁" panose="02000500000000000000" pitchFamily="2" charset="-120"/>
                <a:ea typeface="王漢宗中隸書繁" panose="02000500000000000000" pitchFamily="2" charset="-120"/>
              </a:rPr>
              <a:t>要用智慧分別、選擇所要走的正確道路，精進向前；若缺乏分別正邪、真偽的智慧，就容易偏邪而走入歧途險道。</a:t>
            </a:r>
            <a:endParaRPr lang="zh-TW" altLang="en-US" sz="3600" dirty="0">
              <a:latin typeface="王漢宗中隸書繁" panose="02000500000000000000" pitchFamily="2" charset="-120"/>
              <a:ea typeface="王漢宗中隸書繁" panose="02000500000000000000" pitchFamily="2" charset="-120"/>
            </a:endParaRPr>
          </a:p>
        </p:txBody>
      </p:sp>
      <p:sp>
        <p:nvSpPr>
          <p:cNvPr id="5" name="矩形 4"/>
          <p:cNvSpPr/>
          <p:nvPr/>
        </p:nvSpPr>
        <p:spPr>
          <a:xfrm>
            <a:off x="1073332" y="2329768"/>
            <a:ext cx="8305800" cy="4093428"/>
          </a:xfrm>
          <a:prstGeom prst="rect">
            <a:avLst/>
          </a:prstGeom>
        </p:spPr>
        <p:txBody>
          <a:bodyPr wrap="square">
            <a:spAutoFit/>
          </a:bodyPr>
          <a:lstStyle/>
          <a:p>
            <a:r>
              <a:rPr lang="zh-TW" altLang="en-US" sz="3000" dirty="0" smtClean="0">
                <a:latin typeface="華康細圓體" panose="020F0309000000000000" pitchFamily="49" charset="-120"/>
                <a:ea typeface="華康細圓體" panose="020F0309000000000000" pitchFamily="49" charset="-120"/>
              </a:rPr>
              <a:t>上人開示</a:t>
            </a:r>
            <a:r>
              <a:rPr lang="en-US" altLang="zh-TW" sz="3000" dirty="0" smtClean="0">
                <a:latin typeface="華康細圓體" panose="020F0309000000000000" pitchFamily="49" charset="-120"/>
                <a:ea typeface="華康細圓體" panose="020F0309000000000000" pitchFamily="49" charset="-120"/>
              </a:rPr>
              <a:t>:</a:t>
            </a:r>
            <a:r>
              <a:rPr lang="zh-TW" altLang="en-US" sz="3000" dirty="0" smtClean="0">
                <a:latin typeface="華康細圓體" panose="020F0309000000000000" pitchFamily="49" charset="-120"/>
                <a:ea typeface="華康細圓體" panose="020F0309000000000000" pitchFamily="49" charset="-120"/>
              </a:rPr>
              <a:t>因為現在的世間很複雜，人心比較浮，要求也較多。所以不正確的法，</a:t>
            </a:r>
            <a:r>
              <a:rPr lang="zh-TW" altLang="en-US" sz="3000" dirty="0" smtClean="0">
                <a:latin typeface="華康細圓體" panose="020F0309000000000000" pitchFamily="49" charset="-120"/>
                <a:ea typeface="華康細圓體" panose="020F0309000000000000" pitchFamily="49" charset="-120"/>
              </a:rPr>
              <a:t>很容易偏向邪道。</a:t>
            </a:r>
            <a:endParaRPr lang="en-US" altLang="zh-TW" sz="3000" dirty="0" smtClean="0">
              <a:latin typeface="華康細圓體" panose="020F0309000000000000" pitchFamily="49" charset="-120"/>
              <a:ea typeface="華康細圓體" panose="020F0309000000000000" pitchFamily="49" charset="-120"/>
            </a:endParaRPr>
          </a:p>
          <a:p>
            <a:r>
              <a:rPr lang="zh-TW" altLang="en-US" sz="3000" dirty="0" smtClean="0">
                <a:latin typeface="華康細圓體" panose="020F0309000000000000" pitchFamily="49" charset="-120"/>
                <a:ea typeface="華康細圓體" panose="020F0309000000000000" pitchFamily="49" charset="-120"/>
              </a:rPr>
              <a:t>邪道、邪教牽引人，真的是很可怕。</a:t>
            </a:r>
            <a:endParaRPr lang="en-US" altLang="zh-TW" sz="3000" dirty="0" smtClean="0">
              <a:latin typeface="華康細圓體" panose="020F0309000000000000" pitchFamily="49" charset="-120"/>
              <a:ea typeface="華康細圓體" panose="020F0309000000000000" pitchFamily="49" charset="-120"/>
            </a:endParaRPr>
          </a:p>
          <a:p>
            <a:endParaRPr lang="zh-TW" altLang="en-US" sz="1000" dirty="0" smtClean="0">
              <a:latin typeface="華康細圓體" panose="020F0309000000000000" pitchFamily="49" charset="-120"/>
              <a:ea typeface="華康細圓體" panose="020F0309000000000000" pitchFamily="49" charset="-120"/>
            </a:endParaRPr>
          </a:p>
          <a:p>
            <a:r>
              <a:rPr lang="zh-TW" altLang="en-US" sz="3000" dirty="0" smtClean="0">
                <a:latin typeface="華康細圓體" panose="020F0309000000000000" pitchFamily="49" charset="-120"/>
                <a:ea typeface="華康細圓體" panose="020F0309000000000000" pitchFamily="49" charset="-120"/>
              </a:rPr>
              <a:t>要很認真來選擇要信仰的宗教，要很認真來選擇，在宗教中，要如何修行？</a:t>
            </a:r>
            <a:endParaRPr lang="en-US" altLang="zh-TW" sz="3000" dirty="0" smtClean="0">
              <a:latin typeface="華康細圓體" panose="020F0309000000000000" pitchFamily="49" charset="-120"/>
              <a:ea typeface="華康細圓體" panose="020F0309000000000000" pitchFamily="49" charset="-120"/>
            </a:endParaRPr>
          </a:p>
          <a:p>
            <a:endParaRPr lang="en-US" altLang="zh-TW" sz="1000" dirty="0" smtClean="0">
              <a:latin typeface="華康細圓體" panose="020F0309000000000000" pitchFamily="49" charset="-120"/>
              <a:ea typeface="華康細圓體" panose="020F0309000000000000" pitchFamily="49" charset="-120"/>
            </a:endParaRPr>
          </a:p>
          <a:p>
            <a:r>
              <a:rPr lang="zh-TW" altLang="en-US" sz="3000" dirty="0" smtClean="0">
                <a:latin typeface="華康細圓體" panose="020F0309000000000000" pitchFamily="49" charset="-120"/>
                <a:ea typeface="華康細圓體" panose="020F0309000000000000" pitchFamily="49" charset="-120"/>
              </a:rPr>
              <a:t>要好好去找出真正是值得我們修行的法門。好好了解什麼是我們的真實法，什麼是值得我們用心受持的法。</a:t>
            </a:r>
            <a:endParaRPr lang="zh-TW" altLang="en-US" sz="3000" dirty="0">
              <a:latin typeface="華康細圓體" panose="020F0309000000000000" pitchFamily="49" charset="-120"/>
              <a:ea typeface="華康細圓體" panose="020F0309000000000000" pitchFamily="49" charset="-120"/>
            </a:endParaRPr>
          </a:p>
        </p:txBody>
      </p:sp>
    </p:spTree>
    <p:extLst>
      <p:ext uri="{BB962C8B-B14F-4D97-AF65-F5344CB8AC3E}">
        <p14:creationId xmlns:p14="http://schemas.microsoft.com/office/powerpoint/2010/main" val="1592707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stretch>
            <a:fillRect/>
          </a:stretch>
        </p:blipFill>
        <p:spPr>
          <a:xfrm>
            <a:off x="217798" y="2769326"/>
            <a:ext cx="6018644" cy="4012429"/>
          </a:xfrm>
          <a:prstGeom prst="rect">
            <a:avLst/>
          </a:prstGeom>
        </p:spPr>
      </p:pic>
      <p:sp>
        <p:nvSpPr>
          <p:cNvPr id="5" name="矩形 4"/>
          <p:cNvSpPr/>
          <p:nvPr/>
        </p:nvSpPr>
        <p:spPr>
          <a:xfrm>
            <a:off x="1356393" y="312896"/>
            <a:ext cx="9760098" cy="1384995"/>
          </a:xfrm>
          <a:prstGeom prst="rect">
            <a:avLst/>
          </a:prstGeom>
        </p:spPr>
        <p:txBody>
          <a:bodyPr wrap="square">
            <a:spAutoFit/>
          </a:bodyPr>
          <a:lstStyle/>
          <a:p>
            <a:r>
              <a:rPr lang="zh-TW" altLang="en-US" sz="2800" dirty="0" smtClean="0">
                <a:latin typeface="華康細圓體" panose="020F0309000000000000" pitchFamily="49" charset="-120"/>
                <a:ea typeface="華康細圓體" panose="020F0309000000000000" pitchFamily="49" charset="-120"/>
              </a:rPr>
              <a:t>在傳統民家顯要位置的大幀神明圖像，稱為「神明彩」，</a:t>
            </a:r>
            <a:endParaRPr lang="en-US" altLang="zh-TW" sz="2800" dirty="0" smtClean="0">
              <a:latin typeface="華康細圓體" panose="020F0309000000000000" pitchFamily="49" charset="-120"/>
              <a:ea typeface="華康細圓體" panose="020F0309000000000000" pitchFamily="49" charset="-120"/>
            </a:endParaRPr>
          </a:p>
          <a:p>
            <a:r>
              <a:rPr lang="zh-TW" altLang="en-US" sz="2800" dirty="0" smtClean="0">
                <a:latin typeface="華康細圓體" panose="020F0309000000000000" pitchFamily="49" charset="-120"/>
                <a:ea typeface="華康細圓體" panose="020F0309000000000000" pitchFamily="49" charset="-120"/>
              </a:rPr>
              <a:t>通常是以觀世音菩薩為主，搭配媽祖、關聖帝君、灶神、土地公，這幾尊神明是台灣民間信仰裡面最受大家供奉的神。</a:t>
            </a:r>
            <a:endParaRPr lang="zh-TW" altLang="en-US" sz="2800" dirty="0">
              <a:latin typeface="華康細圓體" panose="020F0309000000000000" pitchFamily="49" charset="-120"/>
              <a:ea typeface="華康細圓體" panose="020F0309000000000000" pitchFamily="49" charset="-120"/>
            </a:endParaRPr>
          </a:p>
        </p:txBody>
      </p:sp>
      <p:pic>
        <p:nvPicPr>
          <p:cNvPr id="6" name="圖片 5"/>
          <p:cNvPicPr>
            <a:picLocks noChangeAspect="1"/>
          </p:cNvPicPr>
          <p:nvPr/>
        </p:nvPicPr>
        <p:blipFill>
          <a:blip r:embed="rId3"/>
          <a:stretch>
            <a:fillRect/>
          </a:stretch>
        </p:blipFill>
        <p:spPr>
          <a:xfrm>
            <a:off x="6262653" y="3528333"/>
            <a:ext cx="5777429" cy="3253422"/>
          </a:xfrm>
          <a:prstGeom prst="rect">
            <a:avLst/>
          </a:prstGeom>
        </p:spPr>
      </p:pic>
    </p:spTree>
    <p:extLst>
      <p:ext uri="{BB962C8B-B14F-4D97-AF65-F5344CB8AC3E}">
        <p14:creationId xmlns:p14="http://schemas.microsoft.com/office/powerpoint/2010/main" val="923141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76779" y="233825"/>
            <a:ext cx="9158139" cy="1325563"/>
          </a:xfrm>
        </p:spPr>
        <p:txBody>
          <a:bodyPr>
            <a:noAutofit/>
          </a:bodyPr>
          <a:lstStyle/>
          <a:p>
            <a:r>
              <a:rPr lang="zh-TW" altLang="en-US" sz="2800" dirty="0" smtClean="0">
                <a:latin typeface="華康細圓體" panose="020F0309000000000000" pitchFamily="49" charset="-120"/>
                <a:ea typeface="華康細圓體" panose="020F0309000000000000" pitchFamily="49" charset="-120"/>
              </a:rPr>
              <a:t>臺灣多神格「民間信仰」</a:t>
            </a:r>
            <a:r>
              <a:rPr lang="zh-TW" altLang="en-US" sz="2800" dirty="0" smtClean="0">
                <a:latin typeface="華康細圓體" panose="020F0309000000000000" pitchFamily="49" charset="-120"/>
                <a:ea typeface="華康細圓體" panose="020F0309000000000000" pitchFamily="49" charset="-120"/>
              </a:rPr>
              <a:t>，主要源自道教來臺後，經過一段時間與佛教、儒教摻合，逐漸變成民間的傳統信仰及文化現象，</a:t>
            </a:r>
            <a:r>
              <a:rPr lang="zh-TW" altLang="en-US" sz="2800" dirty="0" smtClean="0">
                <a:solidFill>
                  <a:srgbClr val="C00000"/>
                </a:solidFill>
                <a:latin typeface="華康細圓體" panose="020F0309000000000000" pitchFamily="49" charset="-120"/>
                <a:ea typeface="華康細圓體" panose="020F0309000000000000" pitchFamily="49" charset="-120"/>
              </a:rPr>
              <a:t>只求個人與家庭之「富貴財子壽」</a:t>
            </a:r>
            <a:r>
              <a:rPr lang="zh-TW" altLang="en-US" sz="2800" dirty="0" smtClean="0">
                <a:latin typeface="華康細圓體" panose="020F0309000000000000" pitchFamily="49" charset="-120"/>
                <a:ea typeface="華康細圓體" panose="020F0309000000000000" pitchFamily="49" charset="-120"/>
              </a:rPr>
              <a:t>的</a:t>
            </a:r>
            <a:r>
              <a:rPr lang="zh-TW" altLang="en-US" sz="2800" dirty="0" smtClean="0">
                <a:latin typeface="華康細圓體" panose="020F0309000000000000" pitchFamily="49" charset="-120"/>
                <a:ea typeface="華康細圓體" panose="020F0309000000000000" pitchFamily="49" charset="-120"/>
              </a:rPr>
              <a:t>信仰</a:t>
            </a:r>
            <a:r>
              <a:rPr lang="zh-TW" altLang="en-US" sz="2800" dirty="0" smtClean="0">
                <a:latin typeface="華康細圓體" panose="020F0309000000000000" pitchFamily="49" charset="-120"/>
                <a:ea typeface="華康細圓體" panose="020F0309000000000000" pitchFamily="49" charset="-120"/>
              </a:rPr>
              <a:t>。</a:t>
            </a:r>
            <a:endParaRPr lang="zh-TW" altLang="en-US" sz="2800" dirty="0">
              <a:latin typeface="華康細圓體" panose="020F0309000000000000" pitchFamily="49" charset="-120"/>
              <a:ea typeface="華康細圓體" panose="020F0309000000000000" pitchFamily="49" charset="-120"/>
            </a:endParaRPr>
          </a:p>
        </p:txBody>
      </p:sp>
      <p:pic>
        <p:nvPicPr>
          <p:cNvPr id="4" name="內容版面配置區 3"/>
          <p:cNvPicPr>
            <a:picLocks noGrp="1" noChangeAspect="1"/>
          </p:cNvPicPr>
          <p:nvPr>
            <p:ph idx="1"/>
          </p:nvPr>
        </p:nvPicPr>
        <p:blipFill>
          <a:blip r:embed="rId2"/>
          <a:stretch>
            <a:fillRect/>
          </a:stretch>
        </p:blipFill>
        <p:spPr>
          <a:xfrm>
            <a:off x="1518826" y="1961183"/>
            <a:ext cx="6576304" cy="4479633"/>
          </a:xfrm>
          <a:prstGeom prst="rect">
            <a:avLst/>
          </a:prstGeom>
        </p:spPr>
      </p:pic>
      <p:sp>
        <p:nvSpPr>
          <p:cNvPr id="5" name="矩形 4"/>
          <p:cNvSpPr/>
          <p:nvPr/>
        </p:nvSpPr>
        <p:spPr>
          <a:xfrm>
            <a:off x="1887173" y="6380946"/>
            <a:ext cx="5839610" cy="461665"/>
          </a:xfrm>
          <a:prstGeom prst="rect">
            <a:avLst/>
          </a:prstGeom>
        </p:spPr>
        <p:txBody>
          <a:bodyPr wrap="square">
            <a:spAutoFit/>
          </a:bodyPr>
          <a:lstStyle/>
          <a:p>
            <a:r>
              <a:rPr lang="zh-TW" altLang="en-US" sz="2400" dirty="0" smtClean="0">
                <a:latin typeface="華康細圓體" panose="020F0309000000000000" pitchFamily="49" charset="-120"/>
                <a:ea typeface="華康細圓體" panose="020F0309000000000000" pitchFamily="49" charset="-120"/>
              </a:rPr>
              <a:t>臺灣著名儒釋道融合的廟宇艋舺龍山寺</a:t>
            </a:r>
            <a:endParaRPr lang="zh-TW" altLang="en-US" sz="2400" dirty="0">
              <a:latin typeface="華康細圓體" panose="020F0309000000000000" pitchFamily="49" charset="-120"/>
              <a:ea typeface="華康細圓體" panose="020F0309000000000000" pitchFamily="49" charset="-120"/>
            </a:endParaRPr>
          </a:p>
        </p:txBody>
      </p:sp>
      <p:pic>
        <p:nvPicPr>
          <p:cNvPr id="6" name="圖片 5"/>
          <p:cNvPicPr>
            <a:picLocks noChangeAspect="1"/>
          </p:cNvPicPr>
          <p:nvPr/>
        </p:nvPicPr>
        <p:blipFill>
          <a:blip r:embed="rId3"/>
          <a:stretch>
            <a:fillRect/>
          </a:stretch>
        </p:blipFill>
        <p:spPr>
          <a:xfrm>
            <a:off x="8340428" y="3139385"/>
            <a:ext cx="3241561" cy="3241561"/>
          </a:xfrm>
          <a:prstGeom prst="rect">
            <a:avLst/>
          </a:prstGeom>
        </p:spPr>
      </p:pic>
    </p:spTree>
    <p:extLst>
      <p:ext uri="{BB962C8B-B14F-4D97-AF65-F5344CB8AC3E}">
        <p14:creationId xmlns:p14="http://schemas.microsoft.com/office/powerpoint/2010/main" val="2317495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7300" y="386412"/>
            <a:ext cx="9677400" cy="1325563"/>
          </a:xfrm>
        </p:spPr>
        <p:txBody>
          <a:bodyPr>
            <a:noAutofit/>
          </a:bodyPr>
          <a:lstStyle/>
          <a:p>
            <a:r>
              <a:rPr lang="zh-TW" altLang="en-US" sz="2800" dirty="0" smtClean="0">
                <a:latin typeface="華康細圓體" panose="020F0309000000000000" pitchFamily="49" charset="-120"/>
                <a:ea typeface="華康細圓體" panose="020F0309000000000000" pitchFamily="49" charset="-120"/>
              </a:rPr>
              <a:t>大部分台灣人同時信仰佛教與道教。這種融合佛、道的民間宗教對社會生活保持著強大的影響力，各地也有各地盛行的神明祭典。每逢這些節日皆有許多民俗活動傳承舉辦著，熱鬧者更可達兩三天甚至更久。</a:t>
            </a:r>
            <a:endParaRPr lang="zh-TW" altLang="en-US" sz="2800" dirty="0">
              <a:latin typeface="華康細圓體" panose="020F0309000000000000" pitchFamily="49" charset="-120"/>
              <a:ea typeface="華康細圓體" panose="020F0309000000000000" pitchFamily="49" charset="-120"/>
            </a:endParaRPr>
          </a:p>
        </p:txBody>
      </p:sp>
      <p:sp>
        <p:nvSpPr>
          <p:cNvPr id="5" name="矩形 4"/>
          <p:cNvSpPr/>
          <p:nvPr/>
        </p:nvSpPr>
        <p:spPr>
          <a:xfrm>
            <a:off x="3933170" y="6452357"/>
            <a:ext cx="7232469" cy="400110"/>
          </a:xfrm>
          <a:prstGeom prst="rect">
            <a:avLst/>
          </a:prstGeom>
        </p:spPr>
        <p:txBody>
          <a:bodyPr wrap="square">
            <a:spAutoFit/>
          </a:bodyPr>
          <a:lstStyle/>
          <a:p>
            <a:r>
              <a:rPr lang="en-US" altLang="zh-TW" sz="2000" dirty="0" smtClean="0">
                <a:latin typeface="華康細圓體" panose="020F0309000000000000" pitchFamily="49" charset="-120"/>
                <a:ea typeface="華康細圓體" panose="020F0309000000000000" pitchFamily="49" charset="-120"/>
              </a:rPr>
              <a:t>2024</a:t>
            </a:r>
            <a:r>
              <a:rPr lang="zh-TW" altLang="en-US" sz="2000" dirty="0" smtClean="0">
                <a:latin typeface="華康細圓體" panose="020F0309000000000000" pitchFamily="49" charset="-120"/>
                <a:ea typeface="華康細圓體" panose="020F0309000000000000" pitchFamily="49" charset="-120"/>
              </a:rPr>
              <a:t>先嗇宮神農文化祭</a:t>
            </a:r>
            <a:endParaRPr lang="zh-TW" altLang="en-US" sz="2000" dirty="0">
              <a:latin typeface="華康細圓體" panose="020F0309000000000000" pitchFamily="49" charset="-120"/>
              <a:ea typeface="華康細圓體" panose="020F0309000000000000" pitchFamily="49" charset="-120"/>
            </a:endParaRPr>
          </a:p>
        </p:txBody>
      </p:sp>
      <p:pic>
        <p:nvPicPr>
          <p:cNvPr id="7" name="內容版面配置區 6"/>
          <p:cNvPicPr>
            <a:picLocks noGrp="1" noChangeAspect="1"/>
          </p:cNvPicPr>
          <p:nvPr>
            <p:ph idx="1"/>
          </p:nvPr>
        </p:nvPicPr>
        <p:blipFill>
          <a:blip r:embed="rId2"/>
          <a:stretch>
            <a:fillRect/>
          </a:stretch>
        </p:blipFill>
        <p:spPr>
          <a:xfrm>
            <a:off x="2228144" y="2106552"/>
            <a:ext cx="7735712" cy="4351338"/>
          </a:xfrm>
          <a:prstGeom prst="rect">
            <a:avLst/>
          </a:prstGeom>
        </p:spPr>
      </p:pic>
    </p:spTree>
    <p:extLst>
      <p:ext uri="{BB962C8B-B14F-4D97-AF65-F5344CB8AC3E}">
        <p14:creationId xmlns:p14="http://schemas.microsoft.com/office/powerpoint/2010/main" val="2925175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40525" y="182880"/>
            <a:ext cx="9405258" cy="6675120"/>
          </a:xfrm>
        </p:spPr>
        <p:txBody>
          <a:bodyPr>
            <a:normAutofit/>
          </a:bodyPr>
          <a:lstStyle/>
          <a:p>
            <a:r>
              <a:rPr lang="zh-TW" altLang="en-US" dirty="0" smtClean="0">
                <a:latin typeface="王漢宗中隸書繁" panose="02000500000000000000" pitchFamily="2" charset="-120"/>
                <a:ea typeface="王漢宗中隸書繁" panose="02000500000000000000" pitchFamily="2" charset="-120"/>
              </a:rPr>
              <a:t>民間宗教與「有組織宗教」相比</a:t>
            </a:r>
            <a:r>
              <a:rPr lang="en-US" altLang="zh-TW" dirty="0" smtClean="0">
                <a:latin typeface="王漢宗中隸書繁" panose="02000500000000000000" pitchFamily="2" charset="-120"/>
                <a:ea typeface="王漢宗中隸書繁" panose="02000500000000000000" pitchFamily="2" charset="-120"/>
              </a:rPr>
              <a:t>:</a:t>
            </a:r>
          </a:p>
          <a:p>
            <a:r>
              <a:rPr lang="zh-TW" altLang="en-US" dirty="0" smtClean="0">
                <a:solidFill>
                  <a:srgbClr val="C00000"/>
                </a:solidFill>
                <a:latin typeface="王漢宗中隸書繁" panose="02000500000000000000" pitchFamily="2" charset="-120"/>
                <a:ea typeface="王漢宗中隸書繁" panose="02000500000000000000" pitchFamily="2" charset="-120"/>
              </a:rPr>
              <a:t>「有組織宗教」有明確的創立者、教義、理論、神職人員乃至學校、宗教組織</a:t>
            </a:r>
          </a:p>
          <a:p>
            <a:r>
              <a:rPr lang="zh-TW" altLang="en-US" dirty="0" smtClean="0">
                <a:latin typeface="王漢宗中隸書繁" panose="02000500000000000000" pitchFamily="2" charset="-120"/>
                <a:ea typeface="王漢宗中隸書繁" panose="02000500000000000000" pitchFamily="2" charset="-120"/>
              </a:rPr>
              <a:t>民間信仰既沒有經典（如</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聖經</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可蘭經</a:t>
            </a:r>
            <a:r>
              <a:rPr lang="en-US" altLang="zh-TW" dirty="0" smtClean="0">
                <a:latin typeface="王漢宗中隸書繁" panose="02000500000000000000" pitchFamily="2" charset="-120"/>
                <a:ea typeface="王漢宗中隸書繁" panose="02000500000000000000" pitchFamily="2" charset="-120"/>
              </a:rPr>
              <a:t>》</a:t>
            </a:r>
            <a:r>
              <a:rPr lang="zh-TW" altLang="en-US" dirty="0" smtClean="0">
                <a:latin typeface="王漢宗中隸書繁" panose="02000500000000000000" pitchFamily="2" charset="-120"/>
                <a:ea typeface="王漢宗中隸書繁" panose="02000500000000000000" pitchFamily="2" charset="-120"/>
              </a:rPr>
              <a:t>或佛經），也沒有組織或系統化的教派，因此，民間宗教也可被認為是不在祭司或神學家指導下由平民進行的宗教活動。</a:t>
            </a:r>
          </a:p>
          <a:p>
            <a:r>
              <a:rPr lang="zh-TW" altLang="en-US" dirty="0" smtClean="0">
                <a:solidFill>
                  <a:srgbClr val="C00000"/>
                </a:solidFill>
                <a:latin typeface="王漢宗中隸書繁" panose="02000500000000000000" pitchFamily="2" charset="-120"/>
                <a:ea typeface="王漢宗中隸書繁" panose="02000500000000000000" pitchFamily="2" charset="-120"/>
              </a:rPr>
              <a:t>一般的民間信仰的特點是功利性非常強，只求世俗功利之事，沒興趣了解宗教教義。</a:t>
            </a:r>
          </a:p>
          <a:p>
            <a:r>
              <a:rPr lang="zh-TW" altLang="en-US" dirty="0" smtClean="0">
                <a:solidFill>
                  <a:srgbClr val="002060"/>
                </a:solidFill>
                <a:latin typeface="王漢宗中隸書繁" panose="02000500000000000000" pitchFamily="2" charset="-120"/>
                <a:ea typeface="王漢宗中隸書繁" panose="02000500000000000000" pitchFamily="2" charset="-120"/>
              </a:rPr>
              <a:t>老百姓很少對超脫或者來世有所渴望，</a:t>
            </a:r>
            <a:endParaRPr lang="en-US" altLang="zh-TW" dirty="0" smtClean="0">
              <a:solidFill>
                <a:srgbClr val="002060"/>
              </a:solidFill>
              <a:latin typeface="王漢宗中隸書繁" panose="02000500000000000000" pitchFamily="2" charset="-120"/>
              <a:ea typeface="王漢宗中隸書繁" panose="02000500000000000000" pitchFamily="2" charset="-120"/>
            </a:endParaRPr>
          </a:p>
          <a:p>
            <a:pPr marL="0" indent="0">
              <a:buNone/>
            </a:pPr>
            <a:r>
              <a:rPr lang="zh-TW" altLang="en-US" dirty="0">
                <a:solidFill>
                  <a:srgbClr val="002060"/>
                </a:solidFill>
                <a:latin typeface="王漢宗中隸書繁" panose="02000500000000000000" pitchFamily="2" charset="-120"/>
                <a:ea typeface="王漢宗中隸書繁" panose="02000500000000000000" pitchFamily="2" charset="-120"/>
              </a:rPr>
              <a:t> </a:t>
            </a:r>
            <a:r>
              <a:rPr lang="zh-TW" altLang="en-US" dirty="0" smtClean="0">
                <a:solidFill>
                  <a:srgbClr val="002060"/>
                </a:solidFill>
                <a:latin typeface="王漢宗中隸書繁" panose="02000500000000000000" pitchFamily="2" charset="-120"/>
                <a:ea typeface="王漢宗中隸書繁" panose="02000500000000000000" pitchFamily="2" charset="-120"/>
              </a:rPr>
              <a:t>求神拜佛求的一般是：</a:t>
            </a:r>
            <a:endParaRPr lang="en-US" altLang="zh-TW" dirty="0" smtClean="0">
              <a:solidFill>
                <a:srgbClr val="002060"/>
              </a:solidFill>
              <a:latin typeface="王漢宗中隸書繁" panose="02000500000000000000" pitchFamily="2" charset="-120"/>
              <a:ea typeface="王漢宗中隸書繁" panose="02000500000000000000" pitchFamily="2" charset="-120"/>
            </a:endParaRPr>
          </a:p>
          <a:p>
            <a:pPr marL="0" indent="0">
              <a:buNone/>
            </a:pPr>
            <a:r>
              <a:rPr lang="zh-TW" altLang="en-US" dirty="0">
                <a:solidFill>
                  <a:srgbClr val="002060"/>
                </a:solidFill>
                <a:latin typeface="王漢宗中隸書繁" panose="02000500000000000000" pitchFamily="2" charset="-120"/>
                <a:ea typeface="王漢宗中隸書繁" panose="02000500000000000000" pitchFamily="2" charset="-120"/>
              </a:rPr>
              <a:t> </a:t>
            </a:r>
            <a:r>
              <a:rPr lang="zh-TW" altLang="en-US" dirty="0" smtClean="0">
                <a:solidFill>
                  <a:srgbClr val="002060"/>
                </a:solidFill>
                <a:latin typeface="王漢宗中隸書繁" panose="02000500000000000000" pitchFamily="2" charset="-120"/>
                <a:ea typeface="王漢宗中隸書繁" panose="02000500000000000000" pitchFamily="2" charset="-120"/>
              </a:rPr>
              <a:t>考試、求職、升官、財運、</a:t>
            </a:r>
            <a:endParaRPr lang="en-US" altLang="zh-TW" dirty="0" smtClean="0">
              <a:solidFill>
                <a:srgbClr val="002060"/>
              </a:solidFill>
              <a:latin typeface="王漢宗中隸書繁" panose="02000500000000000000" pitchFamily="2" charset="-120"/>
              <a:ea typeface="王漢宗中隸書繁" panose="02000500000000000000" pitchFamily="2" charset="-120"/>
            </a:endParaRPr>
          </a:p>
          <a:p>
            <a:pPr marL="0" indent="0">
              <a:buNone/>
            </a:pPr>
            <a:r>
              <a:rPr lang="zh-TW" altLang="en-US" dirty="0">
                <a:solidFill>
                  <a:srgbClr val="002060"/>
                </a:solidFill>
                <a:latin typeface="王漢宗中隸書繁" panose="02000500000000000000" pitchFamily="2" charset="-120"/>
                <a:ea typeface="王漢宗中隸書繁" panose="02000500000000000000" pitchFamily="2" charset="-120"/>
              </a:rPr>
              <a:t> </a:t>
            </a:r>
            <a:r>
              <a:rPr lang="zh-TW" altLang="en-US" dirty="0" smtClean="0">
                <a:solidFill>
                  <a:srgbClr val="002060"/>
                </a:solidFill>
                <a:latin typeface="王漢宗中隸書繁" panose="02000500000000000000" pitchFamily="2" charset="-120"/>
                <a:ea typeface="王漢宗中隸書繁" panose="02000500000000000000" pitchFamily="2" charset="-120"/>
              </a:rPr>
              <a:t>姻緣、人緣、身體健康、</a:t>
            </a:r>
            <a:endParaRPr lang="en-US" altLang="zh-TW" dirty="0" smtClean="0">
              <a:solidFill>
                <a:srgbClr val="002060"/>
              </a:solidFill>
              <a:latin typeface="王漢宗中隸書繁" panose="02000500000000000000" pitchFamily="2" charset="-120"/>
              <a:ea typeface="王漢宗中隸書繁" panose="02000500000000000000" pitchFamily="2" charset="-120"/>
            </a:endParaRPr>
          </a:p>
          <a:p>
            <a:pPr marL="0" indent="0">
              <a:buNone/>
            </a:pPr>
            <a:r>
              <a:rPr lang="zh-TW" altLang="en-US" dirty="0">
                <a:solidFill>
                  <a:srgbClr val="002060"/>
                </a:solidFill>
                <a:latin typeface="王漢宗中隸書繁" panose="02000500000000000000" pitchFamily="2" charset="-120"/>
                <a:ea typeface="王漢宗中隸書繁" panose="02000500000000000000" pitchFamily="2" charset="-120"/>
              </a:rPr>
              <a:t> </a:t>
            </a:r>
            <a:r>
              <a:rPr lang="zh-TW" altLang="en-US" dirty="0" smtClean="0">
                <a:solidFill>
                  <a:srgbClr val="002060"/>
                </a:solidFill>
                <a:latin typeface="王漢宗中隸書繁" panose="02000500000000000000" pitchFamily="2" charset="-120"/>
                <a:ea typeface="王漢宗中隸書繁" panose="02000500000000000000" pitchFamily="2" charset="-120"/>
              </a:rPr>
              <a:t>出入平安等等世俗、功利的事。</a:t>
            </a:r>
          </a:p>
          <a:p>
            <a:endParaRPr lang="zh-TW" altLang="en-US" dirty="0"/>
          </a:p>
        </p:txBody>
      </p:sp>
      <p:pic>
        <p:nvPicPr>
          <p:cNvPr id="4" name="圖片 3"/>
          <p:cNvPicPr>
            <a:picLocks noChangeAspect="1"/>
          </p:cNvPicPr>
          <p:nvPr/>
        </p:nvPicPr>
        <p:blipFill>
          <a:blip r:embed="rId2"/>
          <a:stretch>
            <a:fillRect/>
          </a:stretch>
        </p:blipFill>
        <p:spPr>
          <a:xfrm>
            <a:off x="7431678" y="3396343"/>
            <a:ext cx="4760322" cy="3461657"/>
          </a:xfrm>
          <a:prstGeom prst="rect">
            <a:avLst/>
          </a:prstGeom>
        </p:spPr>
      </p:pic>
      <p:sp>
        <p:nvSpPr>
          <p:cNvPr id="6" name="橢圓 5"/>
          <p:cNvSpPr/>
          <p:nvPr/>
        </p:nvSpPr>
        <p:spPr>
          <a:xfrm>
            <a:off x="7798526" y="4715691"/>
            <a:ext cx="522514" cy="509452"/>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7641771" y="4885509"/>
            <a:ext cx="431075" cy="496388"/>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37540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3722914" y="2492103"/>
            <a:ext cx="8360229" cy="4365897"/>
          </a:xfrm>
          <a:prstGeom prst="rect">
            <a:avLst/>
          </a:prstGeom>
        </p:spPr>
      </p:pic>
      <p:sp>
        <p:nvSpPr>
          <p:cNvPr id="6" name="矩形 5"/>
          <p:cNvSpPr/>
          <p:nvPr/>
        </p:nvSpPr>
        <p:spPr>
          <a:xfrm>
            <a:off x="9831977" y="2492103"/>
            <a:ext cx="2251166" cy="80989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1428205" y="467215"/>
            <a:ext cx="8891452" cy="1815882"/>
          </a:xfrm>
          <a:prstGeom prst="rect">
            <a:avLst/>
          </a:prstGeom>
        </p:spPr>
        <p:txBody>
          <a:bodyPr wrap="square">
            <a:spAutoFit/>
          </a:bodyPr>
          <a:lstStyle/>
          <a:p>
            <a:r>
              <a:rPr lang="zh-TW" altLang="en-US" sz="2800" dirty="0" smtClean="0">
                <a:latin typeface="華康細圓體" panose="020F0309000000000000" pitchFamily="49" charset="-120"/>
                <a:ea typeface="華康細圓體" panose="020F0309000000000000" pitchFamily="49" charset="-120"/>
              </a:rPr>
              <a:t>或有人</a:t>
            </a:r>
            <a:r>
              <a:rPr lang="zh-CN" altLang="en-US" sz="2800" dirty="0" smtClean="0">
                <a:latin typeface="華康細圓體" panose="020F0309000000000000" pitchFamily="49" charset="-120"/>
                <a:ea typeface="華康細圓體" panose="020F0309000000000000" pitchFamily="49" charset="-120"/>
              </a:rPr>
              <a:t>是這麼想的</a:t>
            </a:r>
            <a:r>
              <a:rPr lang="en-US" altLang="zh-TW" sz="2800" dirty="0" smtClean="0">
                <a:latin typeface="華康細圓體" panose="020F0309000000000000" pitchFamily="49" charset="-120"/>
                <a:ea typeface="華康細圓體" panose="020F0309000000000000" pitchFamily="49" charset="-120"/>
              </a:rPr>
              <a:t>:</a:t>
            </a:r>
            <a:endParaRPr lang="zh-TW" altLang="en-US" sz="2800" dirty="0" smtClean="0">
              <a:latin typeface="華康細圓體" panose="020F0309000000000000" pitchFamily="49" charset="-120"/>
              <a:ea typeface="華康細圓體" panose="020F0309000000000000" pitchFamily="49" charset="-120"/>
            </a:endParaRPr>
          </a:p>
          <a:p>
            <a:r>
              <a:rPr lang="zh-CN" altLang="en-US" sz="2800" dirty="0" smtClean="0">
                <a:latin typeface="華康細圓體" panose="020F0309000000000000" pitchFamily="49" charset="-120"/>
                <a:ea typeface="華康細圓體" panose="020F0309000000000000" pitchFamily="49" charset="-120"/>
              </a:rPr>
              <a:t>覺得宗教信仰</a:t>
            </a:r>
            <a:r>
              <a:rPr lang="zh-TW" altLang="en-US" sz="2800" dirty="0" smtClean="0">
                <a:latin typeface="華康細圓體" panose="020F0309000000000000" pitchFamily="49" charset="-120"/>
                <a:ea typeface="華康細圓體" panose="020F0309000000000000" pitchFamily="49" charset="-120"/>
              </a:rPr>
              <a:t>就是，</a:t>
            </a:r>
            <a:r>
              <a:rPr lang="zh-CN" altLang="en-US" sz="2800" dirty="0" smtClean="0">
                <a:latin typeface="華康細圓體" panose="020F0309000000000000" pitchFamily="49" charset="-120"/>
                <a:ea typeface="華康細圓體" panose="020F0309000000000000" pitchFamily="49" charset="-120"/>
              </a:rPr>
              <a:t>相信只要拜的足夠虔誠，救世主就會把你</a:t>
            </a:r>
            <a:r>
              <a:rPr lang="zh-TW" altLang="en-US" sz="2800" dirty="0" smtClean="0">
                <a:latin typeface="華康細圓體" panose="020F0309000000000000" pitchFamily="49" charset="-120"/>
                <a:ea typeface="華康細圓體" panose="020F0309000000000000" pitchFamily="49" charset="-120"/>
              </a:rPr>
              <a:t>從</a:t>
            </a:r>
            <a:r>
              <a:rPr lang="zh-CN" altLang="en-US" sz="2800" dirty="0" smtClean="0">
                <a:latin typeface="華康細圓體" panose="020F0309000000000000" pitchFamily="49" charset="-120"/>
                <a:ea typeface="華康細圓體" panose="020F0309000000000000" pitchFamily="49" charset="-120"/>
              </a:rPr>
              <a:t>水深火熱中拯救出來，又或是有求必應，要錢財給錢財，要健康給健康的萬能的神。</a:t>
            </a:r>
            <a:endParaRPr lang="zh-TW" altLang="en-US" sz="2800" dirty="0">
              <a:latin typeface="華康細圓體" panose="020F0309000000000000" pitchFamily="49" charset="-120"/>
              <a:ea typeface="華康細圓體" panose="020F0309000000000000" pitchFamily="49" charset="-120"/>
            </a:endParaRPr>
          </a:p>
        </p:txBody>
      </p:sp>
      <p:sp>
        <p:nvSpPr>
          <p:cNvPr id="8" name="矩形 7"/>
          <p:cNvSpPr/>
          <p:nvPr/>
        </p:nvSpPr>
        <p:spPr>
          <a:xfrm>
            <a:off x="9953897" y="6387737"/>
            <a:ext cx="1711234" cy="287383"/>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028757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7014" y="914400"/>
            <a:ext cx="9664337" cy="1337991"/>
          </a:xfrm>
        </p:spPr>
        <p:txBody>
          <a:bodyPr>
            <a:normAutofit fontScale="90000"/>
          </a:bodyPr>
          <a:lstStyle/>
          <a:p>
            <a:r>
              <a:rPr lang="zh-TW" altLang="en-US" sz="3100" dirty="0" smtClean="0">
                <a:latin typeface="華康細圓體" panose="020F0309000000000000" pitchFamily="49" charset="-120"/>
                <a:ea typeface="華康細圓體" panose="020F0309000000000000" pitchFamily="49" charset="-120"/>
              </a:rPr>
              <a:t>有些自稱是信佛的人，他經常燒香磕頭、求神拜佛，甚至到寺院裡去吃齋念佛，以為這樣就能求得佛菩薩的感應，保佑自己心想事成，這種人就是</a:t>
            </a:r>
            <a:r>
              <a:rPr lang="zh-TW" altLang="en-US" sz="3100" b="1" dirty="0" smtClean="0">
                <a:solidFill>
                  <a:srgbClr val="C00000"/>
                </a:solidFill>
                <a:latin typeface="華康細圓體" panose="020F0309000000000000" pitchFamily="49" charset="-120"/>
                <a:ea typeface="華康細圓體" panose="020F0309000000000000" pitchFamily="49" charset="-120"/>
              </a:rPr>
              <a:t>迷信</a:t>
            </a:r>
            <a:r>
              <a:rPr lang="zh-TW" altLang="en-US" sz="3100" dirty="0" smtClean="0">
                <a:latin typeface="華康細圓體" panose="020F0309000000000000" pitchFamily="49" charset="-120"/>
                <a:ea typeface="華康細圓體" panose="020F0309000000000000" pitchFamily="49" charset="-120"/>
              </a:rPr>
              <a:t>。 </a:t>
            </a:r>
            <a:r>
              <a:rPr lang="zh-TW" altLang="en-US" sz="2800" dirty="0" smtClean="0">
                <a:latin typeface="華康細圓體" panose="020F0309000000000000" pitchFamily="49" charset="-120"/>
                <a:ea typeface="華康細圓體" panose="020F0309000000000000" pitchFamily="49" charset="-120"/>
              </a:rPr>
              <a:t/>
            </a:r>
            <a:br>
              <a:rPr lang="zh-TW" altLang="en-US" sz="2800" dirty="0" smtClean="0">
                <a:latin typeface="華康細圓體" panose="020F0309000000000000" pitchFamily="49" charset="-120"/>
                <a:ea typeface="華康細圓體" panose="020F0309000000000000" pitchFamily="49" charset="-120"/>
              </a:rPr>
            </a:br>
            <a:r>
              <a:rPr lang="zh-TW" altLang="en-US" sz="2800" dirty="0" smtClean="0">
                <a:latin typeface="華康細圓體" panose="020F0309000000000000" pitchFamily="49" charset="-120"/>
                <a:ea typeface="華康細圓體" panose="020F0309000000000000" pitchFamily="49" charset="-120"/>
              </a:rPr>
              <a:t/>
            </a:r>
            <a:br>
              <a:rPr lang="zh-TW" altLang="en-US" sz="2800" dirty="0" smtClean="0">
                <a:latin typeface="華康細圓體" panose="020F0309000000000000" pitchFamily="49" charset="-120"/>
                <a:ea typeface="華康細圓體" panose="020F0309000000000000" pitchFamily="49" charset="-120"/>
              </a:rPr>
            </a:br>
            <a:endParaRPr lang="zh-TW" altLang="en-US" sz="2800" dirty="0">
              <a:latin typeface="華康細圓體" panose="020F0309000000000000" pitchFamily="49" charset="-120"/>
              <a:ea typeface="華康細圓體" panose="020F0309000000000000" pitchFamily="49" charset="-120"/>
            </a:endParaRPr>
          </a:p>
        </p:txBody>
      </p:sp>
      <p:pic>
        <p:nvPicPr>
          <p:cNvPr id="4" name="內容版面配置區 3"/>
          <p:cNvPicPr>
            <a:picLocks noGrp="1" noChangeAspect="1"/>
          </p:cNvPicPr>
          <p:nvPr>
            <p:ph idx="1"/>
          </p:nvPr>
        </p:nvPicPr>
        <p:blipFill>
          <a:blip r:embed="rId2"/>
          <a:stretch>
            <a:fillRect/>
          </a:stretch>
        </p:blipFill>
        <p:spPr>
          <a:xfrm>
            <a:off x="6518367" y="2677886"/>
            <a:ext cx="5451565" cy="4088674"/>
          </a:xfrm>
          <a:prstGeom prst="rect">
            <a:avLst/>
          </a:prstGeom>
        </p:spPr>
      </p:pic>
      <p:sp>
        <p:nvSpPr>
          <p:cNvPr id="5" name="矩形 4"/>
          <p:cNvSpPr/>
          <p:nvPr/>
        </p:nvSpPr>
        <p:spPr>
          <a:xfrm>
            <a:off x="1157014" y="2677886"/>
            <a:ext cx="5113157" cy="3970318"/>
          </a:xfrm>
          <a:prstGeom prst="rect">
            <a:avLst/>
          </a:prstGeom>
        </p:spPr>
        <p:txBody>
          <a:bodyPr wrap="square">
            <a:spAutoFit/>
          </a:bodyPr>
          <a:lstStyle/>
          <a:p>
            <a:r>
              <a:rPr lang="zh-TW" altLang="en-US" sz="2800" dirty="0" smtClean="0">
                <a:latin typeface="華康細圓體" panose="020F0309000000000000" pitchFamily="49" charset="-120"/>
                <a:ea typeface="華康細圓體" panose="020F0309000000000000" pitchFamily="49" charset="-120"/>
              </a:rPr>
              <a:t>佛教裡頭沒有迷信，佛</a:t>
            </a:r>
            <a:r>
              <a:rPr lang="zh-TW" altLang="en-US" sz="2800" dirty="0">
                <a:latin typeface="華康細圓體" panose="020F0309000000000000" pitchFamily="49" charset="-120"/>
                <a:ea typeface="華康細圓體" panose="020F0309000000000000" pitchFamily="49" charset="-120"/>
              </a:rPr>
              <a:t>並不能保佑任何人，佛告訴我們</a:t>
            </a:r>
            <a:r>
              <a:rPr lang="zh-TW" altLang="en-US" sz="2800" b="1" dirty="0">
                <a:solidFill>
                  <a:srgbClr val="C00000"/>
                </a:solidFill>
                <a:latin typeface="華康細圓體" panose="020F0309000000000000" pitchFamily="49" charset="-120"/>
                <a:ea typeface="華康細圓體" panose="020F0309000000000000" pitchFamily="49" charset="-120"/>
              </a:rPr>
              <a:t>一切都要靠我們自己</a:t>
            </a:r>
            <a:r>
              <a:rPr lang="zh-TW" altLang="en-US" sz="2800" dirty="0">
                <a:latin typeface="華康細圓體" panose="020F0309000000000000" pitchFamily="49" charset="-120"/>
                <a:ea typeface="華康細圓體" panose="020F0309000000000000" pitchFamily="49" charset="-120"/>
              </a:rPr>
              <a:t>，佛明了世間宇宙真相，告訴我們</a:t>
            </a:r>
            <a:r>
              <a:rPr lang="zh-TW" altLang="en-US" sz="2800" b="1" dirty="0">
                <a:solidFill>
                  <a:srgbClr val="C00000"/>
                </a:solidFill>
                <a:latin typeface="華康細圓體" panose="020F0309000000000000" pitchFamily="49" charset="-120"/>
                <a:ea typeface="華康細圓體" panose="020F0309000000000000" pitchFamily="49" charset="-120"/>
              </a:rPr>
              <a:t>萬事萬物都有一定的因果關係</a:t>
            </a:r>
            <a:r>
              <a:rPr lang="zh-TW" altLang="en-US" sz="2800" dirty="0">
                <a:latin typeface="華康細圓體" panose="020F0309000000000000" pitchFamily="49" charset="-120"/>
                <a:ea typeface="華康細圓體" panose="020F0309000000000000" pitchFamily="49" charset="-120"/>
              </a:rPr>
              <a:t>，我們要得到什麼樣的果報，我們就必須通過自己的努力用正確的方法從因上</a:t>
            </a:r>
            <a:r>
              <a:rPr lang="zh-TW" altLang="en-US" sz="2800" dirty="0" smtClean="0">
                <a:latin typeface="華康細圓體" panose="020F0309000000000000" pitchFamily="49" charset="-120"/>
                <a:ea typeface="華康細圓體" panose="020F0309000000000000" pitchFamily="49" charset="-120"/>
              </a:rPr>
              <a:t>下手。也就是種瓜得瓜種豆得豆。</a:t>
            </a:r>
            <a:endParaRPr lang="zh-TW" altLang="en-US" sz="2800" dirty="0">
              <a:latin typeface="華康細圓體" panose="020F0309000000000000" pitchFamily="49" charset="-120"/>
              <a:ea typeface="華康細圓體" panose="020F0309000000000000" pitchFamily="49" charset="-120"/>
            </a:endParaRPr>
          </a:p>
        </p:txBody>
      </p:sp>
    </p:spTree>
    <p:extLst>
      <p:ext uri="{BB962C8B-B14F-4D97-AF65-F5344CB8AC3E}">
        <p14:creationId xmlns:p14="http://schemas.microsoft.com/office/powerpoint/2010/main" val="549930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285</TotalTime>
  <Words>715</Words>
  <Application>Microsoft Office PowerPoint</Application>
  <PresentationFormat>寬螢幕</PresentationFormat>
  <Paragraphs>38</Paragraphs>
  <Slides>11</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11</vt:i4>
      </vt:variant>
    </vt:vector>
  </HeadingPairs>
  <TitlesOfParts>
    <vt:vector size="19" baseType="lpstr">
      <vt:lpstr>文鼎粗行楷</vt:lpstr>
      <vt:lpstr>王漢宗中隸書繁</vt:lpstr>
      <vt:lpstr>華康細圓體</vt:lpstr>
      <vt:lpstr>新細明體</vt:lpstr>
      <vt:lpstr>Arial</vt:lpstr>
      <vt:lpstr>Calibri</vt:lpstr>
      <vt:lpstr>Calibri Light</vt:lpstr>
      <vt:lpstr>Office 佈景主題</vt:lpstr>
      <vt:lpstr>「七菩提分」—擇法覺支</vt:lpstr>
      <vt:lpstr>『菩提』就是『覺』。 人人本具覺性，但唯有選擇正確方向修行才能覺悟。</vt:lpstr>
      <vt:lpstr>「擇法覺支」 要用智慧分別、選擇所要走的正確道路，精進向前；若缺乏分別正邪、真偽的智慧，就容易偏邪而走入歧途險道。</vt:lpstr>
      <vt:lpstr>PowerPoint 簡報</vt:lpstr>
      <vt:lpstr>臺灣多神格「民間信仰」，主要源自道教來臺後，經過一段時間與佛教、儒教摻合，逐漸變成民間的傳統信仰及文化現象，只求個人與家庭之「富貴財子壽」的信仰。</vt:lpstr>
      <vt:lpstr>大部分台灣人同時信仰佛教與道教。這種融合佛、道的民間宗教對社會生活保持著強大的影響力，各地也有各地盛行的神明祭典。每逢這些節日皆有許多民俗活動傳承舉辦著，熱鬧者更可達兩三天甚至更久。</vt:lpstr>
      <vt:lpstr>PowerPoint 簡報</vt:lpstr>
      <vt:lpstr>PowerPoint 簡報</vt:lpstr>
      <vt:lpstr>有些自稱是信佛的人，他經常燒香磕頭、求神拜佛，甚至到寺院裡去吃齋念佛，以為這樣就能求得佛菩薩的感應，保佑自己心想事成，這種人就是迷信。   </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潘品安</dc:creator>
  <cp:lastModifiedBy>潘品安</cp:lastModifiedBy>
  <cp:revision>22</cp:revision>
  <dcterms:created xsi:type="dcterms:W3CDTF">2025-04-22T02:49:49Z</dcterms:created>
  <dcterms:modified xsi:type="dcterms:W3CDTF">2025-04-22T07:34:55Z</dcterms:modified>
</cp:coreProperties>
</file>