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1"/>
  </p:notesMasterIdLst>
  <p:sldIdLst>
    <p:sldId id="257" r:id="rId3"/>
    <p:sldId id="286" r:id="rId4"/>
    <p:sldId id="335" r:id="rId5"/>
    <p:sldId id="336" r:id="rId6"/>
    <p:sldId id="338" r:id="rId7"/>
    <p:sldId id="337" r:id="rId8"/>
    <p:sldId id="288" r:id="rId9"/>
    <p:sldId id="328" r:id="rId10"/>
    <p:sldId id="311" r:id="rId11"/>
    <p:sldId id="315" r:id="rId12"/>
    <p:sldId id="316" r:id="rId13"/>
    <p:sldId id="329" r:id="rId14"/>
    <p:sldId id="330" r:id="rId15"/>
    <p:sldId id="331" r:id="rId16"/>
    <p:sldId id="296" r:id="rId17"/>
    <p:sldId id="339" r:id="rId18"/>
    <p:sldId id="340" r:id="rId19"/>
    <p:sldId id="259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F5CC1-627E-4440-B03F-FFAC9A5F3209}" type="datetimeFigureOut">
              <a:rPr lang="zh-TW" altLang="en-US" smtClean="0"/>
              <a:t>2018/7/24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F3BBF-94BA-46AB-BB99-E08CA464F400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059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9815-60DA-4CD2-AF2E-71DA9DFACE85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9815-60DA-4CD2-AF2E-71DA9DFACE85}" type="slidenum">
              <a:rPr lang="zh-TW" altLang="en-US" smtClean="0">
                <a:solidFill>
                  <a:prstClr val="black"/>
                </a:solidFill>
              </a:rPr>
              <a:pPr/>
              <a:t>10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9815-60DA-4CD2-AF2E-71DA9DFACE85}" type="slidenum">
              <a:rPr lang="zh-TW" altLang="en-US" smtClean="0">
                <a:solidFill>
                  <a:prstClr val="black"/>
                </a:solidFill>
              </a:rPr>
              <a:pPr/>
              <a:t>11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9815-60DA-4CD2-AF2E-71DA9DFACE85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9815-60DA-4CD2-AF2E-71DA9DFACE85}" type="slidenum">
              <a:rPr lang="zh-TW" altLang="en-US" smtClean="0">
                <a:solidFill>
                  <a:prstClr val="black"/>
                </a:solidFill>
              </a:rPr>
              <a:pPr/>
              <a:t>13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9815-60DA-4CD2-AF2E-71DA9DFACE85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9815-60DA-4CD2-AF2E-71DA9DFACE85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9815-60DA-4CD2-AF2E-71DA9DFACE85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9815-60DA-4CD2-AF2E-71DA9DFACE85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9815-60DA-4CD2-AF2E-71DA9DFACE85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9815-60DA-4CD2-AF2E-71DA9DFACE85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9815-60DA-4CD2-AF2E-71DA9DFACE85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9815-60DA-4CD2-AF2E-71DA9DFACE85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9815-60DA-4CD2-AF2E-71DA9DFACE85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9815-60DA-4CD2-AF2E-71DA9DFACE85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9815-60DA-4CD2-AF2E-71DA9DFACE85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9815-60DA-4CD2-AF2E-71DA9DFACE85}" type="slidenum">
              <a:rPr lang="zh-TW" altLang="en-US" smtClean="0">
                <a:solidFill>
                  <a:prstClr val="black"/>
                </a:solidFill>
              </a:rPr>
              <a:pPr/>
              <a:t>8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9815-60DA-4CD2-AF2E-71DA9DFACE85}" type="slidenum">
              <a:rPr lang="zh-TW" altLang="en-US" smtClean="0">
                <a:solidFill>
                  <a:prstClr val="black"/>
                </a:solidFill>
              </a:rPr>
              <a:pPr/>
              <a:t>9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8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3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3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8115-D52D-4B9C-9749-C03F5EAA2BC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7B97-8B50-4B2C-A768-5FE30646F4C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03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6" name="文字版面配置區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zh-TW" altLang="en-US" noProof="0" dirty="0" smtClean="0"/>
              <a:t>按一下以編輯母片文字樣式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2A0E-DFBE-4F12-905A-BC0F6E48008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12A2E-7ABD-4CC9-AC66-BB420F56A88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4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按一下以编辑母片标题样式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按一下以编辑母片副标题样式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27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8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40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88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03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7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10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05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65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28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22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8115-D52D-4B9C-9749-C03F5EAA2BC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7B97-8B50-4B2C-A768-5FE30646F4C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6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0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9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2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9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2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8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按一下以编辑母片标题样式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按一下以编辑母片文字样式</a:t>
            </a:r>
            <a:endParaRPr lang="zh-TW" altLang="en-US" smtClean="0"/>
          </a:p>
          <a:p>
            <a:pPr lvl="1"/>
            <a:r>
              <a:rPr lang="zh-TW" altLang="en-US" smtClean="0"/>
              <a:t>第二层</a:t>
            </a:r>
          </a:p>
          <a:p>
            <a:pPr lvl="2"/>
            <a:r>
              <a:rPr lang="zh-TW" altLang="en-US" smtClean="0"/>
              <a:t>第三层</a:t>
            </a:r>
          </a:p>
          <a:p>
            <a:pPr lvl="3"/>
            <a:r>
              <a:rPr lang="zh-TW" altLang="en-US" smtClean="0"/>
              <a:t>第四层</a:t>
            </a:r>
          </a:p>
          <a:p>
            <a:pPr lvl="4"/>
            <a:r>
              <a:rPr lang="zh-TW" altLang="en-US" smtClean="0"/>
              <a:t>第五层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2A5C0-D2FC-4983-B747-044FE455F1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3DCF1-E8AC-42D6-AEEE-6DD206E1BF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992888" cy="3024336"/>
          </a:xfrm>
        </p:spPr>
        <p:txBody>
          <a:bodyPr>
            <a:no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36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79" y="216024"/>
            <a:ext cx="4067282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3"/>
          <p:cNvSpPr txBox="1">
            <a:spLocks/>
          </p:cNvSpPr>
          <p:nvPr/>
        </p:nvSpPr>
        <p:spPr>
          <a:xfrm>
            <a:off x="683568" y="1889423"/>
            <a:ext cx="5732929" cy="3888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靜思法髓無量義</a:t>
            </a:r>
            <a:endParaRPr lang="en-US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珍惜無量法門</a:t>
            </a:r>
            <a:r>
              <a:rPr lang="en-US" altLang="zh-TW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endParaRPr lang="en-US" altLang="zh-TW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0" algn="l" fontAlgn="base">
              <a:spcBef>
                <a:spcPct val="20000"/>
              </a:spcBef>
              <a:spcAft>
                <a:spcPct val="0"/>
              </a:spcAft>
            </a:pPr>
            <a:endParaRPr lang="en-US" altLang="zh-CN" sz="36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4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971600" y="1772816"/>
            <a:ext cx="7776864" cy="2376264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你做到了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德行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品裡的那一部分？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36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827584" y="4149080"/>
            <a:ext cx="756084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600" b="1" dirty="0">
              <a:solidFill>
                <a:prstClr val="white"/>
              </a:solidFill>
              <a:latin typeface="標楷體"/>
              <a:ea typeface="標楷體"/>
            </a:endParaRPr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827584" y="3676302"/>
            <a:ext cx="7776864" cy="1552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6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23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827584" y="1376772"/>
            <a:ext cx="7776864" cy="3456384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你認識的慈濟人</a:t>
            </a:r>
            <a:r>
              <a:rPr lang="en-US" altLang="zh-TW" b="1" dirty="0" smtClean="0">
                <a:solidFill>
                  <a:srgbClr val="FFFF00"/>
                </a:solidFill>
                <a:latin typeface="新細明體"/>
                <a:ea typeface="新細明體"/>
              </a:rPr>
              <a:t>,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誰做到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了德行品裡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的那一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部分？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827584" y="4149080"/>
            <a:ext cx="756084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600" b="1" dirty="0">
              <a:solidFill>
                <a:prstClr val="white"/>
              </a:solidFill>
              <a:latin typeface="標楷體"/>
              <a:ea typeface="標楷體"/>
            </a:endParaRPr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1043608" y="4005064"/>
            <a:ext cx="777686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9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5544616" cy="5760640"/>
          </a:xfrm>
        </p:spPr>
        <p:txBody>
          <a:bodyPr>
            <a:normAutofit fontScale="90000"/>
          </a:bodyPr>
          <a:lstStyle/>
          <a:p>
            <a:pPr indent="304800" algn="l">
              <a:lnSpc>
                <a:spcPts val="2800"/>
              </a:lnSpc>
              <a:spcAft>
                <a:spcPts val="0"/>
              </a:spcAft>
            </a:pP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毫</a:t>
            </a: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相月旋項日光 </a:t>
            </a:r>
            <a:r>
              <a:rPr lang="zh-TW" altLang="en-US" sz="31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旋髮紺青頂肉髻</a:t>
            </a:r>
            <a:br>
              <a:rPr lang="zh-TW" altLang="en-US" sz="31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淨眼明照上下眴 眉睫紺舒方口頰</a:t>
            </a: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脣舌赤好若丹果</a:t>
            </a: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1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白齒四十猶珂雪</a:t>
            </a:r>
            <a:br>
              <a:rPr lang="zh-TW" altLang="en-US" sz="31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額廣鼻脩面門開 胸表卍字師子臆</a:t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手足柔軟具千輻 </a:t>
            </a: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腋掌合縵內外握</a:t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臂脩肘長指直纖 </a:t>
            </a:r>
            <a:r>
              <a:rPr lang="zh-TW" altLang="en-US" sz="31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皮膚細軟毛右旋</a:t>
            </a:r>
            <a:br>
              <a:rPr lang="zh-TW" altLang="en-US" sz="31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踝膝不現陰馬藏 細筋鎖骨鹿膊腸</a:t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表裏映徹淨無垢</a:t>
            </a: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1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淨水莫染不受塵</a:t>
            </a: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如是等相三十二 八十種好似可見</a:t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而實無相</a:t>
            </a:r>
            <a:r>
              <a:rPr lang="zh-TW" altLang="en-US" sz="31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非向色 一切</a:t>
            </a: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有相眼對絕</a:t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無相</a:t>
            </a:r>
            <a:r>
              <a:rPr lang="zh-TW" altLang="en-US" sz="31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之相有相身 眾生</a:t>
            </a: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身</a:t>
            </a:r>
            <a:r>
              <a:rPr lang="zh-TW" altLang="en-US" sz="31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相相亦</a:t>
            </a: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然</a:t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能令眾生歡喜禮 虔心表敬誠慇懃</a:t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因是自高我慢除</a:t>
            </a: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1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成就如是妙色軀</a:t>
            </a:r>
            <a:endParaRPr lang="zh-TW" altLang="en-US" sz="31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44208" y="836712"/>
            <a:ext cx="2557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勤轉法輪勤轉法輪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三十二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相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八十種好</a:t>
            </a:r>
            <a:endParaRPr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96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5472608" cy="5760640"/>
          </a:xfrm>
        </p:spPr>
        <p:txBody>
          <a:bodyPr>
            <a:normAutofit/>
          </a:bodyPr>
          <a:lstStyle/>
          <a:p>
            <a:pPr indent="304800" algn="l">
              <a:spcAft>
                <a:spcPts val="0"/>
              </a:spcAft>
            </a:pP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我等八萬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之等眾 俱</a:t>
            </a: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共稽首咸歸命</a:t>
            </a:r>
            <a:b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善滅思想心意識 象馬調御無著聖</a:t>
            </a:r>
            <a:b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稽首歸依法色身 戒定慧解知見聚</a:t>
            </a:r>
            <a:b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稽首歸依妙幢相 稽首歸依難思議</a:t>
            </a:r>
            <a:b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梵音雷震響八種 微妙清淨甚深遠</a:t>
            </a:r>
            <a:b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四諦六度十二緣 隨順眾生心業轉</a:t>
            </a:r>
            <a:b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有聞莫不心意開 無量生死眾結斷</a:t>
            </a:r>
            <a:b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有聞或得須陀洹 斯陀阿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那阿羅漢</a:t>
            </a: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無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漏無為</a:t>
            </a: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緣覺處 無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生無滅</a:t>
            </a: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菩薩地</a:t>
            </a:r>
            <a:b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或得無量陀羅尼 無礙樂說大辯才</a:t>
            </a:r>
            <a:b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演說甚深微妙偈 遊戲澡浴法清池</a:t>
            </a:r>
            <a:b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或躍飛騰現神足 </a:t>
            </a:r>
            <a:r>
              <a:rPr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出沒水火身自由</a:t>
            </a:r>
            <a:endParaRPr lang="zh-TW" altLang="en-US" sz="28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56176" y="570855"/>
            <a:ext cx="255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勤轉法輪勤轉法輪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須陀洹果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斯陀含果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阿那含果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阿羅漢果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四聖諦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十二因緣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六度波羅蜜</a:t>
            </a:r>
          </a:p>
        </p:txBody>
      </p:sp>
    </p:spTree>
    <p:extLst>
      <p:ext uri="{BB962C8B-B14F-4D97-AF65-F5344CB8AC3E}">
        <p14:creationId xmlns:p14="http://schemas.microsoft.com/office/powerpoint/2010/main" val="21283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488832" cy="5760640"/>
          </a:xfrm>
        </p:spPr>
        <p:txBody>
          <a:bodyPr>
            <a:normAutofit fontScale="90000"/>
          </a:bodyPr>
          <a:lstStyle/>
          <a:p>
            <a:pPr indent="304800" algn="l">
              <a:spcAft>
                <a:spcPts val="0"/>
              </a:spcAft>
            </a:pP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如是法</a:t>
            </a: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輪</a:t>
            </a:r>
            <a:r>
              <a:rPr lang="zh-TW" altLang="en-US" sz="31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相如是 清淨</a:t>
            </a: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無邊難思議</a:t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我等咸復共稽首 歸依法輪轉以時</a:t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稽首歸依梵音聲 稽首歸依緣諦度</a:t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世尊往昔無量劫 </a:t>
            </a:r>
            <a:r>
              <a:rPr lang="zh-TW" altLang="en-US" sz="31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懃苦修習眾德行</a:t>
            </a: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為我人天龍神王 普及一切諸眾生</a:t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能</a:t>
            </a:r>
            <a:r>
              <a:rPr lang="zh-TW" altLang="en-US" sz="31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捨一切</a:t>
            </a:r>
            <a:r>
              <a:rPr lang="zh-TW" altLang="en-US" sz="31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諸</a:t>
            </a:r>
            <a:r>
              <a:rPr lang="zh-TW" altLang="en-US" sz="31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難捨 </a:t>
            </a:r>
            <a:r>
              <a:rPr lang="zh-TW" altLang="en-US" sz="31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財寶</a:t>
            </a: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妻子及國城</a:t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於法內外無所吝 </a:t>
            </a:r>
            <a:r>
              <a:rPr lang="zh-TW" altLang="en-US" sz="31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頭目髓腦悉施人</a:t>
            </a: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奉持諸佛清淨戒 乃至失命不毀傷</a:t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若人刀杖來加害 惡口罵辱終不瞋</a:t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歷劫挫身不倦惰 晝夜攝心常在禪</a:t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遍學一切眾道法 智慧深入眾生根</a:t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是故今得自在力 於法自在</a:t>
            </a:r>
            <a:r>
              <a:rPr lang="zh-TW" altLang="en-US" sz="31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為法王</a:t>
            </a: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我等咸共俱稽首 </a:t>
            </a:r>
            <a:r>
              <a:rPr lang="zh-TW" altLang="en-US" sz="31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歸依能勤諸難勤</a:t>
            </a:r>
            <a:endParaRPr lang="zh-TW" altLang="en-US" sz="31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6380584" y="549672"/>
            <a:ext cx="1736576" cy="576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04800" algn="l"/>
            <a:endParaRPr lang="zh-TW" altLang="en-US" sz="28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56548" y="584994"/>
            <a:ext cx="25572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勤轉法輪勤轉法輪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勤轉法輪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布施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持戒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忍辱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精進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禪定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智慧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自在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清淨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大法</a:t>
            </a:r>
          </a:p>
        </p:txBody>
      </p:sp>
    </p:spTree>
    <p:extLst>
      <p:ext uri="{BB962C8B-B14F-4D97-AF65-F5344CB8AC3E}">
        <p14:creationId xmlns:p14="http://schemas.microsoft.com/office/powerpoint/2010/main" val="20335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992888" cy="2088232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en-US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個人該如何隨份隨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力實踐靜思法脈</a:t>
            </a:r>
            <a:r>
              <a:rPr lang="en-US" altLang="zh-TW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弘揚慈</a:t>
            </a:r>
            <a:r>
              <a:rPr lang="zh-TW" altLang="en-US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濟宗門？</a:t>
            </a: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827584" y="4149080"/>
            <a:ext cx="756084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600" b="1" dirty="0">
              <a:solidFill>
                <a:prstClr val="white"/>
              </a:solidFill>
              <a:latin typeface="標楷體"/>
              <a:ea typeface="標楷體"/>
            </a:endParaRPr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827584" y="3573016"/>
            <a:ext cx="799288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6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49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992888" cy="3816424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十功德品第七</a:t>
            </a:r>
            <a:r>
              <a:rPr lang="en-US" altLang="zh-TW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雖未</a:t>
            </a:r>
            <a:r>
              <a:rPr lang="zh-TW" altLang="en-US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修行六波羅蜜。六波羅蜜自然在前。即於是身得無生忍 。生死煩惱一時斷壞。即昇第七地與大菩薩位。</a:t>
            </a: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827584" y="4149080"/>
            <a:ext cx="756084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600" b="1" dirty="0">
              <a:solidFill>
                <a:prstClr val="white"/>
              </a:solidFill>
              <a:latin typeface="標楷體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8502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992888" cy="3816424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布施</a:t>
            </a:r>
            <a:r>
              <a:rPr lang="en-US" altLang="zh-TW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慈濟勤務</a:t>
            </a:r>
            <a:r>
              <a:rPr lang="en-US" altLang="zh-TW" sz="3200" b="1" dirty="0" smtClean="0">
                <a:solidFill>
                  <a:srgbClr val="FFFF00"/>
                </a:solidFill>
                <a:latin typeface="新細明體"/>
                <a:ea typeface="新細明體"/>
              </a:rPr>
              <a:t>,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心甘情願地去做</a:t>
            </a:r>
            <a:r>
              <a:rPr lang="zh-TW" altLang="en-US" sz="3200" b="1" dirty="0" smtClean="0">
                <a:solidFill>
                  <a:srgbClr val="FFFF00"/>
                </a:solidFill>
                <a:latin typeface="新細明體"/>
                <a:ea typeface="新細明體"/>
              </a:rPr>
              <a:t>。</a:t>
            </a:r>
            <a:r>
              <a:rPr lang="en-US" altLang="zh-TW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精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進</a:t>
            </a:r>
            <a:r>
              <a:rPr lang="en-US" altLang="zh-TW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拼命做事</a:t>
            </a:r>
            <a:r>
              <a:rPr lang="en-US" altLang="zh-TW" sz="3200" b="1" dirty="0" smtClean="0">
                <a:solidFill>
                  <a:srgbClr val="FFFF00"/>
                </a:solidFill>
                <a:latin typeface="新細明體"/>
                <a:ea typeface="新細明體"/>
              </a:rPr>
              <a:t>,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樂於配合</a:t>
            </a:r>
            <a:r>
              <a:rPr lang="en-US" altLang="zh-TW" sz="3200" b="1" dirty="0" smtClean="0">
                <a:solidFill>
                  <a:srgbClr val="FFFF00"/>
                </a:solidFill>
                <a:latin typeface="新細明體"/>
                <a:ea typeface="新細明體"/>
              </a:rPr>
              <a:t>,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用心把任務完成</a:t>
            </a:r>
            <a:r>
              <a:rPr lang="zh-TW" altLang="en-US" sz="3200" b="1" dirty="0" smtClean="0">
                <a:solidFill>
                  <a:srgbClr val="FFFF00"/>
                </a:solidFill>
                <a:latin typeface="新細明體"/>
                <a:ea typeface="新細明體"/>
              </a:rPr>
              <a:t>。</a:t>
            </a:r>
            <a:r>
              <a:rPr lang="en-US" altLang="zh-TW" sz="3200" b="1" dirty="0" smtClean="0">
                <a:solidFill>
                  <a:srgbClr val="FFFF00"/>
                </a:solidFill>
                <a:latin typeface="新細明體"/>
                <a:ea typeface="新細明體"/>
              </a:rPr>
              <a:t/>
            </a:r>
            <a:br>
              <a:rPr lang="en-US" altLang="zh-TW" sz="3200" b="1" dirty="0" smtClean="0">
                <a:solidFill>
                  <a:srgbClr val="FFFF00"/>
                </a:solidFill>
                <a:latin typeface="新細明體"/>
                <a:ea typeface="新細明體"/>
              </a:rPr>
            </a:b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忍辱</a:t>
            </a:r>
            <a:r>
              <a:rPr lang="en-US" altLang="zh-TW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完成後</a:t>
            </a:r>
            <a:r>
              <a:rPr lang="en-US" altLang="zh-TW" sz="3200" b="1" dirty="0" smtClean="0">
                <a:solidFill>
                  <a:srgbClr val="FFFF00"/>
                </a:solidFill>
                <a:latin typeface="新細明體"/>
                <a:ea typeface="新細明體"/>
              </a:rPr>
              <a:t>,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還被唸東唸西</a:t>
            </a:r>
            <a:r>
              <a:rPr lang="en-US" altLang="zh-TW" sz="3200" b="1" dirty="0" smtClean="0">
                <a:solidFill>
                  <a:srgbClr val="FFFF00"/>
                </a:solidFill>
                <a:latin typeface="新細明體"/>
                <a:ea typeface="新細明體"/>
              </a:rPr>
              <a:t>,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心不為所動</a:t>
            </a:r>
            <a:r>
              <a:rPr lang="zh-TW" altLang="en-US" sz="3200" b="1" dirty="0" smtClean="0">
                <a:solidFill>
                  <a:srgbClr val="FFFF00"/>
                </a:solidFill>
                <a:latin typeface="新細明體"/>
                <a:ea typeface="新細明體"/>
              </a:rPr>
              <a:t>。</a:t>
            </a:r>
            <a:r>
              <a:rPr lang="en-US" altLang="zh-TW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持戒</a:t>
            </a:r>
            <a:r>
              <a:rPr lang="en-US" altLang="zh-TW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不隨之起舞</a:t>
            </a:r>
            <a:r>
              <a:rPr lang="en-US" altLang="zh-TW" sz="3200" b="1" dirty="0" smtClean="0">
                <a:solidFill>
                  <a:srgbClr val="FFFF00"/>
                </a:solidFill>
                <a:latin typeface="新細明體"/>
                <a:ea typeface="新細明體"/>
              </a:rPr>
              <a:t>,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不回嘴</a:t>
            </a:r>
            <a:r>
              <a:rPr lang="zh-TW" altLang="en-US" sz="3200" b="1" dirty="0" smtClean="0">
                <a:solidFill>
                  <a:srgbClr val="FFFF00"/>
                </a:solidFill>
                <a:latin typeface="新細明體"/>
                <a:ea typeface="新細明體"/>
              </a:rPr>
              <a:t>。</a:t>
            </a:r>
            <a:r>
              <a:rPr lang="en-US" altLang="zh-TW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禪定</a:t>
            </a:r>
            <a:r>
              <a:rPr lang="en-US" altLang="zh-TW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被嫌到不行</a:t>
            </a:r>
            <a:r>
              <a:rPr lang="en-US" altLang="zh-TW" sz="3200" b="1" dirty="0" smtClean="0">
                <a:solidFill>
                  <a:srgbClr val="FFFF00"/>
                </a:solidFill>
                <a:latin typeface="新細明體"/>
                <a:ea typeface="新細明體"/>
              </a:rPr>
              <a:t>,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心不動搖</a:t>
            </a:r>
            <a:r>
              <a:rPr lang="zh-TW" altLang="en-US" sz="3200" b="1" dirty="0" smtClean="0">
                <a:solidFill>
                  <a:srgbClr val="FFFF00"/>
                </a:solidFill>
                <a:latin typeface="新細明體"/>
                <a:ea typeface="新細明體"/>
              </a:rPr>
              <a:t>。</a:t>
            </a:r>
            <a:r>
              <a:rPr lang="en-US" altLang="zh-TW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智慧</a:t>
            </a:r>
            <a:r>
              <a:rPr lang="en-US" altLang="zh-TW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受到委屈</a:t>
            </a:r>
            <a:r>
              <a:rPr lang="en-US" altLang="zh-TW" sz="3200" b="1" dirty="0" smtClean="0">
                <a:solidFill>
                  <a:srgbClr val="FFFF00"/>
                </a:solidFill>
                <a:latin typeface="新細明體"/>
                <a:ea typeface="新細明體"/>
              </a:rPr>
              <a:t>,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內心內化</a:t>
            </a:r>
            <a:r>
              <a:rPr lang="en-US" altLang="zh-TW" sz="3200" b="1" dirty="0" smtClean="0">
                <a:solidFill>
                  <a:srgbClr val="FFFF00"/>
                </a:solidFill>
                <a:latin typeface="新細明體"/>
                <a:ea typeface="新細明體"/>
              </a:rPr>
              <a:t>,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不到處辯解</a:t>
            </a:r>
            <a:r>
              <a:rPr lang="zh-TW" altLang="en-US" sz="3200" b="1" dirty="0" smtClean="0">
                <a:solidFill>
                  <a:srgbClr val="FFFF00"/>
                </a:solidFill>
                <a:latin typeface="新細明體"/>
                <a:ea typeface="新細明體"/>
              </a:rPr>
              <a:t>。</a:t>
            </a:r>
            <a:endParaRPr lang="zh-TW" altLang="en-US" sz="3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827584" y="4149080"/>
            <a:ext cx="756084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600" b="1" dirty="0">
              <a:solidFill>
                <a:prstClr val="white"/>
              </a:solidFill>
              <a:latin typeface="標楷體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10526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980728"/>
            <a:ext cx="6722125" cy="35283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92163" name="標題 1"/>
          <p:cNvSpPr>
            <a:spLocks noGrp="1"/>
          </p:cNvSpPr>
          <p:nvPr>
            <p:ph type="title"/>
          </p:nvPr>
        </p:nvSpPr>
        <p:spPr>
          <a:xfrm>
            <a:off x="611560" y="443711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感恩聆听！</a:t>
            </a:r>
          </a:p>
        </p:txBody>
      </p:sp>
    </p:spTree>
    <p:extLst>
      <p:ext uri="{BB962C8B-B14F-4D97-AF65-F5344CB8AC3E}">
        <p14:creationId xmlns:p14="http://schemas.microsoft.com/office/powerpoint/2010/main" val="4875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47664" y="404664"/>
            <a:ext cx="6336704" cy="1872208"/>
          </a:xfrm>
        </p:spPr>
        <p:txBody>
          <a:bodyPr>
            <a:no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上人與</a:t>
            </a: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無量義</a:t>
            </a:r>
            <a:r>
              <a:rPr lang="zh-TW" altLang="en-US" sz="4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經的因緣</a:t>
            </a:r>
            <a:endParaRPr lang="zh-TW" altLang="en-US" b="1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971600" y="2276872"/>
            <a:ext cx="7776864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4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1960</a:t>
            </a:r>
            <a:r>
              <a:rPr lang="zh-TW" altLang="en-US" sz="4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年未出家前</a:t>
            </a:r>
            <a:r>
              <a:rPr lang="en-US" altLang="zh-TW" sz="4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n-cs"/>
              </a:rPr>
              <a:t>《</a:t>
            </a:r>
            <a:r>
              <a:rPr lang="zh-TW" altLang="en-US" sz="4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n-cs"/>
              </a:rPr>
              <a:t>法華經大講座</a:t>
            </a:r>
            <a:r>
              <a:rPr lang="en-US" altLang="zh-TW" sz="4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n-cs"/>
              </a:rPr>
              <a:t>》</a:t>
            </a:r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出家受戒後</a:t>
            </a:r>
            <a:r>
              <a:rPr lang="en-US" altLang="zh-TW" sz="40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+mn-cs"/>
              </a:rPr>
              <a:t>《</a:t>
            </a:r>
            <a:r>
              <a:rPr lang="zh-TW" altLang="en-US" sz="40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+mn-cs"/>
              </a:rPr>
              <a:t>新釋法華三部經</a:t>
            </a:r>
            <a:r>
              <a:rPr lang="en-US" altLang="zh-TW" sz="40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+mn-cs"/>
              </a:rPr>
              <a:t>》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0" algn="l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n-cs"/>
              </a:rPr>
              <a:t>P3-5</a:t>
            </a:r>
          </a:p>
          <a:p>
            <a:pPr lvl="0" algn="l" fontAlgn="base">
              <a:spcBef>
                <a:spcPct val="20000"/>
              </a:spcBef>
              <a:spcAft>
                <a:spcPct val="0"/>
              </a:spcAft>
            </a:pPr>
            <a:endParaRPr lang="en-US" altLang="zh-CN" sz="36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403648" y="4149080"/>
            <a:ext cx="6336704" cy="1440160"/>
          </a:xfrm>
        </p:spPr>
        <p:txBody>
          <a:bodyPr>
            <a:no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zh-TW" altLang="en-US" b="1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971600" y="692696"/>
            <a:ext cx="7776864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如果你是媽媽</a:t>
            </a:r>
            <a:endParaRPr lang="en-US" altLang="zh-TW" b="1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如何讓你遠行的孩子平安的回家</a:t>
            </a:r>
            <a:r>
              <a:rPr lang="zh-TW" altLang="en-US" b="1" dirty="0" smtClean="0">
                <a:solidFill>
                  <a:prstClr val="white"/>
                </a:solidFill>
                <a:latin typeface="標楷體"/>
                <a:ea typeface="標楷體"/>
              </a:rPr>
              <a:t>？</a:t>
            </a:r>
            <a:endParaRPr lang="en-US" altLang="zh-CN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68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47664" y="404664"/>
            <a:ext cx="6336704" cy="3960440"/>
          </a:xfrm>
        </p:spPr>
        <p:txBody>
          <a:bodyPr>
            <a:no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上人就像我們的母親</a:t>
            </a:r>
            <a:r>
              <a:rPr lang="en-US" altLang="zh-TW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你知道她</a:t>
            </a:r>
            <a:r>
              <a:rPr lang="zh-TW" altLang="en-US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如何讓我們平安走在回家的路上嗎</a:t>
            </a:r>
            <a:r>
              <a:rPr lang="zh-TW" altLang="en-US" b="1" dirty="0" smtClean="0">
                <a:solidFill>
                  <a:srgbClr val="FFFF00"/>
                </a:solidFill>
                <a:latin typeface="標楷體"/>
                <a:ea typeface="標楷體"/>
                <a:cs typeface="Times New Roman" pitchFamily="18" charset="0"/>
              </a:rPr>
              <a:t>！</a:t>
            </a:r>
            <a:endParaRPr lang="zh-TW" altLang="en-US" b="1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971600" y="4005064"/>
            <a:ext cx="77768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Bef>
                <a:spcPct val="20000"/>
              </a:spcBef>
              <a:spcAft>
                <a:spcPct val="0"/>
              </a:spcAft>
            </a:pPr>
            <a:endParaRPr lang="en-US" altLang="zh-CN" sz="36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68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47664" y="404664"/>
            <a:ext cx="6336704" cy="3960440"/>
          </a:xfrm>
        </p:spPr>
        <p:txBody>
          <a:bodyPr>
            <a:no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上人就像我們的母親</a:t>
            </a:r>
            <a:r>
              <a:rPr lang="en-US" altLang="zh-TW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你知道她</a:t>
            </a:r>
            <a:r>
              <a:rPr lang="zh-TW" altLang="en-US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如何讓我們平安走在回家的路上嗎</a:t>
            </a:r>
            <a:r>
              <a:rPr lang="zh-TW" altLang="en-US" b="1" dirty="0" smtClean="0">
                <a:solidFill>
                  <a:srgbClr val="FFFF00"/>
                </a:solidFill>
                <a:latin typeface="標楷體"/>
                <a:ea typeface="標楷體"/>
                <a:cs typeface="Times New Roman" pitchFamily="18" charset="0"/>
              </a:rPr>
              <a:t>！</a:t>
            </a:r>
            <a:endParaRPr lang="zh-TW" altLang="en-US" b="1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971600" y="4005064"/>
            <a:ext cx="77768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Bef>
                <a:spcPct val="20000"/>
              </a:spcBef>
              <a:spcAft>
                <a:spcPct val="0"/>
              </a:spcAft>
            </a:pPr>
            <a:endParaRPr lang="en-US" altLang="zh-CN" sz="36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02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8136904" cy="2736304"/>
          </a:xfrm>
        </p:spPr>
        <p:txBody>
          <a:bodyPr>
            <a:noAutofit/>
          </a:bodyPr>
          <a:lstStyle/>
          <a:p>
            <a:pPr indent="304800" algn="l">
              <a:spcAft>
                <a:spcPts val="0"/>
              </a:spcAft>
            </a:pP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百千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萬劫難遭遇的無量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義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經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你會背嗎？</a:t>
            </a:r>
            <a:endParaRPr lang="zh-TW" altLang="en-US" b="1" dirty="0">
              <a:solidFill>
                <a:srgbClr val="FFC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3528392"/>
          </a:xfrm>
        </p:spPr>
        <p:txBody>
          <a:bodyPr>
            <a:noAutofit/>
          </a:bodyPr>
          <a:lstStyle/>
          <a:p>
            <a:pPr indent="304800" algn="l">
              <a:spcAft>
                <a:spcPts val="0"/>
              </a:spcAft>
            </a:pPr>
            <a:r>
              <a:rPr lang="en-US" altLang="zh-TW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靜寂清澄，志玄虛漠，守之不動，億百千劫」</a:t>
            </a:r>
            <a:br>
              <a:rPr lang="zh-TW" altLang="en-US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為傳承靜思法脈之法髓</a:t>
            </a:r>
            <a:br>
              <a:rPr lang="zh-TW" altLang="en-US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無量法門，悉現在前，得大智慧，通達諸法」</a:t>
            </a:r>
            <a:br>
              <a:rPr lang="zh-TW" altLang="en-US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為慈濟宗門之依歸。</a:t>
            </a:r>
            <a:r>
              <a:rPr lang="zh-TW" altLang="en-US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36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36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467544" y="4221088"/>
            <a:ext cx="828092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04800" algn="l"/>
            <a:r>
              <a:rPr lang="zh-TW" altLang="en-US" sz="36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八句三十二字是寶藏大門的金鑰</a:t>
            </a:r>
            <a:endParaRPr lang="en-US" altLang="zh-TW" sz="3600" b="1" dirty="0" smtClean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304800" algn="l"/>
            <a:r>
              <a:rPr lang="zh-TW" altLang="en-US" sz="36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</a:t>
            </a:r>
            <a:r>
              <a:rPr lang="zh-TW" altLang="en-US" sz="36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回家精準的導航</a:t>
            </a:r>
            <a:endParaRPr lang="en-US" altLang="zh-TW" sz="3600" b="1" dirty="0" smtClean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304800" algn="l"/>
            <a:r>
              <a:rPr lang="zh-TW" altLang="en-US" sz="36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是迷失時能找到你的晶片</a:t>
            </a:r>
            <a:endParaRPr lang="zh-TW" altLang="en-US" sz="3600" b="1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5760640" cy="6669360"/>
          </a:xfrm>
        </p:spPr>
        <p:txBody>
          <a:bodyPr>
            <a:noAutofit/>
          </a:bodyPr>
          <a:lstStyle/>
          <a:p>
            <a:pPr indent="304800" algn="l">
              <a:spcAft>
                <a:spcPts val="0"/>
              </a:spcAft>
            </a:pPr>
            <a: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哉大悟</a:t>
            </a:r>
            <a: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聖主 無</a:t>
            </a:r>
            <a: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垢無染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無所</a:t>
            </a:r>
            <a: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著</a:t>
            </a:r>
            <a:b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天</a:t>
            </a:r>
            <a: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人象馬調御師 道風德香熏一切</a:t>
            </a:r>
            <a:b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智</a:t>
            </a:r>
            <a: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恬情泊慮凝靜 意滅識亡心亦寂</a:t>
            </a:r>
            <a:b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永</a:t>
            </a:r>
            <a: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斷夢妄思想念 無復諸大陰界入</a:t>
            </a:r>
            <a:b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28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</a:t>
            </a:r>
            <a:r>
              <a:rPr lang="zh-TW" altLang="en-US" sz="28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身非有亦非無 非因非緣非自他</a:t>
            </a:r>
            <a:br>
              <a:rPr lang="zh-TW" altLang="en-US" sz="28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28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非方非圓非短長 非出非沒非生滅</a:t>
            </a:r>
            <a:br>
              <a:rPr lang="zh-TW" altLang="en-US" sz="28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28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非造非起非為作 非坐非臥非行住</a:t>
            </a:r>
            <a:br>
              <a:rPr lang="zh-TW" altLang="en-US" sz="28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28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非動非轉非閑靜 非進非退非安危</a:t>
            </a:r>
            <a:br>
              <a:rPr lang="zh-TW" altLang="en-US" sz="28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28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非是非得</a:t>
            </a:r>
            <a:r>
              <a:rPr lang="zh-TW" altLang="en-US" sz="28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非淂失 </a:t>
            </a:r>
            <a:r>
              <a:rPr lang="zh-TW" altLang="en-US" sz="28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非彼非此非去來</a:t>
            </a:r>
            <a:br>
              <a:rPr lang="zh-TW" altLang="en-US" sz="28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28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非青非黃非赤白 非紅非紫非種色</a:t>
            </a:r>
            <a:br>
              <a:rPr lang="zh-TW" altLang="en-US" sz="28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戒</a:t>
            </a:r>
            <a: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定慧解知見生 三明六通道品發</a:t>
            </a:r>
            <a:b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慈悲</a:t>
            </a:r>
            <a: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十力無畏起 眾生善業因緣出</a:t>
            </a:r>
            <a:b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示</a:t>
            </a:r>
            <a: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為丈六紫金暉 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方整照耀甚明徹</a:t>
            </a:r>
            <a:endParaRPr lang="zh-TW" altLang="en-US" sz="2800" b="1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72200" y="549672"/>
            <a:ext cx="255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勤轉法輪勤轉法輪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不起妄念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不執著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超越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分別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不受外境影響</a:t>
            </a:r>
          </a:p>
        </p:txBody>
      </p:sp>
    </p:spTree>
    <p:extLst>
      <p:ext uri="{BB962C8B-B14F-4D97-AF65-F5344CB8AC3E}">
        <p14:creationId xmlns:p14="http://schemas.microsoft.com/office/powerpoint/2010/main" val="9686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992888" cy="5472608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三十二</a:t>
            </a:r>
            <a:r>
              <a:rPr lang="zh-TW" altLang="en-US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相八十隨形好</a:t>
            </a:r>
            <a:r>
              <a:rPr lang="en-US" altLang="zh-TW" sz="4000" b="1" dirty="0" smtClean="0">
                <a:solidFill>
                  <a:srgbClr val="FFFF00"/>
                </a:solidFill>
                <a:latin typeface="新細明體"/>
                <a:ea typeface="新細明體"/>
              </a:rPr>
              <a:t>,</a:t>
            </a:r>
            <a:r>
              <a:rPr lang="zh-TW" altLang="en-US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你俱足那些？</a:t>
            </a:r>
            <a:r>
              <a:rPr lang="en-US" altLang="zh-TW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827584" y="4149080"/>
            <a:ext cx="756084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600" b="1" dirty="0">
              <a:solidFill>
                <a:prstClr val="white"/>
              </a:solidFill>
              <a:latin typeface="標楷體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4210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4441</TotalTime>
  <Words>271</Words>
  <Application>Microsoft Office PowerPoint</Application>
  <PresentationFormat>如螢幕大小 (4:3)</PresentationFormat>
  <Paragraphs>73</Paragraphs>
  <Slides>18</Slides>
  <Notes>18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20" baseType="lpstr">
      <vt:lpstr>1_Office 佈景主題</vt:lpstr>
      <vt:lpstr>3_Office 佈景主題</vt:lpstr>
      <vt:lpstr>  </vt:lpstr>
      <vt:lpstr>上人與無量義經的因緣</vt:lpstr>
      <vt:lpstr>PowerPoint 簡報</vt:lpstr>
      <vt:lpstr>上人就像我們的母親 你知道她如何讓我們平安走在回家的路上嗎！</vt:lpstr>
      <vt:lpstr>上人就像我們的母親 你知道她如何讓我們平安走在回家的路上嗎！</vt:lpstr>
      <vt:lpstr>百千萬劫難遭遇的無量義經  你會背嗎？</vt:lpstr>
      <vt:lpstr> 「靜寂清澄，志玄虛漠，守之不動，億百千劫」 為傳承靜思法脈之法髓 無量法門，悉現在前，得大智慧，通達諸法」 為慈濟宗門之依歸。 </vt:lpstr>
      <vt:lpstr>大哉大悟大聖主 無垢無染無所著    天人象馬調御師 道風德香熏一切    智恬情泊慮凝靜 意滅識亡心亦寂    永斷夢妄思想念 無復諸大陰界入    其身非有亦非無 非因非緣非自他    非方非圓非短長 非出非沒非生滅    非造非起非為作 非坐非臥非行住    非動非轉非閑靜 非進非退非安危    非是非得非淂失 非彼非此非去來    非青非黃非赤白 非紅非紫非種色    戒定慧解知見生 三明六通道品發    慈悲十力無畏起 眾生善業因緣出    示為丈六紫金暉 方整照耀甚明徹</vt:lpstr>
      <vt:lpstr> 三十二相八十隨形好,你俱足那些？  </vt:lpstr>
      <vt:lpstr>你做到了德行品裡的那一部分？  </vt:lpstr>
      <vt:lpstr>你認識的慈濟人,誰做到了德行品裡的那一部分？ </vt:lpstr>
      <vt:lpstr> 毫相月旋項日光 旋髮紺青頂肉髻 淨眼明照上下眴 眉睫紺舒方口頰 脣舌赤好若丹果 白齒四十猶珂雪 額廣鼻脩面門開 胸表卍字師子臆 手足柔軟具千輻 腋掌合縵內外握 臂脩肘長指直纖 皮膚細軟毛右旋 踝膝不現陰馬藏 細筋鎖骨鹿膊腸 表裏映徹淨無垢 淨水莫染不受塵 如是等相三十二 八十種好似可見 而實無相非向色 一切有相眼對絕 無相之相有相身 眾生身相相亦然 能令眾生歡喜禮 虔心表敬誠慇懃 因是自高我慢除 成就如是妙色軀</vt:lpstr>
      <vt:lpstr> 我等八萬之等眾 俱共稽首咸歸命 善滅思想心意識 象馬調御無著聖 稽首歸依法色身 戒定慧解知見聚 稽首歸依妙幢相 稽首歸依難思議 梵音雷震響八種 微妙清淨甚深遠 四諦六度十二緣 隨順眾生心業轉 有聞莫不心意開 無量生死眾結斷 有聞或得須陀洹 斯陀阿那阿羅漢 無漏無為緣覺處 無生無滅菩薩地 或得無量陀羅尼 無礙樂說大辯才 演說甚深微妙偈 遊戲澡浴法清池 或躍飛騰現神足 出沒水火身自由</vt:lpstr>
      <vt:lpstr> 如是法輪相如是 清淨無邊難思議 我等咸復共稽首 歸依法輪轉以時 稽首歸依梵音聲 稽首歸依緣諦度 世尊往昔無量劫 懃苦修習眾德行 為我人天龍神王 普及一切諸眾生 能捨一切諸難捨 財寶妻子及國城 於法內外無所吝 頭目髓腦悉施人 奉持諸佛清淨戒 乃至失命不毀傷 若人刀杖來加害 惡口罵辱終不瞋 歷劫挫身不倦惰 晝夜攝心常在禪 遍學一切眾道法 智慧深入眾生根 是故今得自在力 於法自在為法王 我等咸共俱稽首 歸依能勤諸難勤</vt:lpstr>
      <vt:lpstr>我個人該如何隨份隨力實踐靜思法脈 弘揚慈濟宗門？</vt:lpstr>
      <vt:lpstr>十功德品第七 雖未修行六波羅蜜。六波羅蜜自然在前。即於是身得無生忍 。生死煩惱一時斷壞。即昇第七地與大菩薩位。</vt:lpstr>
      <vt:lpstr>布施:慈濟勤務,心甘情願地去做。 精進:拼命做事,樂於配合,用心把任務完成。 忍辱:完成後,還被唸東唸西,心不為所動。 持戒:不隨之起舞,不回嘴。 禪定:被嫌到不行,心不動搖。 智慧:受到委屈,內心內化,不到處辯解。</vt:lpstr>
      <vt:lpstr>感恩聆听！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138</cp:revision>
  <dcterms:created xsi:type="dcterms:W3CDTF">2017-05-04T07:56:27Z</dcterms:created>
  <dcterms:modified xsi:type="dcterms:W3CDTF">2018-07-24T14:13:00Z</dcterms:modified>
</cp:coreProperties>
</file>